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711" r:id="rId1"/>
    <p:sldMasterId id="2147484717" r:id="rId2"/>
  </p:sldMasterIdLst>
  <p:notesMasterIdLst>
    <p:notesMasterId r:id="rId24"/>
  </p:notesMasterIdLst>
  <p:handoutMasterIdLst>
    <p:handoutMasterId r:id="rId25"/>
  </p:handoutMasterIdLst>
  <p:sldIdLst>
    <p:sldId id="480" r:id="rId3"/>
    <p:sldId id="420" r:id="rId4"/>
    <p:sldId id="421" r:id="rId5"/>
    <p:sldId id="422" r:id="rId6"/>
    <p:sldId id="424" r:id="rId7"/>
    <p:sldId id="483" r:id="rId8"/>
    <p:sldId id="463" r:id="rId9"/>
    <p:sldId id="484" r:id="rId10"/>
    <p:sldId id="448" r:id="rId11"/>
    <p:sldId id="452" r:id="rId12"/>
    <p:sldId id="462" r:id="rId13"/>
    <p:sldId id="469" r:id="rId14"/>
    <p:sldId id="477" r:id="rId15"/>
    <p:sldId id="455" r:id="rId16"/>
    <p:sldId id="485" r:id="rId17"/>
    <p:sldId id="487" r:id="rId18"/>
    <p:sldId id="431" r:id="rId19"/>
    <p:sldId id="465" r:id="rId20"/>
    <p:sldId id="471" r:id="rId21"/>
    <p:sldId id="489" r:id="rId22"/>
    <p:sldId id="437" r:id="rId23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579A3"/>
    <a:srgbClr val="2D96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6906"/>
    </p:cViewPr>
  </p:sorterViewPr>
  <p:notesViewPr>
    <p:cSldViewPr>
      <p:cViewPr varScale="1">
        <p:scale>
          <a:sx n="79" d="100"/>
          <a:sy n="79" d="100"/>
        </p:scale>
        <p:origin x="-3984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INTENSO%20USB:ELISA:Ergebnisse%20ELISA%20Pichia:Kopie%20von%20Kreuzreaktivit&#228;t%20Pichia%20Wiederholung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INTENSO%20USB:Kinker:ELISA:Ergebnisse%20ELISA%20Pichia:Kopie%20von%20Pichia%20serielle%20Verd&#252;nnung.xlsx" TargetMode="External"/><Relationship Id="rId1" Type="http://schemas.openxmlformats.org/officeDocument/2006/relationships/image" Target="../media/image14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INTENSO%20USB:ELISA:Ergebnisse%20ELISA%20Pichia:verschiedene%20Pichia-St&#228;mme%20Rex%20erg&#228;nzt%2025_07_2017.xlsx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INTENSO%20USB:Zusammenfassende%20Daten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B&#252;ro\Forschung\Ver&#246;ffentlichungen\Vortr&#228;ge\Weinbautage18\Huv_internatio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Kreuzreaktivität Pichia</a:t>
            </a:r>
            <a:r>
              <a:rPr lang="de-DE" baseline="0"/>
              <a:t> Antikörper</a:t>
            </a:r>
            <a:endParaRPr lang="de-DE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/>
            </a:solidFill>
            <a:ln w="2540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Tabelle1!$C$42:$C$49</c:f>
              <c:strCache>
                <c:ptCount val="8"/>
                <c:pt idx="0">
                  <c:v>Pichia sp.</c:v>
                </c:pt>
                <c:pt idx="1">
                  <c:v>S. cerevisae</c:v>
                </c:pt>
                <c:pt idx="2">
                  <c:v>H. uvarum</c:v>
                </c:pt>
                <c:pt idx="3">
                  <c:v>S. pombe</c:v>
                </c:pt>
                <c:pt idx="4">
                  <c:v>Z. bailii</c:v>
                </c:pt>
                <c:pt idx="5">
                  <c:v>B. bruxellensis</c:v>
                </c:pt>
                <c:pt idx="6">
                  <c:v>Isotyp</c:v>
                </c:pt>
                <c:pt idx="7">
                  <c:v>Blank</c:v>
                </c:pt>
              </c:strCache>
            </c:strRef>
          </c:cat>
          <c:val>
            <c:numRef>
              <c:f>Tabelle1!$D$42:$D$49</c:f>
              <c:numCache>
                <c:formatCode>General</c:formatCode>
                <c:ptCount val="8"/>
                <c:pt idx="0">
                  <c:v>3.6156666666666668</c:v>
                </c:pt>
                <c:pt idx="1">
                  <c:v>1.8435555555555561</c:v>
                </c:pt>
                <c:pt idx="2">
                  <c:v>1.9036666666666671</c:v>
                </c:pt>
                <c:pt idx="3">
                  <c:v>1.206444444444444</c:v>
                </c:pt>
                <c:pt idx="4">
                  <c:v>2.356666666666666</c:v>
                </c:pt>
                <c:pt idx="5">
                  <c:v>2.2816666666666672</c:v>
                </c:pt>
                <c:pt idx="6">
                  <c:v>7.6777777777777806E-2</c:v>
                </c:pt>
                <c:pt idx="7">
                  <c:v>0.13444444444444401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7A-468B-85E1-E97FCEDA5C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531552"/>
        <c:axId val="132531944"/>
      </c:barChart>
      <c:catAx>
        <c:axId val="13253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531944"/>
        <c:crosses val="autoZero"/>
        <c:auto val="1"/>
        <c:lblAlgn val="ctr"/>
        <c:lblOffset val="100"/>
        <c:noMultiLvlLbl val="0"/>
      </c:catAx>
      <c:valAx>
        <c:axId val="132531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Absorption</a:t>
                </a:r>
                <a:r>
                  <a:rPr lang="de-DE" baseline="0"/>
                  <a:t> bei 405 nm</a:t>
                </a:r>
                <a:endParaRPr lang="de-DE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53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serielle Verdünnung Pichia logarithmische Darstellung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Tabelle1!$D$41</c:f>
              <c:strCache>
                <c:ptCount val="1"/>
                <c:pt idx="0">
                  <c:v>Pichia</c:v>
                </c:pt>
              </c:strCache>
            </c:strRef>
          </c:tx>
          <c:spPr>
            <a:ln w="2540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25400" cap="flat" cmpd="sng" algn="ctr">
                <a:solidFill>
                  <a:schemeClr val="accent5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Tabelle1!$B$42:$B$51</c:f>
              <c:numCache>
                <c:formatCode>General</c:formatCode>
                <c:ptCount val="10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</c:numCache>
            </c:numRef>
          </c:xVal>
          <c:yVal>
            <c:numRef>
              <c:f>Tabelle1!$D$42:$D$51</c:f>
              <c:numCache>
                <c:formatCode>0.000</c:formatCode>
                <c:ptCount val="10"/>
                <c:pt idx="0">
                  <c:v>3.9852222222222231</c:v>
                </c:pt>
                <c:pt idx="1">
                  <c:v>3.4371111111111108</c:v>
                </c:pt>
                <c:pt idx="2">
                  <c:v>3.2013333333333338</c:v>
                </c:pt>
                <c:pt idx="3">
                  <c:v>2.0075555555555549</c:v>
                </c:pt>
                <c:pt idx="4">
                  <c:v>0.86799999999999999</c:v>
                </c:pt>
                <c:pt idx="5">
                  <c:v>0.33144444444444399</c:v>
                </c:pt>
                <c:pt idx="6">
                  <c:v>0.18388888888888899</c:v>
                </c:pt>
                <c:pt idx="7">
                  <c:v>0.180111111111111</c:v>
                </c:pt>
                <c:pt idx="8">
                  <c:v>0.164777777777778</c:v>
                </c:pt>
                <c:pt idx="9">
                  <c:v>0.17488888888888901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1BD-4655-A608-227CC34F5475}"/>
            </c:ext>
          </c:extLst>
        </c:ser>
        <c:ser>
          <c:idx val="1"/>
          <c:order val="1"/>
          <c:tx>
            <c:strRef>
              <c:f>Tabelle1!$E$41</c:f>
              <c:strCache>
                <c:ptCount val="1"/>
                <c:pt idx="0">
                  <c:v>Isotypkontrolle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Tabelle1!$B$42:$B$51</c:f>
              <c:numCache>
                <c:formatCode>General</c:formatCode>
                <c:ptCount val="10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</c:numCache>
            </c:numRef>
          </c:xVal>
          <c:yVal>
            <c:numRef>
              <c:f>Tabelle1!$E$42:$E$51</c:f>
              <c:numCache>
                <c:formatCode>0.000</c:formatCode>
                <c:ptCount val="10"/>
                <c:pt idx="0">
                  <c:v>7.0999999999999994E-2</c:v>
                </c:pt>
                <c:pt idx="1">
                  <c:v>6.8111111111111095E-2</c:v>
                </c:pt>
                <c:pt idx="2">
                  <c:v>6.6666666666666693E-2</c:v>
                </c:pt>
                <c:pt idx="3">
                  <c:v>6.8666666666666695E-2</c:v>
                </c:pt>
                <c:pt idx="4">
                  <c:v>6.3111111111111104E-2</c:v>
                </c:pt>
                <c:pt idx="5">
                  <c:v>6.2E-2</c:v>
                </c:pt>
                <c:pt idx="6">
                  <c:v>6.0777777777777799E-2</c:v>
                </c:pt>
                <c:pt idx="7">
                  <c:v>6.2555555555555503E-2</c:v>
                </c:pt>
                <c:pt idx="8">
                  <c:v>6.3222222222222194E-2</c:v>
                </c:pt>
                <c:pt idx="9">
                  <c:v>6.3E-2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1BD-4655-A608-227CC34F54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2532728"/>
        <c:axId val="132533120"/>
      </c:scatterChart>
      <c:valAx>
        <c:axId val="132532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log(Zellen/mL)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533120"/>
        <c:crosses val="autoZero"/>
        <c:crossBetween val="midCat"/>
      </c:valAx>
      <c:valAx>
        <c:axId val="13253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Absorptiion</a:t>
                </a:r>
                <a:r>
                  <a:rPr lang="de-DE" baseline="0"/>
                  <a:t> bei 405 nm</a:t>
                </a:r>
                <a:endParaRPr lang="de-DE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5327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Absorption bei 405 nm der verschiedenen Pichia-Stämme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'[verschiedene Pichia-Stämme Rex.xlsx]Tabelle1'!$D$42</c:f>
              <c:strCache>
                <c:ptCount val="1"/>
                <c:pt idx="0">
                  <c:v>P. kluyveri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'[verschiedene Pichia-Stämme Rex.xlsx]Tabelle1'!$D$51:$D$54</c:f>
                <c:numCache>
                  <c:formatCode>General</c:formatCode>
                  <c:ptCount val="4"/>
                  <c:pt idx="0">
                    <c:v>0.205382840352136</c:v>
                  </c:pt>
                  <c:pt idx="1">
                    <c:v>0.13344641038426</c:v>
                  </c:pt>
                  <c:pt idx="2">
                    <c:v>2.22092323145128E-2</c:v>
                  </c:pt>
                  <c:pt idx="3">
                    <c:v>1.8083909361025299E-2</c:v>
                  </c:pt>
                </c:numCache>
              </c:numRef>
            </c:plus>
            <c:minus>
              <c:numRef>
                <c:f>'[verschiedene Pichia-Stämme Rex.xlsx]Tabelle1'!$D$51:$D$54</c:f>
                <c:numCache>
                  <c:formatCode>General</c:formatCode>
                  <c:ptCount val="4"/>
                  <c:pt idx="0">
                    <c:v>0.205382840352136</c:v>
                  </c:pt>
                  <c:pt idx="1">
                    <c:v>0.13344641038426</c:v>
                  </c:pt>
                  <c:pt idx="2">
                    <c:v>2.22092323145128E-2</c:v>
                  </c:pt>
                  <c:pt idx="3">
                    <c:v>1.8083909361025299E-2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'[verschiedene Pichia-Stämme Rex.xlsx]Tabelle1'!$C$43:$C$46</c:f>
              <c:strCache>
                <c:ptCount val="4"/>
                <c:pt idx="0">
                  <c:v>1,0E+08</c:v>
                </c:pt>
                <c:pt idx="1">
                  <c:v>1,0E+06</c:v>
                </c:pt>
                <c:pt idx="2">
                  <c:v>1,0E+04</c:v>
                </c:pt>
                <c:pt idx="3">
                  <c:v>Isotyp</c:v>
                </c:pt>
              </c:strCache>
            </c:strRef>
          </c:cat>
          <c:val>
            <c:numRef>
              <c:f>'[verschiedene Pichia-Stämme Rex.xlsx]Tabelle1'!$D$43:$D$46</c:f>
              <c:numCache>
                <c:formatCode>0.000</c:formatCode>
                <c:ptCount val="4"/>
                <c:pt idx="0">
                  <c:v>3.75911111111111</c:v>
                </c:pt>
                <c:pt idx="1">
                  <c:v>2.120222222222222</c:v>
                </c:pt>
                <c:pt idx="2">
                  <c:v>0.58033333333333303</c:v>
                </c:pt>
                <c:pt idx="3">
                  <c:v>0.29455555555555601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1A1-4DCB-AC14-C193C02D3550}"/>
            </c:ext>
          </c:extLst>
        </c:ser>
        <c:ser>
          <c:idx val="1"/>
          <c:order val="1"/>
          <c:tx>
            <c:strRef>
              <c:f>'[verschiedene Pichia-Stämme Rex.xlsx]Tabelle1'!$E$42</c:f>
              <c:strCache>
                <c:ptCount val="1"/>
                <c:pt idx="0">
                  <c:v>Pichia sp.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'[verschiedene Pichia-Stämme Rex.xlsx]Tabelle1'!$E$51:$E$54</c:f>
                <c:numCache>
                  <c:formatCode>General</c:formatCode>
                  <c:ptCount val="4"/>
                  <c:pt idx="0">
                    <c:v>0.23606763558655899</c:v>
                  </c:pt>
                  <c:pt idx="1">
                    <c:v>8.3347165518690494E-2</c:v>
                  </c:pt>
                  <c:pt idx="2">
                    <c:v>1.55277529318028E-2</c:v>
                  </c:pt>
                  <c:pt idx="3">
                    <c:v>2.1728117983642999E-2</c:v>
                  </c:pt>
                </c:numCache>
              </c:numRef>
            </c:plus>
            <c:minus>
              <c:numRef>
                <c:f>'[verschiedene Pichia-Stämme Rex.xlsx]Tabelle1'!$E$51:$E$54</c:f>
                <c:numCache>
                  <c:formatCode>General</c:formatCode>
                  <c:ptCount val="4"/>
                  <c:pt idx="0">
                    <c:v>0.23606763558655899</c:v>
                  </c:pt>
                  <c:pt idx="1">
                    <c:v>8.3347165518690494E-2</c:v>
                  </c:pt>
                  <c:pt idx="2">
                    <c:v>1.55277529318028E-2</c:v>
                  </c:pt>
                  <c:pt idx="3">
                    <c:v>2.1728117983642999E-2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'[verschiedene Pichia-Stämme Rex.xlsx]Tabelle1'!$C$43:$C$46</c:f>
              <c:strCache>
                <c:ptCount val="4"/>
                <c:pt idx="0">
                  <c:v>1,0E+08</c:v>
                </c:pt>
                <c:pt idx="1">
                  <c:v>1,0E+06</c:v>
                </c:pt>
                <c:pt idx="2">
                  <c:v>1,0E+04</c:v>
                </c:pt>
                <c:pt idx="3">
                  <c:v>Isotyp</c:v>
                </c:pt>
              </c:strCache>
            </c:strRef>
          </c:cat>
          <c:val>
            <c:numRef>
              <c:f>'[verschiedene Pichia-Stämme Rex.xlsx]Tabelle1'!$E$43:$E$46</c:f>
              <c:numCache>
                <c:formatCode>0.000</c:formatCode>
                <c:ptCount val="4"/>
                <c:pt idx="0">
                  <c:v>4.3217499999999998</c:v>
                </c:pt>
                <c:pt idx="1">
                  <c:v>2.178666666666667</c:v>
                </c:pt>
                <c:pt idx="2">
                  <c:v>0.65288888888888896</c:v>
                </c:pt>
                <c:pt idx="3">
                  <c:v>0.28511111111111098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1A1-4DCB-AC14-C193C02D3550}"/>
            </c:ext>
          </c:extLst>
        </c:ser>
        <c:ser>
          <c:idx val="2"/>
          <c:order val="2"/>
          <c:tx>
            <c:strRef>
              <c:f>'[verschiedene Pichia-Stämme Rex.xlsx]Tabelle1'!$F$42</c:f>
              <c:strCache>
                <c:ptCount val="1"/>
                <c:pt idx="0">
                  <c:v>P. fermentans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'[verschiedene Pichia-Stämme Rex.xlsx]Tabelle1'!$F$51:$F$54</c:f>
                <c:numCache>
                  <c:formatCode>General</c:formatCode>
                  <c:ptCount val="4"/>
                  <c:pt idx="0">
                    <c:v>9.46638790669386E-2</c:v>
                  </c:pt>
                  <c:pt idx="1">
                    <c:v>0.17580110289124401</c:v>
                  </c:pt>
                  <c:pt idx="2">
                    <c:v>1.91122415686329E-2</c:v>
                  </c:pt>
                  <c:pt idx="3">
                    <c:v>2.1452143120081101E-2</c:v>
                  </c:pt>
                </c:numCache>
              </c:numRef>
            </c:plus>
            <c:minus>
              <c:numRef>
                <c:f>'[verschiedene Pichia-Stämme Rex.xlsx]Tabelle1'!$F$51:$F$54</c:f>
                <c:numCache>
                  <c:formatCode>General</c:formatCode>
                  <c:ptCount val="4"/>
                  <c:pt idx="0">
                    <c:v>9.46638790669386E-2</c:v>
                  </c:pt>
                  <c:pt idx="1">
                    <c:v>0.17580110289124401</c:v>
                  </c:pt>
                  <c:pt idx="2">
                    <c:v>1.91122415686329E-2</c:v>
                  </c:pt>
                  <c:pt idx="3">
                    <c:v>2.1452143120081101E-2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'[verschiedene Pichia-Stämme Rex.xlsx]Tabelle1'!$C$43:$C$46</c:f>
              <c:strCache>
                <c:ptCount val="4"/>
                <c:pt idx="0">
                  <c:v>1,0E+08</c:v>
                </c:pt>
                <c:pt idx="1">
                  <c:v>1,0E+06</c:v>
                </c:pt>
                <c:pt idx="2">
                  <c:v>1,0E+04</c:v>
                </c:pt>
                <c:pt idx="3">
                  <c:v>Isotyp</c:v>
                </c:pt>
              </c:strCache>
            </c:strRef>
          </c:cat>
          <c:val>
            <c:numRef>
              <c:f>'[verschiedene Pichia-Stämme Rex.xlsx]Tabelle1'!$F$43:$F$46</c:f>
              <c:numCache>
                <c:formatCode>0.000</c:formatCode>
                <c:ptCount val="4"/>
                <c:pt idx="0">
                  <c:v>3.7993333333333341</c:v>
                </c:pt>
                <c:pt idx="1">
                  <c:v>2.4745555555555558</c:v>
                </c:pt>
                <c:pt idx="2">
                  <c:v>0.43244444444444402</c:v>
                </c:pt>
                <c:pt idx="3">
                  <c:v>0.25677777777777799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1A1-4DCB-AC14-C193C02D3550}"/>
            </c:ext>
          </c:extLst>
        </c:ser>
        <c:ser>
          <c:idx val="3"/>
          <c:order val="3"/>
          <c:tx>
            <c:strRef>
              <c:f>'[verschiedene Pichia-Stämme Rex.xlsx]Tabelle1'!$G$42</c:f>
              <c:strCache>
                <c:ptCount val="1"/>
                <c:pt idx="0">
                  <c:v>P. angusta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'[verschiedene Pichia-Stämme Rex.xlsx]Tabelle1'!$G$51:$G$54</c:f>
                <c:numCache>
                  <c:formatCode>General</c:formatCode>
                  <c:ptCount val="4"/>
                  <c:pt idx="0">
                    <c:v>4.7122181613333598E-2</c:v>
                  </c:pt>
                  <c:pt idx="1">
                    <c:v>5.2784414787363503E-2</c:v>
                  </c:pt>
                  <c:pt idx="2">
                    <c:v>1.3004272802087401E-2</c:v>
                  </c:pt>
                  <c:pt idx="3">
                    <c:v>2.1292278203872701E-2</c:v>
                  </c:pt>
                </c:numCache>
              </c:numRef>
            </c:plus>
            <c:minus>
              <c:numRef>
                <c:f>'[verschiedene Pichia-Stämme Rex.xlsx]Tabelle1'!$G$51:$G$54</c:f>
                <c:numCache>
                  <c:formatCode>General</c:formatCode>
                  <c:ptCount val="4"/>
                  <c:pt idx="0">
                    <c:v>4.7122181613333598E-2</c:v>
                  </c:pt>
                  <c:pt idx="1">
                    <c:v>5.2784414787363503E-2</c:v>
                  </c:pt>
                  <c:pt idx="2">
                    <c:v>1.3004272802087401E-2</c:v>
                  </c:pt>
                  <c:pt idx="3">
                    <c:v>2.1292278203872701E-2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'[verschiedene Pichia-Stämme Rex.xlsx]Tabelle1'!$C$43:$C$46</c:f>
              <c:strCache>
                <c:ptCount val="4"/>
                <c:pt idx="0">
                  <c:v>1,0E+08</c:v>
                </c:pt>
                <c:pt idx="1">
                  <c:v>1,0E+06</c:v>
                </c:pt>
                <c:pt idx="2">
                  <c:v>1,0E+04</c:v>
                </c:pt>
                <c:pt idx="3">
                  <c:v>Isotyp</c:v>
                </c:pt>
              </c:strCache>
            </c:strRef>
          </c:cat>
          <c:val>
            <c:numRef>
              <c:f>'[verschiedene Pichia-Stämme Rex.xlsx]Tabelle1'!$G$43:$G$46</c:f>
              <c:numCache>
                <c:formatCode>0.000</c:formatCode>
                <c:ptCount val="4"/>
                <c:pt idx="0">
                  <c:v>3.183666666666666</c:v>
                </c:pt>
                <c:pt idx="1">
                  <c:v>0.642777777777778</c:v>
                </c:pt>
                <c:pt idx="2">
                  <c:v>0.28011111111111098</c:v>
                </c:pt>
                <c:pt idx="3">
                  <c:v>0.28711111111111098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1A1-4DCB-AC14-C193C02D3550}"/>
            </c:ext>
          </c:extLst>
        </c:ser>
        <c:ser>
          <c:idx val="4"/>
          <c:order val="4"/>
          <c:tx>
            <c:strRef>
              <c:f>'[verschiedene Pichia-Stämme Rex.xlsx]Tabelle1'!$H$42</c:f>
              <c:strCache>
                <c:ptCount val="1"/>
                <c:pt idx="0">
                  <c:v>Pichia sp.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'[verschiedene Pichia-Stämme Rex.xlsx]Tabelle1'!$H$51:$H$54</c:f>
                <c:numCache>
                  <c:formatCode>General</c:formatCode>
                  <c:ptCount val="4"/>
                  <c:pt idx="0">
                    <c:v>0.133412372406427</c:v>
                  </c:pt>
                  <c:pt idx="1">
                    <c:v>9.3712029347594705E-2</c:v>
                  </c:pt>
                  <c:pt idx="2">
                    <c:v>2.5568535351091201E-2</c:v>
                  </c:pt>
                  <c:pt idx="3">
                    <c:v>1.5676415406590899E-2</c:v>
                  </c:pt>
                </c:numCache>
              </c:numRef>
            </c:plus>
            <c:minus>
              <c:numRef>
                <c:f>'[verschiedene Pichia-Stämme Rex.xlsx]Tabelle1'!$H$51:$H$54</c:f>
                <c:numCache>
                  <c:formatCode>General</c:formatCode>
                  <c:ptCount val="4"/>
                  <c:pt idx="0">
                    <c:v>0.133412372406427</c:v>
                  </c:pt>
                  <c:pt idx="1">
                    <c:v>9.3712029347594705E-2</c:v>
                  </c:pt>
                  <c:pt idx="2">
                    <c:v>2.5568535351091201E-2</c:v>
                  </c:pt>
                  <c:pt idx="3">
                    <c:v>1.5676415406590899E-2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'[verschiedene Pichia-Stämme Rex.xlsx]Tabelle1'!$C$43:$C$46</c:f>
              <c:strCache>
                <c:ptCount val="4"/>
                <c:pt idx="0">
                  <c:v>1,0E+08</c:v>
                </c:pt>
                <c:pt idx="1">
                  <c:v>1,0E+06</c:v>
                </c:pt>
                <c:pt idx="2">
                  <c:v>1,0E+04</c:v>
                </c:pt>
                <c:pt idx="3">
                  <c:v>Isotyp</c:v>
                </c:pt>
              </c:strCache>
            </c:strRef>
          </c:cat>
          <c:val>
            <c:numRef>
              <c:f>'[verschiedene Pichia-Stämme Rex.xlsx]Tabelle1'!$H$43:$H$46</c:f>
              <c:numCache>
                <c:formatCode>0.000</c:formatCode>
                <c:ptCount val="4"/>
                <c:pt idx="0">
                  <c:v>3.7938888888888891</c:v>
                </c:pt>
                <c:pt idx="1">
                  <c:v>1.9602222222222221</c:v>
                </c:pt>
                <c:pt idx="2">
                  <c:v>0.371</c:v>
                </c:pt>
                <c:pt idx="3">
                  <c:v>0.27100000000000002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1A1-4DCB-AC14-C193C02D35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533904"/>
        <c:axId val="132534296"/>
      </c:barChart>
      <c:catAx>
        <c:axId val="132533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Zellzahl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534296"/>
        <c:crosses val="autoZero"/>
        <c:auto val="1"/>
        <c:lblAlgn val="ctr"/>
        <c:lblOffset val="100"/>
        <c:noMultiLvlLbl val="0"/>
      </c:catAx>
      <c:valAx>
        <c:axId val="132534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Absorption bei 405 nm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53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ELISA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Tabelle1!$E$82</c:f>
              <c:strCache>
                <c:ptCount val="1"/>
                <c:pt idx="0">
                  <c:v>Tag 7</c:v>
                </c:pt>
              </c:strCache>
            </c:strRef>
          </c:tx>
          <c:spPr>
            <a:solidFill>
              <a:schemeClr val="accent2"/>
            </a:solidFill>
            <a:ln w="25400" cap="flat" cmpd="sng" algn="ctr">
              <a:solidFill>
                <a:schemeClr val="accent2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Tabelle1!$F$81:$M$81</c:f>
              <c:strCache>
                <c:ptCount val="8"/>
                <c:pt idx="0">
                  <c:v>A1</c:v>
                </c:pt>
                <c:pt idx="1">
                  <c:v>A2</c:v>
                </c:pt>
                <c:pt idx="2">
                  <c:v>B1</c:v>
                </c:pt>
                <c:pt idx="3">
                  <c:v>B2</c:v>
                </c:pt>
                <c:pt idx="4">
                  <c:v>C1</c:v>
                </c:pt>
                <c:pt idx="5">
                  <c:v>C2</c:v>
                </c:pt>
                <c:pt idx="6">
                  <c:v>D1</c:v>
                </c:pt>
                <c:pt idx="7">
                  <c:v>D2</c:v>
                </c:pt>
              </c:strCache>
            </c:strRef>
          </c:cat>
          <c:val>
            <c:numRef>
              <c:f>Tabelle1!$F$82:$M$82</c:f>
              <c:numCache>
                <c:formatCode>General</c:formatCode>
                <c:ptCount val="8"/>
                <c:pt idx="0">
                  <c:v>0.40111111111111097</c:v>
                </c:pt>
                <c:pt idx="1">
                  <c:v>0.357333333333333</c:v>
                </c:pt>
                <c:pt idx="2">
                  <c:v>2.9887777777777802</c:v>
                </c:pt>
                <c:pt idx="3">
                  <c:v>2.833333333333333</c:v>
                </c:pt>
                <c:pt idx="4">
                  <c:v>1.1850000000000001</c:v>
                </c:pt>
                <c:pt idx="5">
                  <c:v>1.1997777777777781</c:v>
                </c:pt>
                <c:pt idx="6">
                  <c:v>2.8610000000000002</c:v>
                </c:pt>
                <c:pt idx="7">
                  <c:v>2.7627777777777771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45E-48BF-9A04-8024B1E966AF}"/>
            </c:ext>
          </c:extLst>
        </c:ser>
        <c:ser>
          <c:idx val="1"/>
          <c:order val="1"/>
          <c:tx>
            <c:strRef>
              <c:f>Tabelle1!$E$83</c:f>
              <c:strCache>
                <c:ptCount val="1"/>
                <c:pt idx="0">
                  <c:v>Tag 14</c:v>
                </c:pt>
              </c:strCache>
            </c:strRef>
          </c:tx>
          <c:spPr>
            <a:solidFill>
              <a:schemeClr val="accent5"/>
            </a:solidFill>
            <a:ln w="2540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Tabelle1!$F$81:$M$81</c:f>
              <c:strCache>
                <c:ptCount val="8"/>
                <c:pt idx="0">
                  <c:v>A1</c:v>
                </c:pt>
                <c:pt idx="1">
                  <c:v>A2</c:v>
                </c:pt>
                <c:pt idx="2">
                  <c:v>B1</c:v>
                </c:pt>
                <c:pt idx="3">
                  <c:v>B2</c:v>
                </c:pt>
                <c:pt idx="4">
                  <c:v>C1</c:v>
                </c:pt>
                <c:pt idx="5">
                  <c:v>C2</c:v>
                </c:pt>
                <c:pt idx="6">
                  <c:v>D1</c:v>
                </c:pt>
                <c:pt idx="7">
                  <c:v>D2</c:v>
                </c:pt>
              </c:strCache>
            </c:strRef>
          </c:cat>
          <c:val>
            <c:numRef>
              <c:f>Tabelle1!$F$83:$M$83</c:f>
              <c:numCache>
                <c:formatCode>General</c:formatCode>
                <c:ptCount val="8"/>
                <c:pt idx="0">
                  <c:v>0.44244444444444397</c:v>
                </c:pt>
                <c:pt idx="1">
                  <c:v>0.36133333333333301</c:v>
                </c:pt>
                <c:pt idx="2">
                  <c:v>3.3509999999999991</c:v>
                </c:pt>
                <c:pt idx="3">
                  <c:v>2.505666666666666</c:v>
                </c:pt>
                <c:pt idx="4">
                  <c:v>1.1298888888888889</c:v>
                </c:pt>
                <c:pt idx="5">
                  <c:v>1.203111111111111</c:v>
                </c:pt>
                <c:pt idx="6">
                  <c:v>2.8575555555555558</c:v>
                </c:pt>
                <c:pt idx="7">
                  <c:v>3.2430000000000012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45E-48BF-9A04-8024B1E966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6856488"/>
        <c:axId val="326856880"/>
      </c:barChart>
      <c:catAx>
        <c:axId val="326856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26856880"/>
        <c:crosses val="autoZero"/>
        <c:auto val="1"/>
        <c:lblAlgn val="ctr"/>
        <c:lblOffset val="100"/>
        <c:noMultiLvlLbl val="0"/>
      </c:catAx>
      <c:valAx>
        <c:axId val="32685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Absorption bei 405</a:t>
                </a:r>
                <a:r>
                  <a:rPr lang="en-US" baseline="0"/>
                  <a:t> nm</a:t>
                </a:r>
                <a:r>
                  <a:rPr lang="en-US"/>
                  <a:t>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26856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Kreuzreaktivität</a:t>
            </a:r>
            <a:r>
              <a:rPr lang="de-DE" dirty="0"/>
              <a:t> Antikörper</a:t>
            </a:r>
            <a:r>
              <a:rPr lang="de-DE" baseline="0" dirty="0"/>
              <a:t> </a:t>
            </a:r>
            <a:r>
              <a:rPr lang="de-DE" i="1" baseline="0" dirty="0"/>
              <a:t>H. </a:t>
            </a:r>
            <a:r>
              <a:rPr lang="de-DE" i="1" baseline="0" dirty="0" err="1"/>
              <a:t>uvarum</a:t>
            </a:r>
            <a:r>
              <a:rPr lang="de-DE" i="1" baseline="0" dirty="0"/>
              <a:t> </a:t>
            </a:r>
            <a:endParaRPr lang="de-DE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/>
            </a:solidFill>
            <a:ln w="2540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'AK H.uv.I'!$A$27:$A$33</c:f>
              <c:strCache>
                <c:ptCount val="7"/>
                <c:pt idx="0">
                  <c:v>Hanseniaspora uvarum</c:v>
                </c:pt>
                <c:pt idx="1">
                  <c:v>Saccharomyces cerevisae</c:v>
                </c:pt>
                <c:pt idx="2">
                  <c:v>Pichia sp.</c:v>
                </c:pt>
                <c:pt idx="3">
                  <c:v>Schizzosaccharomyces pombe</c:v>
                </c:pt>
                <c:pt idx="4">
                  <c:v>Zygosaccharomyces florentinus</c:v>
                </c:pt>
                <c:pt idx="5">
                  <c:v>Brettanomyces bruxellensis</c:v>
                </c:pt>
                <c:pt idx="6">
                  <c:v>Kontrolle</c:v>
                </c:pt>
              </c:strCache>
            </c:strRef>
          </c:cat>
          <c:val>
            <c:numRef>
              <c:f>'AK H.uv.I'!$B$27:$B$33</c:f>
              <c:numCache>
                <c:formatCode>General</c:formatCode>
                <c:ptCount val="7"/>
                <c:pt idx="0">
                  <c:v>2.48</c:v>
                </c:pt>
                <c:pt idx="1">
                  <c:v>0.745</c:v>
                </c:pt>
                <c:pt idx="2">
                  <c:v>0.11600000000000001</c:v>
                </c:pt>
                <c:pt idx="3">
                  <c:v>0.123</c:v>
                </c:pt>
                <c:pt idx="4">
                  <c:v>0.109333333333333</c:v>
                </c:pt>
                <c:pt idx="5">
                  <c:v>0.53066666666666695</c:v>
                </c:pt>
                <c:pt idx="6">
                  <c:v>0.39333333333333298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E2-4801-9EF2-B6F64EE1C9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535080"/>
        <c:axId val="132775008"/>
      </c:barChart>
      <c:catAx>
        <c:axId val="132535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775008"/>
        <c:crosses val="autoZero"/>
        <c:auto val="1"/>
        <c:lblAlgn val="ctr"/>
        <c:lblOffset val="100"/>
        <c:noMultiLvlLbl val="0"/>
      </c:catAx>
      <c:valAx>
        <c:axId val="13277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Absorption</a:t>
                </a:r>
                <a:r>
                  <a:rPr lang="de-DE" baseline="0"/>
                  <a:t> bei 405 nm</a:t>
                </a:r>
                <a:endParaRPr lang="de-DE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535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AK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Tabelle1!$B$1:$K$1</c:f>
              <c:strCache>
                <c:ptCount val="10"/>
                <c:pt idx="0">
                  <c:v>Positivkontrolle</c:v>
                </c:pt>
                <c:pt idx="1">
                  <c:v>Zellen der Immunisierung</c:v>
                </c:pt>
                <c:pt idx="2">
                  <c:v>Mainz</c:v>
                </c:pt>
                <c:pt idx="3">
                  <c:v>Geisenheim</c:v>
                </c:pt>
                <c:pt idx="4">
                  <c:v>Schweiz</c:v>
                </c:pt>
                <c:pt idx="5">
                  <c:v>Österreich</c:v>
                </c:pt>
                <c:pt idx="6">
                  <c:v>Frankreich, Dijon</c:v>
                </c:pt>
                <c:pt idx="7">
                  <c:v>Frankreich, Domaine d'Uby </c:v>
                </c:pt>
                <c:pt idx="8">
                  <c:v>USA</c:v>
                </c:pt>
                <c:pt idx="9">
                  <c:v>Australien</c:v>
                </c:pt>
              </c:strCache>
            </c:strRef>
          </c:cat>
          <c:val>
            <c:numRef>
              <c:f>Tabelle1!$B$2:$K$2</c:f>
              <c:numCache>
                <c:formatCode>0.000</c:formatCode>
                <c:ptCount val="10"/>
                <c:pt idx="0">
                  <c:v>1.26366666666667</c:v>
                </c:pt>
                <c:pt idx="1">
                  <c:v>1.0229999999999999</c:v>
                </c:pt>
                <c:pt idx="2">
                  <c:v>0.95799999999999996</c:v>
                </c:pt>
                <c:pt idx="3">
                  <c:v>0.86399999999999999</c:v>
                </c:pt>
                <c:pt idx="4">
                  <c:v>0.97199999999999998</c:v>
                </c:pt>
                <c:pt idx="5">
                  <c:v>1.6539999999999999</c:v>
                </c:pt>
                <c:pt idx="6">
                  <c:v>0.77300000000000002</c:v>
                </c:pt>
                <c:pt idx="7">
                  <c:v>1.4450000000000001</c:v>
                </c:pt>
                <c:pt idx="8">
                  <c:v>0.40899999999999997</c:v>
                </c:pt>
                <c:pt idx="9">
                  <c:v>0.92400000000000004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DBB-4A65-A404-15F82EAA3FD8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Isotyp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Tabelle1!$B$1:$K$1</c:f>
              <c:strCache>
                <c:ptCount val="10"/>
                <c:pt idx="0">
                  <c:v>Positivkontrolle</c:v>
                </c:pt>
                <c:pt idx="1">
                  <c:v>Zellen der Immunisierung</c:v>
                </c:pt>
                <c:pt idx="2">
                  <c:v>Mainz</c:v>
                </c:pt>
                <c:pt idx="3">
                  <c:v>Geisenheim</c:v>
                </c:pt>
                <c:pt idx="4">
                  <c:v>Schweiz</c:v>
                </c:pt>
                <c:pt idx="5">
                  <c:v>Österreich</c:v>
                </c:pt>
                <c:pt idx="6">
                  <c:v>Frankreich, Dijon</c:v>
                </c:pt>
                <c:pt idx="7">
                  <c:v>Frankreich, Domaine d'Uby </c:v>
                </c:pt>
                <c:pt idx="8">
                  <c:v>USA</c:v>
                </c:pt>
                <c:pt idx="9">
                  <c:v>Australien</c:v>
                </c:pt>
              </c:strCache>
            </c:strRef>
          </c:cat>
          <c:val>
            <c:numRef>
              <c:f>Tabelle1!$B$3:$K$3</c:f>
              <c:numCache>
                <c:formatCode>0.000</c:formatCode>
                <c:ptCount val="10"/>
                <c:pt idx="0">
                  <c:v>0.10299999999999999</c:v>
                </c:pt>
                <c:pt idx="1">
                  <c:v>2.5999999999999999E-2</c:v>
                </c:pt>
                <c:pt idx="2">
                  <c:v>9.8000000000000004E-2</c:v>
                </c:pt>
                <c:pt idx="3">
                  <c:v>0.03</c:v>
                </c:pt>
                <c:pt idx="4">
                  <c:v>0.11899999999999999</c:v>
                </c:pt>
                <c:pt idx="5">
                  <c:v>3.5000000000000003E-2</c:v>
                </c:pt>
                <c:pt idx="6">
                  <c:v>0.03</c:v>
                </c:pt>
                <c:pt idx="7">
                  <c:v>8.3000000000000004E-2</c:v>
                </c:pt>
                <c:pt idx="8">
                  <c:v>0.14699999999999999</c:v>
                </c:pt>
                <c:pt idx="9">
                  <c:v>7.6999999999999999E-2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DBB-4A65-A404-15F82EAA3FD8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Negativkontolle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Tabelle1!$B$1:$K$1</c:f>
              <c:strCache>
                <c:ptCount val="10"/>
                <c:pt idx="0">
                  <c:v>Positivkontrolle</c:v>
                </c:pt>
                <c:pt idx="1">
                  <c:v>Zellen der Immunisierung</c:v>
                </c:pt>
                <c:pt idx="2">
                  <c:v>Mainz</c:v>
                </c:pt>
                <c:pt idx="3">
                  <c:v>Geisenheim</c:v>
                </c:pt>
                <c:pt idx="4">
                  <c:v>Schweiz</c:v>
                </c:pt>
                <c:pt idx="5">
                  <c:v>Österreich</c:v>
                </c:pt>
                <c:pt idx="6">
                  <c:v>Frankreich, Dijon</c:v>
                </c:pt>
                <c:pt idx="7">
                  <c:v>Frankreich, Domaine d'Uby </c:v>
                </c:pt>
                <c:pt idx="8">
                  <c:v>USA</c:v>
                </c:pt>
                <c:pt idx="9">
                  <c:v>Australien</c:v>
                </c:pt>
              </c:strCache>
            </c:strRef>
          </c:cat>
          <c:val>
            <c:numRef>
              <c:f>Tabelle1!$B$4:$K$4</c:f>
              <c:numCache>
                <c:formatCode>0.000</c:formatCode>
                <c:ptCount val="10"/>
                <c:pt idx="0">
                  <c:v>9.1333333333333336E-2</c:v>
                </c:pt>
                <c:pt idx="1">
                  <c:v>2.8000000000000001E-2</c:v>
                </c:pt>
                <c:pt idx="2">
                  <c:v>4.8000000000000001E-2</c:v>
                </c:pt>
                <c:pt idx="3">
                  <c:v>3.4000000000000002E-2</c:v>
                </c:pt>
                <c:pt idx="4">
                  <c:v>5.5E-2</c:v>
                </c:pt>
                <c:pt idx="5">
                  <c:v>3.9E-2</c:v>
                </c:pt>
                <c:pt idx="6">
                  <c:v>4.2000000000000003E-2</c:v>
                </c:pt>
                <c:pt idx="7">
                  <c:v>7.8E-2</c:v>
                </c:pt>
                <c:pt idx="8">
                  <c:v>0.105</c:v>
                </c:pt>
                <c:pt idx="9">
                  <c:v>9.5000000000000001E-2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DBB-4A65-A404-15F82EAA3F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775792"/>
        <c:axId val="132776184"/>
      </c:barChart>
      <c:catAx>
        <c:axId val="132775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776184"/>
        <c:crosses val="autoZero"/>
        <c:auto val="1"/>
        <c:lblAlgn val="ctr"/>
        <c:lblOffset val="100"/>
        <c:noMultiLvlLbl val="0"/>
      </c:catAx>
      <c:valAx>
        <c:axId val="132776184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200" baseline="0" dirty="0"/>
                  <a:t>Absorption bei 405 </a:t>
                </a:r>
                <a:r>
                  <a:rPr lang="de-DE" sz="1200" baseline="0" dirty="0" err="1"/>
                  <a:t>nm</a:t>
                </a:r>
                <a:endParaRPr lang="de-DE" sz="1200" baseline="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2775792"/>
        <c:crosses val="autoZero"/>
        <c:crossBetween val="between"/>
        <c:minorUnit val="5.000000000000001E-2"/>
      </c:val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ayout>
        <c:manualLayout>
          <c:xMode val="edge"/>
          <c:yMode val="edge"/>
          <c:x val="0.67655221700429058"/>
          <c:y val="0.76007766586399395"/>
          <c:w val="0.3084393938176882"/>
          <c:h val="5.01183945833710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66FD0BCF-4BEE-4363-8407-317636C1B363}" type="datetimeFigureOut">
              <a:rPr lang="de-DE"/>
              <a:pPr>
                <a:defRPr/>
              </a:pPr>
              <a:t>24.08.2018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2A0FC1A-6B23-4EB1-BEC2-FC41ED43659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7799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0605B68-9E93-455E-AAE5-735C27C0FAB3}" type="datetimeFigureOut">
              <a:rPr lang="de-DE"/>
              <a:pPr>
                <a:defRPr/>
              </a:pPr>
              <a:t>24.08.2018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737F3A05-D42E-441A-8FCD-70B5C89A818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944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F3A05-D42E-441A-8FCD-70B5C89A8184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9860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F3A05-D42E-441A-8FCD-70B5C89A8184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704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879600"/>
            <a:ext cx="7739063" cy="4573588"/>
          </a:xfrm>
        </p:spPr>
        <p:txBody>
          <a:bodyPr/>
          <a:lstStyle>
            <a:lvl5pPr marL="360363" indent="4763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2435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1387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7122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96257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197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03417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879600"/>
            <a:ext cx="7739063" cy="4573588"/>
          </a:xfrm>
        </p:spPr>
        <p:txBody>
          <a:bodyPr/>
          <a:lstStyle>
            <a:lvl5pPr marL="360363" indent="4763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0164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8395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7573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215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3350"/>
            <a:ext cx="680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74750"/>
            <a:ext cx="7739063" cy="52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grpSp>
        <p:nvGrpSpPr>
          <p:cNvPr id="1029" name="Group 36"/>
          <p:cNvGrpSpPr>
            <a:grpSpLocks/>
          </p:cNvGrpSpPr>
          <p:nvPr userDrawn="1"/>
        </p:nvGrpSpPr>
        <p:grpSpPr bwMode="auto">
          <a:xfrm>
            <a:off x="0" y="841375"/>
            <a:ext cx="7264400" cy="90488"/>
            <a:chOff x="0" y="671"/>
            <a:chExt cx="4576" cy="57"/>
          </a:xfrm>
        </p:grpSpPr>
        <p:sp>
          <p:nvSpPr>
            <p:cNvPr id="2" name="Rectangle 17"/>
            <p:cNvSpPr>
              <a:spLocks noChangeArrowheads="1"/>
            </p:cNvSpPr>
            <p:nvPr userDrawn="1"/>
          </p:nvSpPr>
          <p:spPr bwMode="auto">
            <a:xfrm>
              <a:off x="450" y="671"/>
              <a:ext cx="4126" cy="57"/>
            </a:xfrm>
            <a:prstGeom prst="rect">
              <a:avLst/>
            </a:prstGeom>
            <a:solidFill>
              <a:srgbClr val="8F193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/>
            </a:p>
          </p:txBody>
        </p:sp>
        <p:sp>
          <p:nvSpPr>
            <p:cNvPr id="3" name="Rectangle 18"/>
            <p:cNvSpPr>
              <a:spLocks noChangeArrowheads="1"/>
            </p:cNvSpPr>
            <p:nvPr userDrawn="1"/>
          </p:nvSpPr>
          <p:spPr bwMode="auto">
            <a:xfrm>
              <a:off x="0" y="671"/>
              <a:ext cx="453" cy="5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/>
            </a:p>
          </p:txBody>
        </p:sp>
      </p:grpSp>
      <p:pic>
        <p:nvPicPr>
          <p:cNvPr id="1039" name="Picture 15" descr="rp_4c_mwvlw_dlr-rheinpfalz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610475" y="98425"/>
            <a:ext cx="1439863" cy="749300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7348538" y="636588"/>
            <a:ext cx="15255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7332663" y="628650"/>
            <a:ext cx="16859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7491413" y="1225550"/>
            <a:ext cx="1443037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863600" y="6604000"/>
            <a:ext cx="5997575" cy="2413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l" eaLnBrk="0" hangingPunct="0"/>
            <a:r>
              <a:rPr lang="de-DE" sz="900" dirty="0">
                <a:solidFill>
                  <a:srgbClr val="606060"/>
                </a:solidFill>
                <a:cs typeface="Arial" pitchFamily="34" charset="0"/>
              </a:rPr>
              <a:t>Friederike Rex, DLR Rheinpfalz </a:t>
            </a: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64400" y="6604000"/>
            <a:ext cx="1160463" cy="2540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 eaLnBrk="0" hangingPunct="0"/>
            <a:r>
              <a:rPr lang="de-DE" sz="900">
                <a:solidFill>
                  <a:srgbClr val="606060"/>
                </a:solidFill>
                <a:latin typeface="Bliss Light" charset="0"/>
              </a:rPr>
              <a:t>Folie </a:t>
            </a:r>
            <a:fld id="{49D89F7C-4DCD-4845-9FDF-9C1D263BCDCD}" type="slidenum">
              <a:rPr lang="de-DE" sz="900">
                <a:solidFill>
                  <a:srgbClr val="606060"/>
                </a:solidFill>
                <a:latin typeface="Bliss Light" charset="0"/>
              </a:rPr>
              <a:pPr algn="r" eaLnBrk="0" hangingPunct="0"/>
              <a:t>‹Nr.›</a:t>
            </a:fld>
            <a:r>
              <a:rPr lang="de-DE" sz="900">
                <a:solidFill>
                  <a:srgbClr val="606060"/>
                </a:solidFill>
                <a:latin typeface="Bliss Light" charset="0"/>
              </a:rPr>
              <a:t>  </a:t>
            </a:r>
          </a:p>
        </p:txBody>
      </p:sp>
      <p:sp>
        <p:nvSpPr>
          <p:cNvPr id="19" name="Line 32"/>
          <p:cNvSpPr>
            <a:spLocks noChangeShapeType="1"/>
          </p:cNvSpPr>
          <p:nvPr userDrawn="1"/>
        </p:nvSpPr>
        <p:spPr bwMode="auto">
          <a:xfrm>
            <a:off x="0" y="6604000"/>
            <a:ext cx="91440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56" name="Text Box 32"/>
          <p:cNvSpPr txBox="1">
            <a:spLocks noChangeArrowheads="1"/>
          </p:cNvSpPr>
          <p:nvPr userDrawn="1"/>
        </p:nvSpPr>
        <p:spPr bwMode="auto">
          <a:xfrm>
            <a:off x="7905750" y="730250"/>
            <a:ext cx="1219200" cy="2762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600" b="1">
                <a:solidFill>
                  <a:srgbClr val="CF3D71"/>
                </a:solidFill>
              </a:rPr>
              <a:t>KOMPETENZZENTRUM WEINFORSCHUNG</a:t>
            </a:r>
          </a:p>
        </p:txBody>
      </p:sp>
    </p:spTree>
    <p:extLst>
      <p:ext uri="{BB962C8B-B14F-4D97-AF65-F5344CB8AC3E}">
        <p14:creationId xmlns:p14="http://schemas.microsoft.com/office/powerpoint/2010/main" val="323277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12" r:id="rId1"/>
    <p:sldLayoutId id="2147484713" r:id="rId2"/>
    <p:sldLayoutId id="2147484714" r:id="rId3"/>
    <p:sldLayoutId id="2147484715" r:id="rId4"/>
    <p:sldLayoutId id="2147484716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cap="all">
          <a:solidFill>
            <a:srgbClr val="8F1936"/>
          </a:solidFill>
          <a:latin typeface="Arial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F1936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F1936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F1936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F1936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8F1936"/>
          </a:solidFill>
          <a:latin typeface="Bliss Regular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8F1936"/>
          </a:solidFill>
          <a:latin typeface="Bliss Regular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8F1936"/>
          </a:solidFill>
          <a:latin typeface="Bliss Regular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8F1936"/>
          </a:solidFill>
          <a:latin typeface="Bliss Regular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400"/>
        </a:spcBef>
        <a:spcAft>
          <a:spcPct val="0"/>
        </a:spcAft>
        <a:defRPr sz="2400">
          <a:solidFill>
            <a:srgbClr val="8F1936"/>
          </a:solidFill>
          <a:latin typeface="Arial"/>
          <a:ea typeface="ＭＳ Ｐゴシック" pitchFamily="-107" charset="-128"/>
          <a:cs typeface="ＭＳ Ｐゴシック" pitchFamily="-107" charset="-128"/>
        </a:defRPr>
      </a:lvl1pPr>
      <a:lvl2pPr marL="1588" indent="-1588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defRPr sz="24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2pPr>
      <a:lvl3pPr marL="363538" indent="-363538" algn="l" rtl="0" eaLnBrk="0" fontAlgn="base" hangingPunct="0">
        <a:lnSpc>
          <a:spcPct val="90000"/>
        </a:lnSpc>
        <a:spcBef>
          <a:spcPts val="1400"/>
        </a:spcBef>
        <a:spcAft>
          <a:spcPct val="0"/>
        </a:spcAft>
        <a:buClr>
          <a:srgbClr val="8F1936"/>
        </a:buClr>
        <a:buFont typeface="Bliss Regular" charset="0"/>
        <a:buAutoNum type="arabicPeriod"/>
        <a:tabLst>
          <a:tab pos="357188" algn="l"/>
        </a:tabLst>
        <a:defRPr sz="24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3pPr>
      <a:lvl4pPr marL="358775" indent="-358775" algn="l" rtl="0" eaLnBrk="0" fontAlgn="base" hangingPunct="0">
        <a:lnSpc>
          <a:spcPct val="90000"/>
        </a:lnSpc>
        <a:spcBef>
          <a:spcPts val="1400"/>
        </a:spcBef>
        <a:spcAft>
          <a:spcPct val="0"/>
        </a:spcAft>
        <a:buClr>
          <a:srgbClr val="8F1936"/>
        </a:buClr>
        <a:buFont typeface="Wingdings" pitchFamily="2" charset="2"/>
        <a:buChar char="§"/>
        <a:tabLst>
          <a:tab pos="363538" algn="l"/>
        </a:tabLst>
        <a:defRPr sz="24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4pPr>
      <a:lvl5pPr marL="360363" indent="47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defRPr sz="2400">
          <a:solidFill>
            <a:srgbClr val="606060"/>
          </a:solidFill>
          <a:latin typeface="Arial"/>
          <a:ea typeface="ＭＳ Ｐゴシック" pitchFamily="34" charset="-128"/>
          <a:cs typeface="Arial"/>
        </a:defRPr>
      </a:lvl5pPr>
      <a:lvl6pPr marL="846138" algn="l" rtl="0" fontAlgn="base">
        <a:lnSpc>
          <a:spcPct val="80000"/>
        </a:lnSpc>
        <a:spcBef>
          <a:spcPct val="0"/>
        </a:spcBef>
        <a:spcAft>
          <a:spcPct val="20000"/>
        </a:spcAft>
        <a:defRPr sz="2600">
          <a:solidFill>
            <a:schemeClr val="bg2"/>
          </a:solidFill>
          <a:latin typeface="+mn-lt"/>
          <a:ea typeface="+mn-ea"/>
        </a:defRPr>
      </a:lvl6pPr>
      <a:lvl7pPr marL="1303338" algn="l" rtl="0" fontAlgn="base">
        <a:lnSpc>
          <a:spcPct val="80000"/>
        </a:lnSpc>
        <a:spcBef>
          <a:spcPct val="0"/>
        </a:spcBef>
        <a:spcAft>
          <a:spcPct val="20000"/>
        </a:spcAft>
        <a:defRPr sz="2600">
          <a:solidFill>
            <a:schemeClr val="bg2"/>
          </a:solidFill>
          <a:latin typeface="+mn-lt"/>
          <a:ea typeface="+mn-ea"/>
        </a:defRPr>
      </a:lvl7pPr>
      <a:lvl8pPr marL="1760538" algn="l" rtl="0" fontAlgn="base">
        <a:lnSpc>
          <a:spcPct val="80000"/>
        </a:lnSpc>
        <a:spcBef>
          <a:spcPct val="0"/>
        </a:spcBef>
        <a:spcAft>
          <a:spcPct val="20000"/>
        </a:spcAft>
        <a:defRPr sz="2600">
          <a:solidFill>
            <a:schemeClr val="bg2"/>
          </a:solidFill>
          <a:latin typeface="+mn-lt"/>
          <a:ea typeface="+mn-ea"/>
        </a:defRPr>
      </a:lvl8pPr>
      <a:lvl9pPr marL="2217738" algn="l" rtl="0" fontAlgn="base">
        <a:lnSpc>
          <a:spcPct val="80000"/>
        </a:lnSpc>
        <a:spcBef>
          <a:spcPct val="0"/>
        </a:spcBef>
        <a:spcAft>
          <a:spcPct val="20000"/>
        </a:spcAft>
        <a:defRPr sz="26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3350"/>
            <a:ext cx="680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74750"/>
            <a:ext cx="7739063" cy="52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grpSp>
        <p:nvGrpSpPr>
          <p:cNvPr id="1029" name="Group 36"/>
          <p:cNvGrpSpPr>
            <a:grpSpLocks/>
          </p:cNvGrpSpPr>
          <p:nvPr userDrawn="1"/>
        </p:nvGrpSpPr>
        <p:grpSpPr bwMode="auto">
          <a:xfrm>
            <a:off x="0" y="841375"/>
            <a:ext cx="7264400" cy="90488"/>
            <a:chOff x="0" y="671"/>
            <a:chExt cx="4576" cy="57"/>
          </a:xfrm>
        </p:grpSpPr>
        <p:sp>
          <p:nvSpPr>
            <p:cNvPr id="2" name="Rectangle 17"/>
            <p:cNvSpPr>
              <a:spLocks noChangeArrowheads="1"/>
            </p:cNvSpPr>
            <p:nvPr userDrawn="1"/>
          </p:nvSpPr>
          <p:spPr bwMode="auto">
            <a:xfrm>
              <a:off x="450" y="671"/>
              <a:ext cx="4126" cy="57"/>
            </a:xfrm>
            <a:prstGeom prst="rect">
              <a:avLst/>
            </a:prstGeom>
            <a:solidFill>
              <a:srgbClr val="8F193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 sz="24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3" name="Rectangle 18"/>
            <p:cNvSpPr>
              <a:spLocks noChangeArrowheads="1"/>
            </p:cNvSpPr>
            <p:nvPr userDrawn="1"/>
          </p:nvSpPr>
          <p:spPr bwMode="auto">
            <a:xfrm>
              <a:off x="0" y="671"/>
              <a:ext cx="453" cy="5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 sz="24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endParaRPr>
            </a:p>
          </p:txBody>
        </p:sp>
      </p:grpSp>
      <p:pic>
        <p:nvPicPr>
          <p:cNvPr id="1039" name="Picture 15" descr="rp_4c_mwvlw_dlr-rheinpfalz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610475" y="98425"/>
            <a:ext cx="1439863" cy="749300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7348538" y="636588"/>
            <a:ext cx="15255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240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7332663" y="628650"/>
            <a:ext cx="16859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240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7491413" y="1225550"/>
            <a:ext cx="1443037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240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863600" y="6604000"/>
            <a:ext cx="5997575" cy="2413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eaLnBrk="0" hangingPunct="0"/>
            <a:r>
              <a:rPr lang="de-DE" sz="900" dirty="0">
                <a:solidFill>
                  <a:srgbClr val="606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Friederike Rex, DLR Rheinpfalz </a:t>
            </a: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64400" y="6604000"/>
            <a:ext cx="1160463" cy="2540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 eaLnBrk="0" hangingPunct="0"/>
            <a:r>
              <a:rPr lang="de-DE" sz="900">
                <a:solidFill>
                  <a:srgbClr val="606060"/>
                </a:solidFill>
                <a:latin typeface="Bliss Light" charset="0"/>
                <a:ea typeface="ＭＳ Ｐゴシック" pitchFamily="34" charset="-128"/>
                <a:cs typeface="+mn-cs"/>
              </a:rPr>
              <a:t>Folie </a:t>
            </a:r>
            <a:fld id="{49D89F7C-4DCD-4845-9FDF-9C1D263BCDCD}" type="slidenum">
              <a:rPr lang="de-DE" sz="900">
                <a:solidFill>
                  <a:srgbClr val="606060"/>
                </a:solidFill>
                <a:latin typeface="Bliss Light" charset="0"/>
                <a:ea typeface="ＭＳ Ｐゴシック" pitchFamily="34" charset="-128"/>
                <a:cs typeface="+mn-cs"/>
              </a:rPr>
              <a:pPr algn="r" eaLnBrk="0" hangingPunct="0"/>
              <a:t>‹Nr.›</a:t>
            </a:fld>
            <a:r>
              <a:rPr lang="de-DE" sz="900">
                <a:solidFill>
                  <a:srgbClr val="606060"/>
                </a:solidFill>
                <a:latin typeface="Bliss Light" charset="0"/>
                <a:ea typeface="ＭＳ Ｐゴシック" pitchFamily="34" charset="-128"/>
                <a:cs typeface="+mn-cs"/>
              </a:rPr>
              <a:t>  </a:t>
            </a:r>
          </a:p>
        </p:txBody>
      </p:sp>
      <p:sp>
        <p:nvSpPr>
          <p:cNvPr id="19" name="Line 32"/>
          <p:cNvSpPr>
            <a:spLocks noChangeShapeType="1"/>
          </p:cNvSpPr>
          <p:nvPr userDrawn="1"/>
        </p:nvSpPr>
        <p:spPr bwMode="auto">
          <a:xfrm>
            <a:off x="0" y="6604000"/>
            <a:ext cx="91440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56" name="Text Box 32"/>
          <p:cNvSpPr txBox="1">
            <a:spLocks noChangeArrowheads="1"/>
          </p:cNvSpPr>
          <p:nvPr userDrawn="1"/>
        </p:nvSpPr>
        <p:spPr bwMode="auto">
          <a:xfrm>
            <a:off x="7905750" y="730250"/>
            <a:ext cx="1219200" cy="2762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600" b="1">
                <a:solidFill>
                  <a:srgbClr val="CF3D71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KOMPETENZZENTRUM WEINFORSCHUNG</a:t>
            </a:r>
          </a:p>
        </p:txBody>
      </p:sp>
    </p:spTree>
    <p:extLst>
      <p:ext uri="{BB962C8B-B14F-4D97-AF65-F5344CB8AC3E}">
        <p14:creationId xmlns:p14="http://schemas.microsoft.com/office/powerpoint/2010/main" val="304864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18" r:id="rId1"/>
    <p:sldLayoutId id="2147484719" r:id="rId2"/>
    <p:sldLayoutId id="2147484720" r:id="rId3"/>
    <p:sldLayoutId id="2147484721" r:id="rId4"/>
    <p:sldLayoutId id="2147484722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cap="all">
          <a:solidFill>
            <a:srgbClr val="8F1936"/>
          </a:solidFill>
          <a:latin typeface="Arial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F1936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F1936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F1936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F1936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8F1936"/>
          </a:solidFill>
          <a:latin typeface="Bliss Regular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8F1936"/>
          </a:solidFill>
          <a:latin typeface="Bliss Regular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8F1936"/>
          </a:solidFill>
          <a:latin typeface="Bliss Regular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8F1936"/>
          </a:solidFill>
          <a:latin typeface="Bliss Regular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400"/>
        </a:spcBef>
        <a:spcAft>
          <a:spcPct val="0"/>
        </a:spcAft>
        <a:defRPr sz="2400">
          <a:solidFill>
            <a:srgbClr val="8F1936"/>
          </a:solidFill>
          <a:latin typeface="Arial"/>
          <a:ea typeface="ＭＳ Ｐゴシック" pitchFamily="-107" charset="-128"/>
          <a:cs typeface="ＭＳ Ｐゴシック" pitchFamily="-107" charset="-128"/>
        </a:defRPr>
      </a:lvl1pPr>
      <a:lvl2pPr marL="1588" indent="-1588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defRPr sz="24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2pPr>
      <a:lvl3pPr marL="363538" indent="-363538" algn="l" rtl="0" eaLnBrk="0" fontAlgn="base" hangingPunct="0">
        <a:lnSpc>
          <a:spcPct val="90000"/>
        </a:lnSpc>
        <a:spcBef>
          <a:spcPts val="1400"/>
        </a:spcBef>
        <a:spcAft>
          <a:spcPct val="0"/>
        </a:spcAft>
        <a:buClr>
          <a:srgbClr val="8F1936"/>
        </a:buClr>
        <a:buFont typeface="Bliss Regular" charset="0"/>
        <a:buAutoNum type="arabicPeriod"/>
        <a:tabLst>
          <a:tab pos="357188" algn="l"/>
        </a:tabLst>
        <a:defRPr sz="24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3pPr>
      <a:lvl4pPr marL="358775" indent="-358775" algn="l" rtl="0" eaLnBrk="0" fontAlgn="base" hangingPunct="0">
        <a:lnSpc>
          <a:spcPct val="90000"/>
        </a:lnSpc>
        <a:spcBef>
          <a:spcPts val="1400"/>
        </a:spcBef>
        <a:spcAft>
          <a:spcPct val="0"/>
        </a:spcAft>
        <a:buClr>
          <a:srgbClr val="8F1936"/>
        </a:buClr>
        <a:buFont typeface="Wingdings" pitchFamily="2" charset="2"/>
        <a:buChar char="§"/>
        <a:tabLst>
          <a:tab pos="363538" algn="l"/>
        </a:tabLst>
        <a:defRPr sz="24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4pPr>
      <a:lvl5pPr marL="360363" indent="47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defRPr sz="2400">
          <a:solidFill>
            <a:srgbClr val="606060"/>
          </a:solidFill>
          <a:latin typeface="Arial"/>
          <a:ea typeface="ＭＳ Ｐゴシック" pitchFamily="34" charset="-128"/>
          <a:cs typeface="Arial"/>
        </a:defRPr>
      </a:lvl5pPr>
      <a:lvl6pPr marL="846138" algn="l" rtl="0" fontAlgn="base">
        <a:lnSpc>
          <a:spcPct val="80000"/>
        </a:lnSpc>
        <a:spcBef>
          <a:spcPct val="0"/>
        </a:spcBef>
        <a:spcAft>
          <a:spcPct val="20000"/>
        </a:spcAft>
        <a:defRPr sz="2600">
          <a:solidFill>
            <a:schemeClr val="bg2"/>
          </a:solidFill>
          <a:latin typeface="+mn-lt"/>
          <a:ea typeface="+mn-ea"/>
        </a:defRPr>
      </a:lvl6pPr>
      <a:lvl7pPr marL="1303338" algn="l" rtl="0" fontAlgn="base">
        <a:lnSpc>
          <a:spcPct val="80000"/>
        </a:lnSpc>
        <a:spcBef>
          <a:spcPct val="0"/>
        </a:spcBef>
        <a:spcAft>
          <a:spcPct val="20000"/>
        </a:spcAft>
        <a:defRPr sz="2600">
          <a:solidFill>
            <a:schemeClr val="bg2"/>
          </a:solidFill>
          <a:latin typeface="+mn-lt"/>
          <a:ea typeface="+mn-ea"/>
        </a:defRPr>
      </a:lvl7pPr>
      <a:lvl8pPr marL="1760538" algn="l" rtl="0" fontAlgn="base">
        <a:lnSpc>
          <a:spcPct val="80000"/>
        </a:lnSpc>
        <a:spcBef>
          <a:spcPct val="0"/>
        </a:spcBef>
        <a:spcAft>
          <a:spcPct val="20000"/>
        </a:spcAft>
        <a:defRPr sz="2600">
          <a:solidFill>
            <a:schemeClr val="bg2"/>
          </a:solidFill>
          <a:latin typeface="+mn-lt"/>
          <a:ea typeface="+mn-ea"/>
        </a:defRPr>
      </a:lvl8pPr>
      <a:lvl9pPr marL="2217738" algn="l" rtl="0" fontAlgn="base">
        <a:lnSpc>
          <a:spcPct val="80000"/>
        </a:lnSpc>
        <a:spcBef>
          <a:spcPct val="0"/>
        </a:spcBef>
        <a:spcAft>
          <a:spcPct val="20000"/>
        </a:spcAft>
        <a:defRPr sz="26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ctr"/>
            <a:r>
              <a:rPr lang="de-DE" dirty="0"/>
              <a:t>Entwicklung eines antikörperbasierten Schnelltests zur Detektion von Schadhefen in Most und jungem Wein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2000" dirty="0">
                <a:solidFill>
                  <a:schemeClr val="tx1"/>
                </a:solidFill>
              </a:rPr>
              <a:t>Dr. Friederike Rex</a:t>
            </a:r>
          </a:p>
          <a:p>
            <a:r>
              <a:rPr lang="de-DE" sz="2000" dirty="0">
                <a:solidFill>
                  <a:schemeClr val="tx1"/>
                </a:solidFill>
              </a:rPr>
              <a:t>DLR Rheinpfalz</a:t>
            </a:r>
          </a:p>
          <a:p>
            <a:r>
              <a:rPr lang="de-DE" sz="2000" dirty="0" smtClean="0">
                <a:solidFill>
                  <a:schemeClr val="tx1"/>
                </a:solidFill>
              </a:rPr>
              <a:t>10. </a:t>
            </a:r>
            <a:r>
              <a:rPr lang="de-DE" sz="2000" dirty="0" err="1" smtClean="0">
                <a:solidFill>
                  <a:schemeClr val="tx1"/>
                </a:solidFill>
              </a:rPr>
              <a:t>Klosterneuburger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smtClean="0">
                <a:solidFill>
                  <a:schemeClr val="tx1"/>
                </a:solidFill>
              </a:rPr>
              <a:t>H</a:t>
            </a:r>
            <a:r>
              <a:rPr lang="de-DE" sz="2000" dirty="0" smtClean="0">
                <a:solidFill>
                  <a:schemeClr val="tx1"/>
                </a:solidFill>
              </a:rPr>
              <a:t>efetagung</a:t>
            </a: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30. August </a:t>
            </a:r>
            <a:r>
              <a:rPr lang="de-DE" sz="2000" dirty="0">
                <a:solidFill>
                  <a:schemeClr val="tx1"/>
                </a:solidFill>
              </a:rPr>
              <a:t>2018 in Weinsberg</a:t>
            </a:r>
          </a:p>
        </p:txBody>
      </p:sp>
    </p:spTree>
    <p:extLst>
      <p:ext uri="{BB962C8B-B14F-4D97-AF65-F5344CB8AC3E}">
        <p14:creationId xmlns:p14="http://schemas.microsoft.com/office/powerpoint/2010/main" val="1292004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Antikörper </a:t>
            </a:r>
            <a:r>
              <a:rPr lang="de-DE" dirty="0" err="1"/>
              <a:t>Pichia</a:t>
            </a:r>
            <a:endParaRPr lang="de-DE" dirty="0"/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9695288"/>
              </p:ext>
            </p:extLst>
          </p:nvPr>
        </p:nvGraphicFramePr>
        <p:xfrm>
          <a:off x="1187624" y="1196752"/>
          <a:ext cx="6912768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475656" y="551723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871D33"/>
                </a:solidFill>
                <a:latin typeface="+mj-lt"/>
              </a:rPr>
              <a:t>Antikörper für </a:t>
            </a:r>
            <a:r>
              <a:rPr lang="de-DE" sz="2000" i="1" dirty="0" err="1">
                <a:solidFill>
                  <a:srgbClr val="871D33"/>
                </a:solidFill>
                <a:latin typeface="+mj-lt"/>
              </a:rPr>
              <a:t>Pichia</a:t>
            </a:r>
            <a:r>
              <a:rPr lang="de-DE" sz="2000" i="1" dirty="0">
                <a:solidFill>
                  <a:srgbClr val="871D33"/>
                </a:solidFill>
                <a:latin typeface="+mj-lt"/>
              </a:rPr>
              <a:t> </a:t>
            </a:r>
            <a:r>
              <a:rPr lang="de-DE" sz="2000" i="1" dirty="0" err="1">
                <a:solidFill>
                  <a:srgbClr val="871D33"/>
                </a:solidFill>
                <a:latin typeface="+mj-lt"/>
              </a:rPr>
              <a:t>sp</a:t>
            </a:r>
            <a:r>
              <a:rPr lang="de-DE" sz="2000" i="1" dirty="0">
                <a:solidFill>
                  <a:srgbClr val="871D33"/>
                </a:solidFill>
                <a:latin typeface="+mj-lt"/>
              </a:rPr>
              <a:t>. </a:t>
            </a:r>
            <a:r>
              <a:rPr lang="de-DE" sz="2000" dirty="0">
                <a:solidFill>
                  <a:srgbClr val="871D33"/>
                </a:solidFill>
                <a:latin typeface="+mj-lt"/>
              </a:rPr>
              <a:t>kann für Schnelltest Anwendung finden</a:t>
            </a:r>
          </a:p>
        </p:txBody>
      </p:sp>
      <p:sp>
        <p:nvSpPr>
          <p:cNvPr id="8" name="Pfeil nach rechts 7"/>
          <p:cNvSpPr/>
          <p:nvPr/>
        </p:nvSpPr>
        <p:spPr bwMode="auto">
          <a:xfrm>
            <a:off x="395536" y="5733256"/>
            <a:ext cx="864096" cy="288032"/>
          </a:xfrm>
          <a:prstGeom prst="rightArrow">
            <a:avLst/>
          </a:prstGeom>
          <a:solidFill>
            <a:srgbClr val="871D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787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331640" y="566124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871D33"/>
                </a:solidFill>
                <a:latin typeface="+mj-lt"/>
              </a:rPr>
              <a:t>Antikörper für </a:t>
            </a:r>
            <a:r>
              <a:rPr lang="de-DE" sz="2000" i="1" dirty="0" err="1">
                <a:solidFill>
                  <a:srgbClr val="871D33"/>
                </a:solidFill>
                <a:latin typeface="+mj-lt"/>
              </a:rPr>
              <a:t>Pichia</a:t>
            </a:r>
            <a:r>
              <a:rPr lang="de-DE" sz="2000" i="1" dirty="0">
                <a:solidFill>
                  <a:srgbClr val="871D33"/>
                </a:solidFill>
                <a:latin typeface="+mj-lt"/>
              </a:rPr>
              <a:t> </a:t>
            </a:r>
            <a:r>
              <a:rPr lang="de-DE" sz="2000" i="1" dirty="0" err="1">
                <a:solidFill>
                  <a:srgbClr val="871D33"/>
                </a:solidFill>
                <a:latin typeface="+mj-lt"/>
              </a:rPr>
              <a:t>sp</a:t>
            </a:r>
            <a:r>
              <a:rPr lang="de-DE" sz="2000" i="1" dirty="0">
                <a:solidFill>
                  <a:srgbClr val="871D33"/>
                </a:solidFill>
                <a:latin typeface="+mj-lt"/>
              </a:rPr>
              <a:t>. </a:t>
            </a:r>
            <a:r>
              <a:rPr lang="de-DE" sz="2000" dirty="0">
                <a:solidFill>
                  <a:srgbClr val="871D33"/>
                </a:solidFill>
                <a:latin typeface="+mj-lt"/>
              </a:rPr>
              <a:t>lässt eine Aussage auf Zellzahlen zu</a:t>
            </a:r>
          </a:p>
        </p:txBody>
      </p:sp>
      <p:sp>
        <p:nvSpPr>
          <p:cNvPr id="6" name="Pfeil nach rechts 5"/>
          <p:cNvSpPr/>
          <p:nvPr/>
        </p:nvSpPr>
        <p:spPr bwMode="auto">
          <a:xfrm>
            <a:off x="395536" y="5733256"/>
            <a:ext cx="864096" cy="288032"/>
          </a:xfrm>
          <a:prstGeom prst="rightArrow">
            <a:avLst/>
          </a:prstGeom>
          <a:solidFill>
            <a:srgbClr val="871D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Antikörper </a:t>
            </a:r>
            <a:r>
              <a:rPr lang="de-DE" dirty="0" err="1"/>
              <a:t>Pichia</a:t>
            </a:r>
            <a:endParaRPr lang="de-DE" dirty="0"/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8190576"/>
              </p:ext>
            </p:extLst>
          </p:nvPr>
        </p:nvGraphicFramePr>
        <p:xfrm>
          <a:off x="683568" y="1412776"/>
          <a:ext cx="662473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548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Unterscheidung von Arten</a:t>
            </a:r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2649370"/>
              </p:ext>
            </p:extLst>
          </p:nvPr>
        </p:nvGraphicFramePr>
        <p:xfrm>
          <a:off x="755576" y="1340768"/>
          <a:ext cx="684076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403648" y="5589240"/>
            <a:ext cx="7524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871D33"/>
                </a:solidFill>
                <a:latin typeface="+mj-lt"/>
              </a:rPr>
              <a:t>Antikörper für </a:t>
            </a:r>
            <a:r>
              <a:rPr lang="de-DE" sz="2000" i="1" dirty="0" err="1">
                <a:solidFill>
                  <a:srgbClr val="871D33"/>
                </a:solidFill>
                <a:latin typeface="+mj-lt"/>
              </a:rPr>
              <a:t>Pichia</a:t>
            </a:r>
            <a:r>
              <a:rPr lang="de-DE" sz="2000" i="1" dirty="0">
                <a:solidFill>
                  <a:srgbClr val="871D33"/>
                </a:solidFill>
                <a:latin typeface="+mj-lt"/>
              </a:rPr>
              <a:t> </a:t>
            </a:r>
            <a:r>
              <a:rPr lang="de-DE" sz="2000" i="1" dirty="0" err="1">
                <a:solidFill>
                  <a:srgbClr val="871D33"/>
                </a:solidFill>
                <a:latin typeface="+mj-lt"/>
              </a:rPr>
              <a:t>sp</a:t>
            </a:r>
            <a:r>
              <a:rPr lang="de-DE" sz="2000" i="1" dirty="0">
                <a:solidFill>
                  <a:srgbClr val="871D33"/>
                </a:solidFill>
                <a:latin typeface="+mj-lt"/>
              </a:rPr>
              <a:t>. </a:t>
            </a:r>
            <a:r>
              <a:rPr lang="de-DE" sz="2000" dirty="0">
                <a:solidFill>
                  <a:srgbClr val="871D33"/>
                </a:solidFill>
                <a:latin typeface="+mj-lt"/>
              </a:rPr>
              <a:t>weist verschiedene </a:t>
            </a:r>
            <a:r>
              <a:rPr lang="de-DE" sz="2000" i="1" dirty="0" err="1">
                <a:solidFill>
                  <a:srgbClr val="871D33"/>
                </a:solidFill>
                <a:latin typeface="+mj-lt"/>
              </a:rPr>
              <a:t>Pichia</a:t>
            </a:r>
            <a:r>
              <a:rPr lang="de-DE" sz="2000" dirty="0">
                <a:solidFill>
                  <a:srgbClr val="871D33"/>
                </a:solidFill>
                <a:latin typeface="+mj-lt"/>
              </a:rPr>
              <a:t> - Arten nach Gattungsspezifischer Antikörper</a:t>
            </a:r>
          </a:p>
        </p:txBody>
      </p:sp>
      <p:sp>
        <p:nvSpPr>
          <p:cNvPr id="6" name="Pfeil nach rechts 5"/>
          <p:cNvSpPr/>
          <p:nvPr/>
        </p:nvSpPr>
        <p:spPr bwMode="auto">
          <a:xfrm>
            <a:off x="395536" y="5733256"/>
            <a:ext cx="864096" cy="288032"/>
          </a:xfrm>
          <a:prstGeom prst="rightArrow">
            <a:avLst/>
          </a:prstGeom>
          <a:solidFill>
            <a:srgbClr val="871D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865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Diagramm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642983"/>
              </p:ext>
            </p:extLst>
          </p:nvPr>
        </p:nvGraphicFramePr>
        <p:xfrm>
          <a:off x="377466" y="3534605"/>
          <a:ext cx="516613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itel 1"/>
          <p:cNvSpPr txBox="1">
            <a:spLocks/>
          </p:cNvSpPr>
          <p:nvPr/>
        </p:nvSpPr>
        <p:spPr>
          <a:xfrm>
            <a:off x="666420" y="12129"/>
            <a:ext cx="6804025" cy="6667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cap="all">
                <a:solidFill>
                  <a:srgbClr val="8F1936"/>
                </a:solidFill>
                <a:latin typeface="Arial"/>
                <a:ea typeface="ＭＳ Ｐゴシック" pitchFamily="-107" charset="-128"/>
                <a:cs typeface="ＭＳ Ｐゴシック" pitchFamily="-107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8F1936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8F1936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8F1936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8F1936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8F1936"/>
                </a:solidFill>
                <a:latin typeface="Bliss Regular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8F1936"/>
                </a:solidFill>
                <a:latin typeface="Bliss Regular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8F1936"/>
                </a:solidFill>
                <a:latin typeface="Bliss Regular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8F1936"/>
                </a:solidFill>
                <a:latin typeface="Bliss Regular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endParaRPr lang="de-DE" kern="0" dirty="0"/>
          </a:p>
          <a:p>
            <a:r>
              <a:rPr lang="de-DE" kern="0" dirty="0"/>
              <a:t>Antikörper </a:t>
            </a:r>
            <a:r>
              <a:rPr lang="de-DE" kern="0" dirty="0" err="1"/>
              <a:t>Pichia</a:t>
            </a:r>
            <a:endParaRPr lang="de-DE" kern="0" dirty="0"/>
          </a:p>
        </p:txBody>
      </p:sp>
      <p:sp>
        <p:nvSpPr>
          <p:cNvPr id="31" name="Rechteck 30"/>
          <p:cNvSpPr/>
          <p:nvPr/>
        </p:nvSpPr>
        <p:spPr>
          <a:xfrm>
            <a:off x="6264565" y="4653136"/>
            <a:ext cx="2411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Nachweis während der Gärung funktioniert und Zellzahlen lassen sich ableiten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1252241" y="3977499"/>
            <a:ext cx="4066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de-DE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cer</a:t>
            </a:r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.       </a:t>
            </a:r>
            <a:r>
              <a:rPr lang="de-DE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Pichia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pur     </a:t>
            </a:r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de-DE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cer</a:t>
            </a:r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(2)    </a:t>
            </a:r>
            <a:r>
              <a:rPr lang="de-DE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Pichia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pur +                        		</a:t>
            </a:r>
            <a:endParaRPr lang="de-DE" dirty="0"/>
          </a:p>
        </p:txBody>
      </p:sp>
      <p:sp>
        <p:nvSpPr>
          <p:cNvPr id="34" name="Pfeil nach rechts 33"/>
          <p:cNvSpPr/>
          <p:nvPr/>
        </p:nvSpPr>
        <p:spPr bwMode="auto">
          <a:xfrm rot="5400000">
            <a:off x="6786162" y="3951142"/>
            <a:ext cx="756251" cy="288032"/>
          </a:xfrm>
          <a:prstGeom prst="rightArrow">
            <a:avLst/>
          </a:prstGeom>
          <a:solidFill>
            <a:srgbClr val="871D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xmlns="" id="{FD2AD778-3E74-4446-A02A-7A70DD0B363F}"/>
              </a:ext>
            </a:extLst>
          </p:cNvPr>
          <p:cNvSpPr txBox="1"/>
          <p:nvPr/>
        </p:nvSpPr>
        <p:spPr>
          <a:xfrm>
            <a:off x="5543600" y="836712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Varianten :</a:t>
            </a:r>
          </a:p>
          <a:p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nur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S.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cerevisiae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(RZ-Hefe)</a:t>
            </a:r>
          </a:p>
          <a:p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nur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Pichia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Pichia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überimpft mit RZ-Hefe</a:t>
            </a:r>
          </a:p>
          <a:p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nur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Pichia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mit Flüssignährstoff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xmlns="" id="{082C8F41-06CE-424E-9BFA-1BC14A3C47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01" y="1063000"/>
            <a:ext cx="1807309" cy="2409745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xmlns="" id="{2BD59CF5-083A-4DFB-A772-BB6A0FFD0422}"/>
              </a:ext>
            </a:extLst>
          </p:cNvPr>
          <p:cNvSpPr txBox="1"/>
          <p:nvPr/>
        </p:nvSpPr>
        <p:spPr>
          <a:xfrm>
            <a:off x="188732" y="1158852"/>
            <a:ext cx="36004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Gärungen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3 L – Kolben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Sterilmost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Riesling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Startzellzahl 10</a:t>
            </a:r>
            <a:r>
              <a:rPr lang="de-DE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Zellen/ml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Varianten, B und D wiesen den Fehler visuell und sensorisch auf (Uhu–Ton)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3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Antikörper </a:t>
            </a:r>
            <a:r>
              <a:rPr lang="de-DE" i="1" dirty="0"/>
              <a:t>H. </a:t>
            </a:r>
            <a:r>
              <a:rPr lang="de-DE" i="1" dirty="0" err="1"/>
              <a:t>uvarum</a:t>
            </a:r>
            <a:endParaRPr lang="de-DE" dirty="0"/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3508338"/>
              </p:ext>
            </p:extLst>
          </p:nvPr>
        </p:nvGraphicFramePr>
        <p:xfrm>
          <a:off x="683568" y="1340768"/>
          <a:ext cx="6677025" cy="318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403648" y="5589240"/>
            <a:ext cx="7524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871D33"/>
                </a:solidFill>
                <a:latin typeface="+mj-lt"/>
              </a:rPr>
              <a:t>Antikörper </a:t>
            </a:r>
            <a:r>
              <a:rPr lang="de-DE" sz="2000" i="1" dirty="0">
                <a:solidFill>
                  <a:srgbClr val="871D33"/>
                </a:solidFill>
                <a:latin typeface="+mj-lt"/>
              </a:rPr>
              <a:t>H. </a:t>
            </a:r>
            <a:r>
              <a:rPr lang="de-DE" sz="2000" i="1" dirty="0" err="1">
                <a:solidFill>
                  <a:srgbClr val="871D33"/>
                </a:solidFill>
                <a:latin typeface="+mj-lt"/>
              </a:rPr>
              <a:t>uvarum</a:t>
            </a:r>
            <a:r>
              <a:rPr lang="de-DE" sz="2000" i="1" dirty="0">
                <a:solidFill>
                  <a:srgbClr val="871D33"/>
                </a:solidFill>
                <a:latin typeface="+mj-lt"/>
              </a:rPr>
              <a:t> </a:t>
            </a:r>
            <a:r>
              <a:rPr lang="de-DE" sz="2000" dirty="0">
                <a:solidFill>
                  <a:srgbClr val="871D33"/>
                </a:solidFill>
                <a:latin typeface="+mj-lt"/>
              </a:rPr>
              <a:t>geeignet für Schnelltest</a:t>
            </a:r>
          </a:p>
        </p:txBody>
      </p:sp>
      <p:sp>
        <p:nvSpPr>
          <p:cNvPr id="9" name="Pfeil nach rechts 8"/>
          <p:cNvSpPr/>
          <p:nvPr/>
        </p:nvSpPr>
        <p:spPr bwMode="auto">
          <a:xfrm>
            <a:off x="395536" y="5733256"/>
            <a:ext cx="864096" cy="288032"/>
          </a:xfrm>
          <a:prstGeom prst="rightArrow">
            <a:avLst/>
          </a:prstGeom>
          <a:solidFill>
            <a:srgbClr val="871D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8554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Antikörper </a:t>
            </a:r>
            <a:r>
              <a:rPr lang="de-DE" i="1" dirty="0"/>
              <a:t>H. </a:t>
            </a:r>
            <a:r>
              <a:rPr lang="de-DE" i="1" dirty="0" err="1"/>
              <a:t>uvarum</a:t>
            </a:r>
            <a:endParaRPr lang="de-DE" i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2" t="42807" r="22056" b="21791"/>
          <a:stretch/>
        </p:blipFill>
        <p:spPr>
          <a:xfrm>
            <a:off x="1331640" y="1556793"/>
            <a:ext cx="6120680" cy="3312368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 bwMode="auto">
          <a:xfrm>
            <a:off x="4795777" y="3198471"/>
            <a:ext cx="700269" cy="428263"/>
          </a:xfrm>
          <a:prstGeom prst="ellipse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" name="Ellipse 4"/>
          <p:cNvSpPr/>
          <p:nvPr/>
        </p:nvSpPr>
        <p:spPr bwMode="auto">
          <a:xfrm>
            <a:off x="4155312" y="3026780"/>
            <a:ext cx="700269" cy="428263"/>
          </a:xfrm>
          <a:prstGeom prst="ellipse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4926957" y="2716193"/>
            <a:ext cx="700269" cy="428263"/>
          </a:xfrm>
          <a:prstGeom prst="ellipse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5777697" y="3439611"/>
            <a:ext cx="700269" cy="428263"/>
          </a:xfrm>
          <a:prstGeom prst="ellipse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18058" y="1071476"/>
            <a:ext cx="7685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+mn-lt"/>
              </a:rPr>
              <a:t>Erkennt der Antikörper auch Stämme aus anderen Regionen?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043608" y="522920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Verschiedene Weinanbaugebiete D, Frankreich, Österreich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Auch Nordamerika und Australien </a:t>
            </a:r>
          </a:p>
        </p:txBody>
      </p:sp>
    </p:spTree>
    <p:extLst>
      <p:ext uri="{BB962C8B-B14F-4D97-AF65-F5344CB8AC3E}">
        <p14:creationId xmlns:p14="http://schemas.microsoft.com/office/powerpoint/2010/main" val="634508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Antikörper </a:t>
            </a:r>
            <a:r>
              <a:rPr lang="de-DE" i="1" dirty="0"/>
              <a:t>H. </a:t>
            </a:r>
            <a:r>
              <a:rPr lang="de-DE" i="1" dirty="0" err="1"/>
              <a:t>uvarum</a:t>
            </a:r>
            <a:endParaRPr lang="de-DE" dirty="0"/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8790709"/>
              </p:ext>
            </p:extLst>
          </p:nvPr>
        </p:nvGraphicFramePr>
        <p:xfrm>
          <a:off x="452901" y="1030149"/>
          <a:ext cx="8216538" cy="4884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587323" y="5831150"/>
            <a:ext cx="6551406" cy="7078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Antikörper gegen </a:t>
            </a:r>
            <a:r>
              <a:rPr lang="de-DE" sz="20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H. </a:t>
            </a:r>
            <a:r>
              <a:rPr lang="de-DE" sz="2000" i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uvarum</a:t>
            </a:r>
            <a:r>
              <a:rPr lang="de-DE" sz="20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erkennt Stämme auf der ganzen Welt</a:t>
            </a:r>
            <a:endParaRPr lang="de-DE" sz="20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659756" y="5900542"/>
            <a:ext cx="764275" cy="504967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8785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Entwicklung eines Teststreifens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1024" y="1857954"/>
            <a:ext cx="5616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Universalteststreifen </a:t>
            </a:r>
            <a:b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</a:br>
            <a:r>
              <a:rPr lang="de-DE" sz="2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Milenia</a:t>
            </a:r>
            <a:r>
              <a:rPr lang="de-DE" sz="2000" baseline="30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®</a:t>
            </a:r>
            <a:r>
              <a:rPr lang="de-DE" sz="2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HybriDetect</a:t>
            </a: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(</a:t>
            </a:r>
            <a:r>
              <a:rPr lang="de-DE" sz="2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Milenia</a:t>
            </a: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Biotec</a:t>
            </a: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, </a:t>
            </a:r>
            <a:r>
              <a:rPr lang="de-DE" sz="2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Giessen</a:t>
            </a: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)</a:t>
            </a:r>
          </a:p>
          <a:p>
            <a:endParaRPr lang="de-DE" sz="200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Voraussetzung: Antikörper muss mit FITC und Biotin markiert werden </a:t>
            </a:r>
            <a:endParaRPr lang="de-DE" sz="2000" dirty="0">
              <a:solidFill>
                <a:srgbClr val="871D33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r>
              <a:rPr lang="de-DE" sz="2000" dirty="0">
                <a:solidFill>
                  <a:srgbClr val="871D33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Nachweis von </a:t>
            </a:r>
            <a:r>
              <a:rPr lang="de-DE" sz="2000" i="1" dirty="0">
                <a:solidFill>
                  <a:srgbClr val="871D33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H. </a:t>
            </a:r>
            <a:r>
              <a:rPr lang="de-DE" sz="2000" i="1" dirty="0" err="1">
                <a:solidFill>
                  <a:srgbClr val="871D33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uvarum</a:t>
            </a:r>
            <a:r>
              <a:rPr lang="de-DE" sz="2000" i="1" dirty="0">
                <a:solidFill>
                  <a:srgbClr val="871D33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de-DE" sz="2000" dirty="0">
                <a:solidFill>
                  <a:srgbClr val="871D33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innerhalb von 20 min</a:t>
            </a:r>
          </a:p>
          <a:p>
            <a:endParaRPr lang="de-DE" sz="200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4" name="Bild 5" descr="P102086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3" t="12353" r="50051" b="14608"/>
          <a:stretch/>
        </p:blipFill>
        <p:spPr>
          <a:xfrm>
            <a:off x="6745888" y="2737520"/>
            <a:ext cx="2044824" cy="3743011"/>
          </a:xfrm>
          <a:prstGeom prst="rect">
            <a:avLst/>
          </a:prstGeom>
        </p:spPr>
      </p:pic>
      <p:pic>
        <p:nvPicPr>
          <p:cNvPr id="5" name="Bild 7" descr="P102086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0494" r="7777" b="28642"/>
          <a:stretch/>
        </p:blipFill>
        <p:spPr>
          <a:xfrm>
            <a:off x="251520" y="3860687"/>
            <a:ext cx="6264696" cy="259142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51024" y="1045198"/>
            <a:ext cx="8474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Antikörper für die Detektion von </a:t>
            </a:r>
            <a:r>
              <a:rPr lang="de-DE" sz="2000" i="1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H. </a:t>
            </a:r>
            <a:r>
              <a:rPr lang="de-DE" sz="2000" i="1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uvarum</a:t>
            </a:r>
            <a:r>
              <a:rPr lang="de-DE" sz="2000" i="1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(Firma Immundiagnostik, Bensheim) ist spezifisch und auf einem Teststreifen erfolgreich getestet</a:t>
            </a:r>
          </a:p>
          <a:p>
            <a:endParaRPr lang="de-DE" sz="24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000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Auswertung mit dem Smartphone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771465" y="5706097"/>
            <a:ext cx="2868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Quelle: Immundiagnostik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5146695" y="4149080"/>
            <a:ext cx="34023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Die App leitet mit einer integrierten </a:t>
            </a:r>
            <a:r>
              <a:rPr lang="de-DE" sz="2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Timerfunktion</a:t>
            </a: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durch die Verwendung des Teststreifens</a:t>
            </a:r>
          </a:p>
        </p:txBody>
      </p:sp>
      <p:pic>
        <p:nvPicPr>
          <p:cNvPr id="6" name="Grafik 5" descr="IMG_149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618174"/>
            <a:ext cx="1995443" cy="354191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1618174"/>
            <a:ext cx="2011854" cy="356646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146695" y="1507151"/>
            <a:ext cx="33123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Entwicklung einer App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Immundiagnostik, Bensheim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00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Voraussetzung: Smartphone und Einrichtung der Kamera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146695" y="5867679"/>
            <a:ext cx="3564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Auswertung des Teststreifens </a:t>
            </a:r>
          </a:p>
        </p:txBody>
      </p:sp>
    </p:spTree>
    <p:extLst>
      <p:ext uri="{BB962C8B-B14F-4D97-AF65-F5344CB8AC3E}">
        <p14:creationId xmlns:p14="http://schemas.microsoft.com/office/powerpoint/2010/main" val="3812171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Zusammenfassung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147718"/>
              </p:ext>
            </p:extLst>
          </p:nvPr>
        </p:nvGraphicFramePr>
        <p:xfrm>
          <a:off x="137817" y="1205423"/>
          <a:ext cx="5153935" cy="3892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377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9930"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Schadhefe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Antikörper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4620">
                <a:tc>
                  <a:txBody>
                    <a:bodyPr/>
                    <a:lstStyle/>
                    <a:p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Brettanomyces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Dekkera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bruxellensis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Kreuzreaktivität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dirty="0" err="1">
                          <a:solidFill>
                            <a:srgbClr val="008000"/>
                          </a:solidFill>
                        </a:rPr>
                        <a:t>Monoklonaler</a:t>
                      </a:r>
                      <a:r>
                        <a:rPr lang="en-US" sz="2000" baseline="0" dirty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rgbClr val="008000"/>
                          </a:solidFill>
                        </a:rPr>
                        <a:t>Antikörper</a:t>
                      </a:r>
                      <a:r>
                        <a:rPr lang="en-US" sz="2000" baseline="0" dirty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</a:rPr>
                        <a:t>AlPlanta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) 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8986">
                <a:tc>
                  <a:txBody>
                    <a:bodyPr/>
                    <a:lstStyle/>
                    <a:p>
                      <a:r>
                        <a:rPr lang="it-IT" sz="2000" i="1" dirty="0" err="1">
                          <a:solidFill>
                            <a:schemeClr val="tx1"/>
                          </a:solidFill>
                        </a:rPr>
                        <a:t>Hanseniaspora</a:t>
                      </a:r>
                      <a:r>
                        <a:rPr lang="it-IT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i="1" dirty="0" err="1">
                          <a:solidFill>
                            <a:schemeClr val="tx1"/>
                          </a:solidFill>
                        </a:rPr>
                        <a:t>uvarum</a:t>
                      </a:r>
                      <a:r>
                        <a:rPr lang="it-IT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rgbClr val="008000"/>
                          </a:solidFill>
                        </a:rPr>
                        <a:t>Polyklonaler</a:t>
                      </a:r>
                      <a:r>
                        <a:rPr lang="de-DE" sz="2000" dirty="0">
                          <a:solidFill>
                            <a:srgbClr val="008000"/>
                          </a:solidFill>
                        </a:rPr>
                        <a:t> Antikörper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8986">
                <a:tc>
                  <a:txBody>
                    <a:bodyPr/>
                    <a:lstStyle/>
                    <a:p>
                      <a:r>
                        <a:rPr lang="it-IT" sz="2000" i="1" dirty="0" err="1">
                          <a:solidFill>
                            <a:schemeClr val="tx1"/>
                          </a:solidFill>
                        </a:rPr>
                        <a:t>Pichia</a:t>
                      </a:r>
                      <a:r>
                        <a:rPr lang="it-IT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i="1" dirty="0" err="1">
                          <a:solidFill>
                            <a:schemeClr val="tx1"/>
                          </a:solidFill>
                        </a:rPr>
                        <a:t>sp</a:t>
                      </a:r>
                      <a:r>
                        <a:rPr lang="it-IT" sz="2000" i="1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rgbClr val="008000"/>
                          </a:solidFill>
                        </a:rPr>
                        <a:t>Polyklonaler</a:t>
                      </a:r>
                      <a:r>
                        <a:rPr lang="de-DE" sz="2000" dirty="0">
                          <a:solidFill>
                            <a:srgbClr val="008000"/>
                          </a:solidFill>
                        </a:rPr>
                        <a:t> Antikörper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8986">
                <a:tc>
                  <a:txBody>
                    <a:bodyPr/>
                    <a:lstStyle/>
                    <a:p>
                      <a:r>
                        <a:rPr lang="de-DE" sz="2000" i="0" dirty="0">
                          <a:solidFill>
                            <a:schemeClr val="tx1"/>
                          </a:solidFill>
                        </a:rPr>
                        <a:t>Starterkultur BSA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rgbClr val="008000"/>
                          </a:solidFill>
                        </a:rPr>
                        <a:t>Monoklonaler</a:t>
                      </a:r>
                      <a:r>
                        <a:rPr lang="en-US" sz="2000" baseline="0" dirty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rgbClr val="008000"/>
                          </a:solidFill>
                        </a:rPr>
                        <a:t>Antikörper</a:t>
                      </a:r>
                      <a:r>
                        <a:rPr lang="en-US" sz="2000" baseline="0" dirty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</a:rPr>
                        <a:t>AlPlanta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) 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Steht für das neue Projekt bereit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866" y="2652409"/>
            <a:ext cx="2627810" cy="210663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789" y="4745817"/>
            <a:ext cx="2523963" cy="186553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609" y="994058"/>
            <a:ext cx="1798476" cy="1658256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953747" y="220486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de-DE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bruxellensis</a:t>
            </a:r>
            <a:endParaRPr lang="de-DE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717563" y="281370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de-DE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uvarum</a:t>
            </a:r>
            <a:endParaRPr lang="de-DE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935479" y="609329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de-DE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fermentans</a:t>
            </a:r>
            <a:endParaRPr lang="de-DE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658641" y="6067454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Bilder: Kathrin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Diesler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37ADD025-14A9-4A01-A844-35902CFF4B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9" t="10730" r="62065" b="18379"/>
          <a:stretch/>
        </p:blipFill>
        <p:spPr>
          <a:xfrm>
            <a:off x="251520" y="4395163"/>
            <a:ext cx="1509936" cy="1733924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3C89269E-5C99-4517-BEB4-E7DC6B69D435}"/>
              </a:ext>
            </a:extLst>
          </p:cNvPr>
          <p:cNvSpPr txBox="1"/>
          <p:nvPr/>
        </p:nvSpPr>
        <p:spPr>
          <a:xfrm>
            <a:off x="421093" y="6205954"/>
            <a:ext cx="1414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Boonrod</a:t>
            </a:r>
            <a:r>
              <a:rPr lang="de-DE" sz="12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2300043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Projektziel</a:t>
            </a:r>
          </a:p>
        </p:txBody>
      </p:sp>
      <p:pic>
        <p:nvPicPr>
          <p:cNvPr id="3" name="Picture 4" descr="http://goldentable.files.wordpress.com/2011/01/ready-to-ferment-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029" y="1685664"/>
            <a:ext cx="1800001" cy="124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upload.wikimedia.org/wikipedia/commons/thumb/7/7e/Wine_Barrels.jpg/250px-Wine_Barrel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577" y="1685664"/>
            <a:ext cx="1812074" cy="126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1540595" y="4685034"/>
            <a:ext cx="6455114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Schnellstmögliches Ergreifen von Gegenmaßnamen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649207" y="5448186"/>
            <a:ext cx="4171783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Vermeidung von Fehltönen in Wein</a:t>
            </a:r>
          </a:p>
        </p:txBody>
      </p:sp>
      <p:sp>
        <p:nvSpPr>
          <p:cNvPr id="7" name="Pfeil nach unten 6"/>
          <p:cNvSpPr/>
          <p:nvPr/>
        </p:nvSpPr>
        <p:spPr bwMode="auto">
          <a:xfrm rot="19668198">
            <a:off x="2793867" y="4362145"/>
            <a:ext cx="387626" cy="32799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de-DE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 rot="2095916">
            <a:off x="5924371" y="4358764"/>
            <a:ext cx="387626" cy="32799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de-DE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Pfeil nach unten 8"/>
          <p:cNvSpPr/>
          <p:nvPr/>
        </p:nvSpPr>
        <p:spPr bwMode="auto">
          <a:xfrm>
            <a:off x="4380526" y="5114646"/>
            <a:ext cx="387626" cy="30646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de-DE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Pfeil nach unten 9"/>
          <p:cNvSpPr/>
          <p:nvPr/>
        </p:nvSpPr>
        <p:spPr bwMode="auto">
          <a:xfrm>
            <a:off x="4439967" y="5857148"/>
            <a:ext cx="325028" cy="33889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de-DE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014421" y="2551302"/>
            <a:ext cx="10390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Gärung</a:t>
            </a:r>
          </a:p>
          <a:p>
            <a:endParaRPr lang="de-DE" sz="20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142103" y="1774062"/>
            <a:ext cx="1549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Weinreifung</a:t>
            </a:r>
          </a:p>
          <a:p>
            <a:endParaRPr lang="de-DE" sz="20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915666" y="1777440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Transport</a:t>
            </a:r>
          </a:p>
        </p:txBody>
      </p:sp>
      <p:pic>
        <p:nvPicPr>
          <p:cNvPr id="14" name="Picture 2" descr="http://i00.i.aliimg.com/photo/v7/585490316/flexitank_for_wine_with_EVOH_layer.jpg"/>
          <p:cNvPicPr>
            <a:picLocks noChangeAspect="1" noChangeArrowheads="1"/>
          </p:cNvPicPr>
          <p:nvPr/>
        </p:nvPicPr>
        <p:blipFill>
          <a:blip r:embed="rId4" cstate="print"/>
          <a:srcRect l="5486" t="19298" b="7766"/>
          <a:stretch>
            <a:fillRect/>
          </a:stretch>
        </p:blipFill>
        <p:spPr bwMode="auto">
          <a:xfrm>
            <a:off x="5800575" y="1686495"/>
            <a:ext cx="1365000" cy="1260000"/>
          </a:xfrm>
          <a:prstGeom prst="rect">
            <a:avLst/>
          </a:prstGeom>
          <a:noFill/>
        </p:spPr>
      </p:pic>
      <p:sp>
        <p:nvSpPr>
          <p:cNvPr id="15" name="Textfeld 14"/>
          <p:cNvSpPr txBox="1"/>
          <p:nvPr/>
        </p:nvSpPr>
        <p:spPr>
          <a:xfrm>
            <a:off x="5930225" y="2356347"/>
            <a:ext cx="1271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Transport</a:t>
            </a:r>
          </a:p>
        </p:txBody>
      </p:sp>
      <p:pic>
        <p:nvPicPr>
          <p:cNvPr id="16" name="Picture 2" descr="File:Botrytis rieslin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6" y="1685664"/>
            <a:ext cx="1835622" cy="126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446098" y="1682622"/>
            <a:ext cx="1629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Weinberg</a:t>
            </a:r>
          </a:p>
          <a:p>
            <a:endParaRPr lang="de-DE" sz="20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476632" y="936452"/>
            <a:ext cx="6171163" cy="7078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Entwicklung eines Schnelltests zur Analyse der </a:t>
            </a:r>
            <a:r>
              <a:rPr lang="de-DE" sz="2000" b="1" dirty="0" err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Mikroflora</a:t>
            </a:r>
            <a:r>
              <a:rPr lang="de-DE" sz="20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in allen Stadien der Weinbereitung</a:t>
            </a:r>
          </a:p>
        </p:txBody>
      </p:sp>
      <p:pic>
        <p:nvPicPr>
          <p:cNvPr id="19" name="Picture 6" descr="http://www.measurement.gov.au/TradeMeasurement/Business/PublishingImages/WineBottl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667" y="1677990"/>
            <a:ext cx="1769818" cy="126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308368" y="2533952"/>
            <a:ext cx="1807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Weinabfüllung</a:t>
            </a:r>
          </a:p>
          <a:p>
            <a:endParaRPr lang="de-DE" sz="20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937931" y="6196047"/>
            <a:ext cx="3628109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 pitchFamily="34" charset="0"/>
                <a:ea typeface="ＭＳ Ｐゴシック" pitchFamily="34" charset="-128"/>
                <a:cs typeface="+mn-cs"/>
              </a:rPr>
              <a:t>Qualitätssteigerung der Weine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109975" y="3002902"/>
            <a:ext cx="4379009" cy="13234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871D33"/>
                </a:solidFill>
                <a:latin typeface="Arial" pitchFamily="34" charset="0"/>
                <a:ea typeface="ＭＳ Ｐゴシック" pitchFamily="34" charset="-128"/>
                <a:cs typeface="+mn-cs"/>
                <a:sym typeface="Wingdings" pitchFamily="2" charset="2"/>
              </a:rPr>
              <a:t>Überwachung der „Guten“</a:t>
            </a:r>
          </a:p>
          <a:p>
            <a:pPr>
              <a:buFont typeface="Wingdings" pitchFamily="2" charset="2"/>
              <a:buChar char="à"/>
            </a:pPr>
            <a:r>
              <a:rPr lang="de-DE" dirty="0">
                <a:solidFill>
                  <a:srgbClr val="871D33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Erhöhte Sicherheit der alkoholischen Gärung</a:t>
            </a:r>
          </a:p>
          <a:p>
            <a:pPr>
              <a:buFont typeface="Wingdings" pitchFamily="2" charset="2"/>
              <a:buChar char="à"/>
            </a:pPr>
            <a:endParaRPr lang="de-DE" sz="2400" dirty="0">
              <a:solidFill>
                <a:srgbClr val="871D33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4602481" y="3025698"/>
            <a:ext cx="4480559" cy="12618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871D33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Überwachung der „Bösen“</a:t>
            </a:r>
          </a:p>
          <a:p>
            <a:r>
              <a:rPr lang="de-DE" sz="2000" dirty="0">
                <a:solidFill>
                  <a:srgbClr val="871D33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dirty="0">
                <a:solidFill>
                  <a:srgbClr val="871D33"/>
                </a:solidFill>
                <a:latin typeface="Arial" pitchFamily="34" charset="0"/>
                <a:ea typeface="ＭＳ Ｐゴシック" pitchFamily="34" charset="-128"/>
                <a:cs typeface="+mn-cs"/>
                <a:sym typeface="Wingdings" pitchFamily="2" charset="2"/>
              </a:rPr>
              <a:t> </a:t>
            </a:r>
            <a:r>
              <a:rPr lang="de-DE" dirty="0">
                <a:solidFill>
                  <a:srgbClr val="871D33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möglichst frühzeitige Erkennung von mikrobiellen Belastungen, bevor sensorisch oder analytisch erkennbar</a:t>
            </a:r>
          </a:p>
        </p:txBody>
      </p:sp>
    </p:spTree>
    <p:extLst>
      <p:ext uri="{BB962C8B-B14F-4D97-AF65-F5344CB8AC3E}">
        <p14:creationId xmlns:p14="http://schemas.microsoft.com/office/powerpoint/2010/main" val="2412862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ihandform 20"/>
          <p:cNvSpPr/>
          <p:nvPr/>
        </p:nvSpPr>
        <p:spPr>
          <a:xfrm rot="12559939">
            <a:off x="2717906" y="2951210"/>
            <a:ext cx="839749" cy="6301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1508"/>
                </a:moveTo>
                <a:lnTo>
                  <a:pt x="839749" y="3150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ihandform 10"/>
          <p:cNvSpPr/>
          <p:nvPr/>
        </p:nvSpPr>
        <p:spPr>
          <a:xfrm rot="2563302">
            <a:off x="4940808" y="4344394"/>
            <a:ext cx="839749" cy="6301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1508"/>
                </a:moveTo>
                <a:lnTo>
                  <a:pt x="839749" y="3150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ihandform 12"/>
          <p:cNvSpPr/>
          <p:nvPr/>
        </p:nvSpPr>
        <p:spPr>
          <a:xfrm rot="19036698">
            <a:off x="4867611" y="3121783"/>
            <a:ext cx="839749" cy="6301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1508"/>
                </a:moveTo>
                <a:lnTo>
                  <a:pt x="839749" y="3150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Ellipse 13"/>
          <p:cNvSpPr/>
          <p:nvPr/>
        </p:nvSpPr>
        <p:spPr>
          <a:xfrm>
            <a:off x="3058798" y="2509932"/>
            <a:ext cx="2474262" cy="2558908"/>
          </a:xfrm>
          <a:prstGeom prst="ellipse">
            <a:avLst/>
          </a:prstGeom>
          <a:solidFill>
            <a:srgbClr val="66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Freihandform 14"/>
          <p:cNvSpPr/>
          <p:nvPr/>
        </p:nvSpPr>
        <p:spPr>
          <a:xfrm>
            <a:off x="5473831" y="1575300"/>
            <a:ext cx="1607542" cy="1607542"/>
          </a:xfrm>
          <a:custGeom>
            <a:avLst/>
            <a:gdLst>
              <a:gd name="connsiteX0" fmla="*/ 0 w 1607542"/>
              <a:gd name="connsiteY0" fmla="*/ 803771 h 1607542"/>
              <a:gd name="connsiteX1" fmla="*/ 803771 w 1607542"/>
              <a:gd name="connsiteY1" fmla="*/ 0 h 1607542"/>
              <a:gd name="connsiteX2" fmla="*/ 1607542 w 1607542"/>
              <a:gd name="connsiteY2" fmla="*/ 803771 h 1607542"/>
              <a:gd name="connsiteX3" fmla="*/ 803771 w 1607542"/>
              <a:gd name="connsiteY3" fmla="*/ 1607542 h 1607542"/>
              <a:gd name="connsiteX4" fmla="*/ 0 w 1607542"/>
              <a:gd name="connsiteY4" fmla="*/ 803771 h 160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542" h="1607542">
                <a:moveTo>
                  <a:pt x="0" y="803771"/>
                </a:moveTo>
                <a:cubicBezTo>
                  <a:pt x="0" y="359861"/>
                  <a:pt x="359861" y="0"/>
                  <a:pt x="803771" y="0"/>
                </a:cubicBezTo>
                <a:cubicBezTo>
                  <a:pt x="1247681" y="0"/>
                  <a:pt x="1607542" y="359861"/>
                  <a:pt x="1607542" y="803771"/>
                </a:cubicBezTo>
                <a:cubicBezTo>
                  <a:pt x="1607542" y="1247681"/>
                  <a:pt x="1247681" y="1607542"/>
                  <a:pt x="803771" y="1607542"/>
                </a:cubicBezTo>
                <a:cubicBezTo>
                  <a:pt x="359861" y="1607542"/>
                  <a:pt x="0" y="1247681"/>
                  <a:pt x="0" y="803771"/>
                </a:cubicBez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579" tIns="245579" rIns="245579" bIns="24557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600" dirty="0"/>
              <a:t>Milchsäure-bakterien </a:t>
            </a:r>
            <a:r>
              <a:rPr lang="de-DE" sz="1600" dirty="0" err="1"/>
              <a:t>Testkit</a:t>
            </a:r>
            <a:endParaRPr lang="de-DE" sz="1600" dirty="0"/>
          </a:p>
        </p:txBody>
      </p:sp>
      <p:sp>
        <p:nvSpPr>
          <p:cNvPr id="16" name="Freihandform 15"/>
          <p:cNvSpPr/>
          <p:nvPr/>
        </p:nvSpPr>
        <p:spPr>
          <a:xfrm>
            <a:off x="7118358" y="1575299"/>
            <a:ext cx="1917586" cy="1415467"/>
          </a:xfrm>
          <a:custGeom>
            <a:avLst/>
            <a:gdLst>
              <a:gd name="connsiteX0" fmla="*/ 0 w 2411314"/>
              <a:gd name="connsiteY0" fmla="*/ 0 h 1607542"/>
              <a:gd name="connsiteX1" fmla="*/ 2411314 w 2411314"/>
              <a:gd name="connsiteY1" fmla="*/ 0 h 1607542"/>
              <a:gd name="connsiteX2" fmla="*/ 2411314 w 2411314"/>
              <a:gd name="connsiteY2" fmla="*/ 1607542 h 1607542"/>
              <a:gd name="connsiteX3" fmla="*/ 0 w 2411314"/>
              <a:gd name="connsiteY3" fmla="*/ 1607542 h 1607542"/>
              <a:gd name="connsiteX4" fmla="*/ 0 w 2411314"/>
              <a:gd name="connsiteY4" fmla="*/ 0 h 160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1314" h="1607542">
                <a:moveTo>
                  <a:pt x="0" y="0"/>
                </a:moveTo>
                <a:lnTo>
                  <a:pt x="2411314" y="0"/>
                </a:lnTo>
                <a:lnTo>
                  <a:pt x="2411314" y="1607542"/>
                </a:lnTo>
                <a:lnTo>
                  <a:pt x="0" y="16075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285750" lvl="1" indent="-285750" defTabSz="889000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de-DE" dirty="0"/>
              <a:t>Die Gattung </a:t>
            </a:r>
            <a:r>
              <a:rPr lang="de-DE" i="1" dirty="0" err="1"/>
              <a:t>Lactobacillus</a:t>
            </a:r>
            <a:r>
              <a:rPr lang="de-DE" i="1" dirty="0"/>
              <a:t> </a:t>
            </a:r>
          </a:p>
          <a:p>
            <a:pPr marL="285750" lvl="1" indent="-285750" defTabSz="889000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de-DE" dirty="0"/>
              <a:t>Die Gattung</a:t>
            </a:r>
            <a:r>
              <a:rPr lang="de-DE" i="1" dirty="0"/>
              <a:t> </a:t>
            </a:r>
            <a:r>
              <a:rPr lang="de-DE" i="1" dirty="0" err="1"/>
              <a:t>Pediococcus</a:t>
            </a:r>
            <a:endParaRPr lang="de-DE" i="1" dirty="0"/>
          </a:p>
        </p:txBody>
      </p:sp>
      <p:sp>
        <p:nvSpPr>
          <p:cNvPr id="18" name="Freihandform 17"/>
          <p:cNvSpPr/>
          <p:nvPr/>
        </p:nvSpPr>
        <p:spPr>
          <a:xfrm>
            <a:off x="7395093" y="2990767"/>
            <a:ext cx="1748913" cy="1607542"/>
          </a:xfrm>
          <a:custGeom>
            <a:avLst/>
            <a:gdLst>
              <a:gd name="connsiteX0" fmla="*/ 0 w 2411314"/>
              <a:gd name="connsiteY0" fmla="*/ 0 h 1607542"/>
              <a:gd name="connsiteX1" fmla="*/ 2411314 w 2411314"/>
              <a:gd name="connsiteY1" fmla="*/ 0 h 1607542"/>
              <a:gd name="connsiteX2" fmla="*/ 2411314 w 2411314"/>
              <a:gd name="connsiteY2" fmla="*/ 1607542 h 1607542"/>
              <a:gd name="connsiteX3" fmla="*/ 0 w 2411314"/>
              <a:gd name="connsiteY3" fmla="*/ 1607542 h 1607542"/>
              <a:gd name="connsiteX4" fmla="*/ 0 w 2411314"/>
              <a:gd name="connsiteY4" fmla="*/ 0 h 160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1314" h="1607542">
                <a:moveTo>
                  <a:pt x="0" y="0"/>
                </a:moveTo>
                <a:lnTo>
                  <a:pt x="2411314" y="0"/>
                </a:lnTo>
                <a:lnTo>
                  <a:pt x="2411314" y="1607542"/>
                </a:lnTo>
                <a:lnTo>
                  <a:pt x="0" y="16075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285750" lvl="1" indent="-28575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de-DE" i="1" kern="1200" dirty="0"/>
          </a:p>
        </p:txBody>
      </p:sp>
      <p:sp>
        <p:nvSpPr>
          <p:cNvPr id="19" name="Freihandform 18"/>
          <p:cNvSpPr/>
          <p:nvPr/>
        </p:nvSpPr>
        <p:spPr>
          <a:xfrm>
            <a:off x="5630087" y="4077072"/>
            <a:ext cx="1607542" cy="1607542"/>
          </a:xfrm>
          <a:custGeom>
            <a:avLst/>
            <a:gdLst>
              <a:gd name="connsiteX0" fmla="*/ 0 w 1607542"/>
              <a:gd name="connsiteY0" fmla="*/ 803771 h 1607542"/>
              <a:gd name="connsiteX1" fmla="*/ 803771 w 1607542"/>
              <a:gd name="connsiteY1" fmla="*/ 0 h 1607542"/>
              <a:gd name="connsiteX2" fmla="*/ 1607542 w 1607542"/>
              <a:gd name="connsiteY2" fmla="*/ 803771 h 1607542"/>
              <a:gd name="connsiteX3" fmla="*/ 803771 w 1607542"/>
              <a:gd name="connsiteY3" fmla="*/ 1607542 h 1607542"/>
              <a:gd name="connsiteX4" fmla="*/ 0 w 1607542"/>
              <a:gd name="connsiteY4" fmla="*/ 803771 h 160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542" h="1607542">
                <a:moveTo>
                  <a:pt x="0" y="803771"/>
                </a:moveTo>
                <a:cubicBezTo>
                  <a:pt x="0" y="359861"/>
                  <a:pt x="359861" y="0"/>
                  <a:pt x="803771" y="0"/>
                </a:cubicBezTo>
                <a:cubicBezTo>
                  <a:pt x="1247681" y="0"/>
                  <a:pt x="1607542" y="359861"/>
                  <a:pt x="1607542" y="803771"/>
                </a:cubicBezTo>
                <a:cubicBezTo>
                  <a:pt x="1607542" y="1247681"/>
                  <a:pt x="1247681" y="1607542"/>
                  <a:pt x="803771" y="1607542"/>
                </a:cubicBezTo>
                <a:cubicBezTo>
                  <a:pt x="359861" y="1607542"/>
                  <a:pt x="0" y="1247681"/>
                  <a:pt x="0" y="803771"/>
                </a:cubicBez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579" tIns="245579" rIns="245579" bIns="24557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kern="1200" dirty="0"/>
              <a:t>Essigsäure-bakterien </a:t>
            </a:r>
            <a:r>
              <a:rPr lang="de-DE" sz="1600" kern="1200" dirty="0" err="1"/>
              <a:t>Testkit</a:t>
            </a:r>
            <a:endParaRPr lang="de-DE" sz="1600" kern="1200" dirty="0"/>
          </a:p>
        </p:txBody>
      </p:sp>
      <p:sp>
        <p:nvSpPr>
          <p:cNvPr id="20" name="Freihandform 19"/>
          <p:cNvSpPr/>
          <p:nvPr/>
        </p:nvSpPr>
        <p:spPr>
          <a:xfrm>
            <a:off x="7306962" y="4437111"/>
            <a:ext cx="1728982" cy="1435499"/>
          </a:xfrm>
          <a:custGeom>
            <a:avLst/>
            <a:gdLst>
              <a:gd name="connsiteX0" fmla="*/ 0 w 2411314"/>
              <a:gd name="connsiteY0" fmla="*/ 0 h 1607542"/>
              <a:gd name="connsiteX1" fmla="*/ 2411314 w 2411314"/>
              <a:gd name="connsiteY1" fmla="*/ 0 h 1607542"/>
              <a:gd name="connsiteX2" fmla="*/ 2411314 w 2411314"/>
              <a:gd name="connsiteY2" fmla="*/ 1607542 h 1607542"/>
              <a:gd name="connsiteX3" fmla="*/ 0 w 2411314"/>
              <a:gd name="connsiteY3" fmla="*/ 1607542 h 1607542"/>
              <a:gd name="connsiteX4" fmla="*/ 0 w 2411314"/>
              <a:gd name="connsiteY4" fmla="*/ 0 h 160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1314" h="1607542">
                <a:moveTo>
                  <a:pt x="0" y="0"/>
                </a:moveTo>
                <a:lnTo>
                  <a:pt x="2411314" y="0"/>
                </a:lnTo>
                <a:lnTo>
                  <a:pt x="2411314" y="1607542"/>
                </a:lnTo>
                <a:lnTo>
                  <a:pt x="0" y="16075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b="0" i="0" kern="1200" dirty="0"/>
              <a:t>Die Gattung</a:t>
            </a:r>
            <a:r>
              <a:rPr lang="de-DE" i="1" kern="1200" dirty="0"/>
              <a:t> </a:t>
            </a:r>
            <a:r>
              <a:rPr lang="de-DE" i="1" kern="1200" dirty="0" err="1"/>
              <a:t>Gluconobacter</a:t>
            </a:r>
            <a:endParaRPr lang="de-DE" i="1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b="0" i="0" kern="1200" dirty="0"/>
              <a:t>Die Gattung</a:t>
            </a:r>
            <a:r>
              <a:rPr lang="de-DE" i="1" kern="1200" dirty="0"/>
              <a:t> </a:t>
            </a:r>
            <a:r>
              <a:rPr lang="de-DE" i="1" kern="1200" dirty="0" err="1"/>
              <a:t>Acetobacter</a:t>
            </a:r>
            <a:endParaRPr lang="de-DE" i="1" kern="1200" dirty="0"/>
          </a:p>
        </p:txBody>
      </p:sp>
      <p:sp>
        <p:nvSpPr>
          <p:cNvPr id="7" name="Textfeld 6"/>
          <p:cNvSpPr txBox="1"/>
          <p:nvPr/>
        </p:nvSpPr>
        <p:spPr>
          <a:xfrm>
            <a:off x="3155825" y="3283318"/>
            <a:ext cx="23113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Zwei verschiedene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Testkits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– modular aufzubauen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30626" y="1110343"/>
            <a:ext cx="2845839" cy="23698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FS1: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Stammsammlung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qPCR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als Referenzmethode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Einsatz der zwei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Testkits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Festlegen eines für die Praxis relevanten Messbereichs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Transfer in die Praxis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55037" y="5396203"/>
            <a:ext cx="3010677" cy="110799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FS2: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Entwicklung der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Antikörper und der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Testkits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mittels Phage Display</a:t>
            </a:r>
          </a:p>
        </p:txBody>
      </p:sp>
      <p:sp>
        <p:nvSpPr>
          <p:cNvPr id="22" name="Freihandform 21"/>
          <p:cNvSpPr/>
          <p:nvPr/>
        </p:nvSpPr>
        <p:spPr>
          <a:xfrm rot="19155975">
            <a:off x="2699244" y="5038270"/>
            <a:ext cx="839749" cy="6301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1508"/>
                </a:moveTo>
                <a:lnTo>
                  <a:pt x="839749" y="3150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CDF6CE92-82F0-4547-A536-13D36C97E64A}"/>
              </a:ext>
            </a:extLst>
          </p:cNvPr>
          <p:cNvSpPr txBox="1"/>
          <p:nvPr/>
        </p:nvSpPr>
        <p:spPr>
          <a:xfrm>
            <a:off x="129014" y="3970429"/>
            <a:ext cx="2683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Zusammenarbeit mit </a:t>
            </a:r>
          </a:p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Prof. Dr. Gabi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Krczal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</a:p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Kajohn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Boonrod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xmlns="" id="{B80CDACC-3A77-4069-99FA-2719C47F2F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840" y="5568963"/>
            <a:ext cx="2193614" cy="87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657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Dank an …</a:t>
            </a:r>
          </a:p>
        </p:txBody>
      </p:sp>
      <p:sp>
        <p:nvSpPr>
          <p:cNvPr id="3" name="Inhaltsplatzhalter 7"/>
          <p:cNvSpPr txBox="1">
            <a:spLocks/>
          </p:cNvSpPr>
          <p:nvPr/>
        </p:nvSpPr>
        <p:spPr>
          <a:xfrm>
            <a:off x="395536" y="1844825"/>
            <a:ext cx="8229600" cy="280831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defRPr sz="2400">
                <a:solidFill>
                  <a:srgbClr val="8F1936"/>
                </a:solidFill>
                <a:latin typeface="Arial"/>
                <a:ea typeface="ＭＳ Ｐゴシック" pitchFamily="-107" charset="-128"/>
                <a:cs typeface="ＭＳ Ｐゴシック" pitchFamily="-107" charset="-128"/>
              </a:defRPr>
            </a:lvl1pPr>
            <a:lvl2pPr marL="1588" indent="-1588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2pPr>
            <a:lvl3pPr marL="363538" indent="-363538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8F1936"/>
              </a:buClr>
              <a:buFont typeface="Bliss Regular" charset="0"/>
              <a:buAutoNum type="arabicPeriod"/>
              <a:tabLst>
                <a:tab pos="357188" algn="l"/>
              </a:tabLs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3pPr>
            <a:lvl4pPr marL="358775" indent="-358775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8F1936"/>
              </a:buClr>
              <a:buFont typeface="Wingdings" pitchFamily="2" charset="2"/>
              <a:buChar char="§"/>
              <a:tabLst>
                <a:tab pos="363538" algn="l"/>
              </a:tabLs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4pPr>
            <a:lvl5pPr marL="360363" indent="4763" algn="l" rtl="0" eaLnBrk="0" fontAlgn="base" hangingPunct="0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defRPr sz="2400">
                <a:solidFill>
                  <a:srgbClr val="606060"/>
                </a:solidFill>
                <a:latin typeface="Arial"/>
                <a:ea typeface="ＭＳ Ｐゴシック" pitchFamily="34" charset="-128"/>
                <a:cs typeface="Arial"/>
              </a:defRPr>
            </a:lvl5pPr>
            <a:lvl6pPr marL="8461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6pPr>
            <a:lvl7pPr marL="13033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7pPr>
            <a:lvl8pPr marL="17605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8pPr>
            <a:lvl9pPr marL="22177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sz="2000" kern="0" dirty="0">
                <a:solidFill>
                  <a:srgbClr val="000000"/>
                </a:solidFill>
              </a:rPr>
              <a:t>… </a:t>
            </a:r>
            <a:r>
              <a:rPr lang="de-DE" sz="1800" kern="0" dirty="0">
                <a:solidFill>
                  <a:srgbClr val="000000"/>
                </a:solidFill>
              </a:rPr>
              <a:t>den FEI für die Finanzierung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... Die Kollegen von </a:t>
            </a:r>
            <a:r>
              <a:rPr lang="de-DE" sz="1800" dirty="0" err="1">
                <a:solidFill>
                  <a:schemeClr val="tx1"/>
                </a:solidFill>
              </a:rPr>
              <a:t>AlPlanta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smtClean="0">
                <a:solidFill>
                  <a:schemeClr val="tx1"/>
                </a:solidFill>
              </a:rPr>
              <a:t>Prof. Dr. Gabi </a:t>
            </a:r>
            <a:r>
              <a:rPr lang="de-DE" sz="1800" dirty="0" err="1">
                <a:solidFill>
                  <a:schemeClr val="tx1"/>
                </a:solidFill>
              </a:rPr>
              <a:t>Krczal</a:t>
            </a:r>
            <a:r>
              <a:rPr lang="de-DE" sz="1800" dirty="0">
                <a:solidFill>
                  <a:schemeClr val="tx1"/>
                </a:solidFill>
              </a:rPr>
              <a:t> und </a:t>
            </a:r>
            <a:r>
              <a:rPr lang="de-DE" sz="1800" dirty="0" smtClean="0">
                <a:solidFill>
                  <a:schemeClr val="tx1"/>
                </a:solidFill>
              </a:rPr>
              <a:t>Dr. </a:t>
            </a:r>
            <a:r>
              <a:rPr lang="de-DE" sz="1800" dirty="0" err="1" smtClean="0">
                <a:solidFill>
                  <a:schemeClr val="tx1"/>
                </a:solidFill>
              </a:rPr>
              <a:t>Kajohn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Boonrod</a:t>
            </a:r>
            <a:r>
              <a:rPr lang="de-DE" sz="1800" dirty="0">
                <a:solidFill>
                  <a:schemeClr val="tx1"/>
                </a:solidFill>
              </a:rPr>
              <a:t> für die Unterstützung und gute Zusammenarbeit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kern="0" dirty="0">
                <a:solidFill>
                  <a:schemeClr val="tx1"/>
                </a:solidFill>
              </a:rPr>
              <a:t>…Prof. Dr. Maren </a:t>
            </a:r>
            <a:r>
              <a:rPr lang="de-DE" sz="1800" kern="0" dirty="0" err="1">
                <a:solidFill>
                  <a:schemeClr val="tx1"/>
                </a:solidFill>
              </a:rPr>
              <a:t>Scharfenberger-Schmeer</a:t>
            </a:r>
            <a:r>
              <a:rPr lang="de-DE" sz="1800" kern="0" dirty="0">
                <a:solidFill>
                  <a:schemeClr val="tx1"/>
                </a:solidFill>
              </a:rPr>
              <a:t> und der ganzen Arbeitsgruppe für die tolle Zusammenarbeit</a:t>
            </a:r>
            <a:endParaRPr lang="de-DE" sz="1800" kern="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1800" kern="0" dirty="0">
                <a:solidFill>
                  <a:srgbClr val="000000"/>
                </a:solidFill>
              </a:rPr>
              <a:t>… Sie für </a:t>
            </a:r>
            <a:r>
              <a:rPr lang="de-DE" sz="1800" kern="0" dirty="0" smtClean="0">
                <a:solidFill>
                  <a:srgbClr val="000000"/>
                </a:solidFill>
              </a:rPr>
              <a:t>Ihre </a:t>
            </a:r>
            <a:r>
              <a:rPr lang="de-DE" sz="1800" kern="0" dirty="0">
                <a:solidFill>
                  <a:srgbClr val="000000"/>
                </a:solidFill>
              </a:rPr>
              <a:t>Aufmerksamkeit</a:t>
            </a:r>
          </a:p>
          <a:p>
            <a:endParaRPr lang="de-DE" sz="2000" kern="0" dirty="0"/>
          </a:p>
          <a:p>
            <a:endParaRPr lang="de-DE" sz="2000" kern="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445224"/>
            <a:ext cx="3888432" cy="73080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261575"/>
            <a:ext cx="2193614" cy="87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34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Antikörper?</a:t>
            </a:r>
          </a:p>
        </p:txBody>
      </p:sp>
      <p:sp>
        <p:nvSpPr>
          <p:cNvPr id="3" name="Inhaltsplatzhalter 5"/>
          <p:cNvSpPr txBox="1">
            <a:spLocks/>
          </p:cNvSpPr>
          <p:nvPr/>
        </p:nvSpPr>
        <p:spPr>
          <a:xfrm>
            <a:off x="179388" y="1022021"/>
            <a:ext cx="8784976" cy="23042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defRPr sz="2400">
                <a:solidFill>
                  <a:srgbClr val="8F1936"/>
                </a:solidFill>
                <a:latin typeface="Arial"/>
                <a:ea typeface="ＭＳ Ｐゴシック" pitchFamily="-107" charset="-128"/>
                <a:cs typeface="ＭＳ Ｐゴシック" pitchFamily="-107" charset="-128"/>
              </a:defRPr>
            </a:lvl1pPr>
            <a:lvl2pPr marL="1588" indent="-1588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2pPr>
            <a:lvl3pPr marL="363538" indent="-363538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8F1936"/>
              </a:buClr>
              <a:buFont typeface="Bliss Regular" charset="0"/>
              <a:buAutoNum type="arabicPeriod"/>
              <a:tabLst>
                <a:tab pos="357188" algn="l"/>
              </a:tabLs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3pPr>
            <a:lvl4pPr marL="358775" indent="-358775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8F1936"/>
              </a:buClr>
              <a:buFont typeface="Wingdings" pitchFamily="2" charset="2"/>
              <a:buChar char="§"/>
              <a:tabLst>
                <a:tab pos="363538" algn="l"/>
              </a:tabLs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4pPr>
            <a:lvl5pPr marL="360363" indent="4763" algn="l" rtl="0" eaLnBrk="0" fontAlgn="base" hangingPunct="0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defRPr sz="2400">
                <a:solidFill>
                  <a:srgbClr val="606060"/>
                </a:solidFill>
                <a:latin typeface="Arial"/>
                <a:ea typeface="ＭＳ Ｐゴシック" pitchFamily="34" charset="-128"/>
                <a:cs typeface="Arial"/>
              </a:defRPr>
            </a:lvl5pPr>
            <a:lvl6pPr marL="8461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6pPr>
            <a:lvl7pPr marL="13033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7pPr>
            <a:lvl8pPr marL="17605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8pPr>
            <a:lvl9pPr marL="22177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de-DE" sz="2000" kern="0" dirty="0">
                <a:solidFill>
                  <a:srgbClr val="2D2015"/>
                </a:solidFill>
              </a:rPr>
              <a:t>Proteine, die in weißen Blutzellen als Abwehrreaktion produziert werden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de-DE" sz="2000" kern="0" dirty="0">
                <a:solidFill>
                  <a:srgbClr val="2D2015"/>
                </a:solidFill>
              </a:rPr>
              <a:t>passend zum Fremdkörper und können auch </a:t>
            </a:r>
            <a:r>
              <a:rPr lang="de-DE" sz="2000" i="1" kern="0" dirty="0">
                <a:solidFill>
                  <a:srgbClr val="2D2015"/>
                </a:solidFill>
              </a:rPr>
              <a:t>in-vitro,</a:t>
            </a:r>
            <a:r>
              <a:rPr lang="de-DE" sz="2000" kern="0" dirty="0">
                <a:solidFill>
                  <a:srgbClr val="2D2015"/>
                </a:solidFill>
              </a:rPr>
              <a:t> also im Labor entwickelt werden.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de-DE" sz="2000" kern="0" dirty="0">
                <a:solidFill>
                  <a:srgbClr val="2D2015"/>
                </a:solidFill>
              </a:rPr>
              <a:t>Beispiel: Entwicklung von Impfstoffen </a:t>
            </a:r>
          </a:p>
          <a:p>
            <a:pPr algn="just"/>
            <a:endParaRPr lang="de-DE" kern="0" dirty="0"/>
          </a:p>
          <a:p>
            <a:pPr algn="just"/>
            <a:endParaRPr lang="de-DE" kern="0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3737823"/>
            <a:ext cx="45896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2D2015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Antikörperbasierte Schnelltests gibt es für viele Fragestellungen</a:t>
            </a:r>
          </a:p>
          <a:p>
            <a:r>
              <a:rPr lang="de-DE" sz="2000" dirty="0">
                <a:solidFill>
                  <a:srgbClr val="2D2015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Beispiele: Drogentests und Schwangerschaftstests</a:t>
            </a:r>
          </a:p>
          <a:p>
            <a:endParaRPr lang="de-DE" sz="24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511" y="2204864"/>
            <a:ext cx="3676597" cy="333238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FC47088C-CF45-47B1-B61B-1DB7B82E8289}"/>
              </a:ext>
            </a:extLst>
          </p:cNvPr>
          <p:cNvSpPr txBox="1"/>
          <p:nvPr/>
        </p:nvSpPr>
        <p:spPr>
          <a:xfrm>
            <a:off x="5148065" y="5805264"/>
            <a:ext cx="3816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Abbildung aus „Molekulare Biotechnologie“, Wiley-VCH (2004), Hrsg.: M. Wink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596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Funktionsweise und Vorteile des Schnelltests</a:t>
            </a:r>
          </a:p>
        </p:txBody>
      </p:sp>
      <p:pic>
        <p:nvPicPr>
          <p:cNvPr id="3" name="Inhaltsplatzhalt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5" t="18749" r="29622" b="37156"/>
          <a:stretch/>
        </p:blipFill>
        <p:spPr>
          <a:xfrm>
            <a:off x="395536" y="3501008"/>
            <a:ext cx="4248472" cy="266429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004048" y="1027169"/>
            <a:ext cx="35886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2D2015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Vorteile: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2D2015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Kostengünstig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2D2015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Anwendung ohne Beschaffung von zusätzlichen Geräten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2D2015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Anwendung ohne Schulung oder Vorkenntnisse</a:t>
            </a:r>
          </a:p>
        </p:txBody>
      </p:sp>
      <p:pic>
        <p:nvPicPr>
          <p:cNvPr id="5" name="Inhaltsplatzhalt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5" t="63570" r="28728" b="7813"/>
          <a:stretch/>
        </p:blipFill>
        <p:spPr>
          <a:xfrm>
            <a:off x="179388" y="1369194"/>
            <a:ext cx="4320480" cy="1729090"/>
          </a:xfrm>
          <a:prstGeom prst="rect">
            <a:avLst/>
          </a:prstGeom>
        </p:spPr>
      </p:pic>
      <p:pic>
        <p:nvPicPr>
          <p:cNvPr id="6" name="Picture 4" descr="CLEARTEST MULTI-DIP">
            <a:extLst>
              <a:ext uri="{FF2B5EF4-FFF2-40B4-BE49-F238E27FC236}">
                <a16:creationId xmlns:a16="http://schemas.microsoft.com/office/drawing/2014/main" xmlns="" id="{176A3D2D-6AE3-4A4A-BE8E-6C8F7F8A00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9" b="37513"/>
          <a:stretch/>
        </p:blipFill>
        <p:spPr bwMode="auto">
          <a:xfrm>
            <a:off x="6876256" y="3344422"/>
            <a:ext cx="1615712" cy="27363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2D29C22F-E83C-4604-9A26-E3C61EA2329C}"/>
              </a:ext>
            </a:extLst>
          </p:cNvPr>
          <p:cNvSpPr txBox="1"/>
          <p:nvPr/>
        </p:nvSpPr>
        <p:spPr>
          <a:xfrm>
            <a:off x="6876256" y="6165305"/>
            <a:ext cx="208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2D2015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Quelle: Hohl 2017</a:t>
            </a:r>
          </a:p>
        </p:txBody>
      </p:sp>
    </p:spTree>
    <p:extLst>
      <p:ext uri="{BB962C8B-B14F-4D97-AF65-F5344CB8AC3E}">
        <p14:creationId xmlns:p14="http://schemas.microsoft.com/office/powerpoint/2010/main" val="157540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Zielorganismen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658680"/>
              </p:ext>
            </p:extLst>
          </p:nvPr>
        </p:nvGraphicFramePr>
        <p:xfrm>
          <a:off x="317775" y="1025387"/>
          <a:ext cx="8352928" cy="3644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9930"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Schadhefe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Fehler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4620">
                <a:tc>
                  <a:txBody>
                    <a:bodyPr/>
                    <a:lstStyle/>
                    <a:p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Brettanomyces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Dekkera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bruxellensis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“Brett”-aroma: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Pferdeschweiß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Leder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Mäuseltöne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flüchtige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Säure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8986">
                <a:tc>
                  <a:txBody>
                    <a:bodyPr/>
                    <a:lstStyle/>
                    <a:p>
                      <a:r>
                        <a:rPr lang="it-IT" sz="2000" i="1" dirty="0" err="1">
                          <a:solidFill>
                            <a:schemeClr val="tx1"/>
                          </a:solidFill>
                        </a:rPr>
                        <a:t>Hanseniaspora</a:t>
                      </a:r>
                      <a:r>
                        <a:rPr lang="it-IT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i="1" dirty="0" err="1">
                          <a:solidFill>
                            <a:schemeClr val="tx1"/>
                          </a:solidFill>
                        </a:rPr>
                        <a:t>uvarum</a:t>
                      </a:r>
                      <a:r>
                        <a:rPr lang="it-IT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flüchtige</a:t>
                      </a:r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Säure</a:t>
                      </a:r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Ethylacetat, H</a:t>
                      </a:r>
                      <a:r>
                        <a:rPr lang="de-DE" sz="2000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8986">
                <a:tc>
                  <a:txBody>
                    <a:bodyPr/>
                    <a:lstStyle/>
                    <a:p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Schizosaccharomyces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pombe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flüchtige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Säure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ungewollte</a:t>
                      </a:r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Nachgärung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94620">
                <a:tc>
                  <a:txBody>
                    <a:bodyPr/>
                    <a:lstStyle/>
                    <a:p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Zygosaccharomyces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</a:rPr>
                        <a:t>bailii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ungewollte</a:t>
                      </a:r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Nachgärung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  <a:p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8986">
                <a:tc>
                  <a:txBody>
                    <a:bodyPr/>
                    <a:lstStyle/>
                    <a:p>
                      <a:r>
                        <a:rPr lang="it-IT" sz="2000" i="1" dirty="0" err="1">
                          <a:solidFill>
                            <a:schemeClr val="tx1"/>
                          </a:solidFill>
                        </a:rPr>
                        <a:t>Pichia</a:t>
                      </a:r>
                      <a:r>
                        <a:rPr lang="it-IT" sz="200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i="1" dirty="0" err="1">
                          <a:solidFill>
                            <a:schemeClr val="tx1"/>
                          </a:solidFill>
                        </a:rPr>
                        <a:t>sp</a:t>
                      </a:r>
                      <a:r>
                        <a:rPr lang="it-IT" sz="2000" i="1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flüchtige</a:t>
                      </a:r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Säure</a:t>
                      </a:r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Ethylacetat, Filmbildung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17775" y="50851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Zusätzliche Überwachung von </a:t>
            </a:r>
            <a:r>
              <a:rPr lang="de-DE" sz="2000" i="1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S. </a:t>
            </a:r>
            <a:r>
              <a:rPr lang="de-DE" sz="2000" i="1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cerevisiae</a:t>
            </a:r>
            <a:r>
              <a:rPr lang="de-DE" sz="2000" i="1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F9D25315-9FA2-4B67-B173-AC7F230FF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837" y="4581128"/>
            <a:ext cx="2517866" cy="194479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39E37E94-A543-4DC4-B923-F242F141F002}"/>
              </a:ext>
            </a:extLst>
          </p:cNvPr>
          <p:cNvSpPr txBox="1"/>
          <p:nvPr/>
        </p:nvSpPr>
        <p:spPr>
          <a:xfrm>
            <a:off x="6300192" y="4644220"/>
            <a:ext cx="2598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  <a:latin typeface="+mn-lt"/>
              </a:rPr>
              <a:t>S. </a:t>
            </a:r>
            <a:r>
              <a:rPr lang="de-DE" i="1" dirty="0" err="1">
                <a:solidFill>
                  <a:schemeClr val="bg1"/>
                </a:solidFill>
                <a:latin typeface="+mn-lt"/>
              </a:rPr>
              <a:t>pombe</a:t>
            </a:r>
            <a:endParaRPr lang="de-DE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E530610D-B50F-4097-B819-7876C9B87811}"/>
              </a:ext>
            </a:extLst>
          </p:cNvPr>
          <p:cNvSpPr txBox="1"/>
          <p:nvPr/>
        </p:nvSpPr>
        <p:spPr>
          <a:xfrm>
            <a:off x="4494239" y="6093296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+mn-lt"/>
              </a:rPr>
              <a:t>Bild: Kathrin </a:t>
            </a:r>
            <a:r>
              <a:rPr lang="de-DE" sz="1200" dirty="0" err="1">
                <a:latin typeface="+mn-lt"/>
              </a:rPr>
              <a:t>Diesler</a:t>
            </a:r>
            <a:endParaRPr lang="de-DE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0678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60646"/>
            <a:ext cx="6804025" cy="666750"/>
          </a:xfrm>
        </p:spPr>
        <p:txBody>
          <a:bodyPr/>
          <a:lstStyle/>
          <a:p>
            <a:r>
              <a:rPr lang="de-DE" dirty="0"/>
              <a:t>Welche Zellzahlen liegen fehlerhaften Praxisproben vor? </a:t>
            </a:r>
          </a:p>
        </p:txBody>
      </p:sp>
      <p:sp>
        <p:nvSpPr>
          <p:cNvPr id="4" name="Ellipse 3"/>
          <p:cNvSpPr/>
          <p:nvPr/>
        </p:nvSpPr>
        <p:spPr bwMode="auto">
          <a:xfrm>
            <a:off x="982638" y="4230803"/>
            <a:ext cx="2784144" cy="1869743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de-DE" b="1" kern="0" dirty="0">
                <a:solidFill>
                  <a:schemeClr val="bg1"/>
                </a:solidFill>
                <a:latin typeface="+mj-lt"/>
              </a:rPr>
              <a:t>Bestimmung der Weinfehler (</a:t>
            </a:r>
            <a:r>
              <a:rPr lang="de-DE" b="1" kern="0" dirty="0" err="1">
                <a:solidFill>
                  <a:schemeClr val="bg1"/>
                </a:solidFill>
                <a:latin typeface="+mj-lt"/>
              </a:rPr>
              <a:t>Sensorik,GC</a:t>
            </a:r>
            <a:r>
              <a:rPr lang="de-DE" b="1" kern="0" dirty="0">
                <a:solidFill>
                  <a:schemeClr val="bg1"/>
                </a:solidFill>
                <a:latin typeface="+mj-lt"/>
              </a:rPr>
              <a:t>-MS Analytik, enzymatisch)</a:t>
            </a:r>
            <a:endParaRPr kumimoji="0" lang="de-DE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" name="Ellipse 4"/>
          <p:cNvSpPr/>
          <p:nvPr/>
        </p:nvSpPr>
        <p:spPr bwMode="auto">
          <a:xfrm>
            <a:off x="3131840" y="1118792"/>
            <a:ext cx="2784144" cy="186974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de-DE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Bestimmung der Zellzahl der Schadhefen  mittels ELISA</a:t>
            </a:r>
          </a:p>
        </p:txBody>
      </p:sp>
      <p:sp>
        <p:nvSpPr>
          <p:cNvPr id="6" name="Ellipse 5"/>
          <p:cNvSpPr/>
          <p:nvPr/>
        </p:nvSpPr>
        <p:spPr bwMode="auto">
          <a:xfrm>
            <a:off x="5508104" y="4230802"/>
            <a:ext cx="2784144" cy="18697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de-DE" b="1" kern="0" dirty="0">
                <a:solidFill>
                  <a:srgbClr val="000000"/>
                </a:solidFill>
                <a:latin typeface="+mj-lt"/>
              </a:rPr>
              <a:t>Bestimmung der Zellzahl der Schadhefen  mittels </a:t>
            </a:r>
            <a:r>
              <a:rPr lang="de-DE" b="1" kern="0" dirty="0" err="1">
                <a:solidFill>
                  <a:srgbClr val="000000"/>
                </a:solidFill>
                <a:latin typeface="+mj-lt"/>
              </a:rPr>
              <a:t>qPCR</a:t>
            </a:r>
            <a:endParaRPr lang="de-DE" b="1" kern="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928488" y="3718983"/>
            <a:ext cx="3276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bg2"/>
                </a:solidFill>
                <a:latin typeface="+mj-lt"/>
              </a:rPr>
              <a:t>Fehlerhafte Praxisproben</a:t>
            </a:r>
          </a:p>
        </p:txBody>
      </p:sp>
      <p:sp>
        <p:nvSpPr>
          <p:cNvPr id="8" name="Pfeil nach oben und unten 7"/>
          <p:cNvSpPr/>
          <p:nvPr/>
        </p:nvSpPr>
        <p:spPr bwMode="auto">
          <a:xfrm rot="19281182">
            <a:off x="6097835" y="2947914"/>
            <a:ext cx="368490" cy="1037229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Pfeil nach oben und unten 8"/>
          <p:cNvSpPr/>
          <p:nvPr/>
        </p:nvSpPr>
        <p:spPr bwMode="auto">
          <a:xfrm rot="16200000">
            <a:off x="4391690" y="4740865"/>
            <a:ext cx="368490" cy="1037229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Pfeil nach oben und unten 9"/>
          <p:cNvSpPr/>
          <p:nvPr/>
        </p:nvSpPr>
        <p:spPr bwMode="auto">
          <a:xfrm rot="13772727">
            <a:off x="2730595" y="2946617"/>
            <a:ext cx="368490" cy="1037229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2106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 aus fehlerhaften Praxisproben</a:t>
            </a:r>
          </a:p>
        </p:txBody>
      </p:sp>
      <p:graphicFrame>
        <p:nvGraphicFramePr>
          <p:cNvPr id="3" name="Inhaltsplatzhalter 6"/>
          <p:cNvGraphicFramePr>
            <a:graphicFrameLocks/>
          </p:cNvGraphicFramePr>
          <p:nvPr>
            <p:extLst/>
          </p:nvPr>
        </p:nvGraphicFramePr>
        <p:xfrm>
          <a:off x="467544" y="1268760"/>
          <a:ext cx="8064895" cy="467652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611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4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182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33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00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2807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755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effectLst/>
                        </a:rPr>
                        <a:t>WeinNr</a:t>
                      </a:r>
                      <a:r>
                        <a:rPr lang="de-DE" sz="1600" dirty="0">
                          <a:effectLst/>
                        </a:rPr>
                        <a:t>.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</a:rPr>
                        <a:t>P. </a:t>
                      </a:r>
                      <a:r>
                        <a:rPr lang="de-DE" sz="1600" i="1" dirty="0" err="1">
                          <a:effectLst/>
                        </a:rPr>
                        <a:t>fermentans</a:t>
                      </a:r>
                      <a:endParaRPr lang="de-DE" sz="1600" i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</a:rPr>
                        <a:t>H. </a:t>
                      </a:r>
                      <a:r>
                        <a:rPr lang="de-DE" sz="1600" i="1" dirty="0" err="1">
                          <a:effectLst/>
                        </a:rPr>
                        <a:t>uvarum</a:t>
                      </a:r>
                      <a:endParaRPr lang="de-DE" sz="1600" i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Essig-säure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Ethylacetat/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Acetaldehyd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Sensorisch auffällig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55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1,5x10</a:t>
                      </a:r>
                      <a:r>
                        <a:rPr lang="de-DE" sz="1600" baseline="30000" dirty="0">
                          <a:effectLst/>
                        </a:rPr>
                        <a:t>3</a:t>
                      </a:r>
                      <a:endParaRPr lang="de-DE" sz="1600" baseline="30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-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+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-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Flüchtige Säure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7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-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1x10</a:t>
                      </a:r>
                      <a:r>
                        <a:rPr lang="de-DE" sz="1600" baseline="30000" dirty="0">
                          <a:effectLst/>
                        </a:rPr>
                        <a:t>6</a:t>
                      </a:r>
                      <a:endParaRPr lang="de-DE" sz="1600" baseline="30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-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Ethylacetat 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Mäuselton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469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3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1,2x10</a:t>
                      </a:r>
                      <a:r>
                        <a:rPr lang="de-DE" sz="1600" baseline="30000" dirty="0">
                          <a:effectLst/>
                        </a:rPr>
                        <a:t>3</a:t>
                      </a:r>
                      <a:endParaRPr lang="de-DE" sz="1600" baseline="30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2x10</a:t>
                      </a:r>
                      <a:r>
                        <a:rPr lang="de-DE" sz="1600" baseline="30000" dirty="0">
                          <a:effectLst/>
                        </a:rPr>
                        <a:t>5</a:t>
                      </a:r>
                      <a:endParaRPr lang="de-DE" sz="1600" baseline="30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-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-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Ethylacetat, Mäuselton, flüchtige Säure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55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4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7x10</a:t>
                      </a:r>
                      <a:r>
                        <a:rPr lang="de-DE" sz="1600" baseline="30000" dirty="0">
                          <a:effectLst/>
                        </a:rPr>
                        <a:t>2</a:t>
                      </a:r>
                      <a:endParaRPr lang="de-DE" sz="1600" baseline="30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2x10</a:t>
                      </a:r>
                      <a:r>
                        <a:rPr lang="de-DE" sz="1600" baseline="30000" dirty="0">
                          <a:effectLst/>
                        </a:rPr>
                        <a:t>5</a:t>
                      </a:r>
                      <a:endParaRPr lang="de-DE" sz="1600" baseline="30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-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Ethylacetat/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Acetaldehyd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Ethylacetat, Mäuselton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52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5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2,6x10</a:t>
                      </a:r>
                      <a:r>
                        <a:rPr lang="de-DE" sz="1600" baseline="30000" dirty="0">
                          <a:effectLst/>
                        </a:rPr>
                        <a:t>3</a:t>
                      </a:r>
                      <a:endParaRPr lang="de-DE" sz="1600" baseline="30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1x10</a:t>
                      </a:r>
                      <a:r>
                        <a:rPr lang="de-DE" sz="1600" baseline="30000" dirty="0">
                          <a:effectLst/>
                        </a:rPr>
                        <a:t>5</a:t>
                      </a:r>
                      <a:endParaRPr lang="de-DE" sz="1600" baseline="30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-</a:t>
                      </a:r>
                      <a:endParaRPr lang="de-DE" sz="16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Ethylacetat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Ethylacetat, flüchtige Säure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3943" marR="33943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539552" y="5949280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Ergebnisse der Antikörper werden ergänzt. 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Methode: ELISA</a:t>
            </a:r>
          </a:p>
        </p:txBody>
      </p:sp>
    </p:spTree>
    <p:extLst>
      <p:ext uri="{BB962C8B-B14F-4D97-AF65-F5344CB8AC3E}">
        <p14:creationId xmlns:p14="http://schemas.microsoft.com/office/powerpoint/2010/main" val="3224094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ELISA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269035" y="1087548"/>
            <a:ext cx="5472608" cy="46085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defRPr sz="2400">
                <a:solidFill>
                  <a:srgbClr val="8F1936"/>
                </a:solidFill>
                <a:latin typeface="Arial"/>
                <a:ea typeface="ＭＳ Ｐゴシック" pitchFamily="-107" charset="-128"/>
                <a:cs typeface="ＭＳ Ｐゴシック" pitchFamily="-107" charset="-128"/>
              </a:defRPr>
            </a:lvl1pPr>
            <a:lvl2pPr marL="1588" indent="-1588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2pPr>
            <a:lvl3pPr marL="363538" indent="-363538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8F1936"/>
              </a:buClr>
              <a:buFont typeface="Bliss Regular" charset="0"/>
              <a:buAutoNum type="arabicPeriod"/>
              <a:tabLst>
                <a:tab pos="357188" algn="l"/>
              </a:tabLs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3pPr>
            <a:lvl4pPr marL="358775" indent="-358775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rgbClr val="8F1936"/>
              </a:buClr>
              <a:buFont typeface="Wingdings" pitchFamily="2" charset="2"/>
              <a:buChar char="§"/>
              <a:tabLst>
                <a:tab pos="363538" algn="l"/>
              </a:tabLst>
              <a:defRPr sz="24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4pPr>
            <a:lvl5pPr marL="360363" indent="4763" algn="l" rtl="0" eaLnBrk="0" fontAlgn="base" hangingPunct="0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defRPr sz="2400">
                <a:solidFill>
                  <a:srgbClr val="606060"/>
                </a:solidFill>
                <a:latin typeface="Arial"/>
                <a:ea typeface="ＭＳ Ｐゴシック" pitchFamily="34" charset="-128"/>
                <a:cs typeface="Arial"/>
              </a:defRPr>
            </a:lvl5pPr>
            <a:lvl6pPr marL="8461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6pPr>
            <a:lvl7pPr marL="13033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7pPr>
            <a:lvl8pPr marL="17605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8pPr>
            <a:lvl9pPr marL="2217738" algn="l" rtl="0" fontAlgn="base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defRPr sz="26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indent="0"/>
            <a:r>
              <a:rPr lang="de-DE" sz="2000" b="1" kern="0" dirty="0">
                <a:solidFill>
                  <a:srgbClr val="000000"/>
                </a:solidFill>
              </a:rPr>
              <a:t>ELISA – Testverfahren für die Antikörper (Enzyme-</a:t>
            </a:r>
            <a:r>
              <a:rPr lang="de-DE" sz="2000" b="1" kern="0" dirty="0" err="1">
                <a:solidFill>
                  <a:srgbClr val="000000"/>
                </a:solidFill>
              </a:rPr>
              <a:t>linked</a:t>
            </a:r>
            <a:r>
              <a:rPr lang="de-DE" sz="2000" b="1" kern="0" dirty="0">
                <a:solidFill>
                  <a:srgbClr val="000000"/>
                </a:solidFill>
              </a:rPr>
              <a:t> </a:t>
            </a:r>
            <a:r>
              <a:rPr lang="de-DE" sz="2000" b="1" kern="0" dirty="0" err="1">
                <a:solidFill>
                  <a:srgbClr val="000000"/>
                </a:solidFill>
              </a:rPr>
              <a:t>Immunosorbent</a:t>
            </a:r>
            <a:r>
              <a:rPr lang="de-DE" sz="2000" b="1" kern="0" dirty="0">
                <a:solidFill>
                  <a:srgbClr val="000000"/>
                </a:solidFill>
              </a:rPr>
              <a:t> Assay)</a:t>
            </a:r>
          </a:p>
          <a:p>
            <a:endParaRPr lang="de-DE" sz="2000" kern="0" dirty="0"/>
          </a:p>
          <a:p>
            <a:pPr marL="0" indent="0"/>
            <a:endParaRPr lang="de-DE" sz="2000" kern="0" dirty="0">
              <a:solidFill>
                <a:srgbClr val="C00000"/>
              </a:solidFill>
            </a:endParaRPr>
          </a:p>
        </p:txBody>
      </p:sp>
      <p:pic>
        <p:nvPicPr>
          <p:cNvPr id="4" name="Bild 2" descr="IMG_469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745" y="1483773"/>
            <a:ext cx="3111810" cy="414908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373701" y="5727703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+mn-cs"/>
              </a:rPr>
              <a:t>Beispiel ELISA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0" t="17218" b="19382"/>
          <a:stretch/>
        </p:blipFill>
        <p:spPr>
          <a:xfrm>
            <a:off x="432865" y="3072657"/>
            <a:ext cx="5144947" cy="1695832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353028" y="5032060"/>
            <a:ext cx="49927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n-lt"/>
              </a:rPr>
              <a:t>Modifiziert nach: https://de.wikipedia.org/wiki/Enzyme-linked_Immunosorbent_Assay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4135585"/>
            <a:ext cx="1555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Zellen/Antigen</a:t>
            </a:r>
          </a:p>
        </p:txBody>
      </p:sp>
      <p:sp>
        <p:nvSpPr>
          <p:cNvPr id="11" name="Rechteck 10"/>
          <p:cNvSpPr/>
          <p:nvPr/>
        </p:nvSpPr>
        <p:spPr>
          <a:xfrm>
            <a:off x="1515471" y="3446890"/>
            <a:ext cx="1489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Spezifischer Antikörper </a:t>
            </a:r>
          </a:p>
        </p:txBody>
      </p:sp>
      <p:sp>
        <p:nvSpPr>
          <p:cNvPr id="12" name="Rechteck 11"/>
          <p:cNvSpPr/>
          <p:nvPr/>
        </p:nvSpPr>
        <p:spPr>
          <a:xfrm>
            <a:off x="2818702" y="2960753"/>
            <a:ext cx="14598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Antikörper zur Detektion</a:t>
            </a:r>
          </a:p>
        </p:txBody>
      </p:sp>
      <p:sp>
        <p:nvSpPr>
          <p:cNvPr id="13" name="Rechteck 12"/>
          <p:cNvSpPr/>
          <p:nvPr/>
        </p:nvSpPr>
        <p:spPr>
          <a:xfrm>
            <a:off x="3809071" y="2596151"/>
            <a:ext cx="1692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Zugabe Substrat</a:t>
            </a:r>
          </a:p>
        </p:txBody>
      </p:sp>
    </p:spTree>
    <p:extLst>
      <p:ext uri="{BB962C8B-B14F-4D97-AF65-F5344CB8AC3E}">
        <p14:creationId xmlns:p14="http://schemas.microsoft.com/office/powerpoint/2010/main" val="4172408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Stand der Antikörperentwicklung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395536" y="908720"/>
            <a:ext cx="8640960" cy="165618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Polyklonale Antikörper eignen sich zur Detektion der Schadhefen weisen bisher unerwünschte Kreuzreaktionen auf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979712" y="5451321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  <a:latin typeface="+mj-lt"/>
              </a:rPr>
              <a:t>Antikörper für </a:t>
            </a:r>
            <a:r>
              <a:rPr lang="de-DE" sz="2000" i="1" dirty="0" err="1">
                <a:solidFill>
                  <a:schemeClr val="tx2"/>
                </a:solidFill>
                <a:latin typeface="+mn-lt"/>
              </a:rPr>
              <a:t>Brettanomyces</a:t>
            </a:r>
            <a:r>
              <a:rPr lang="de-DE" sz="2000" i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2000" i="1" dirty="0" err="1">
                <a:solidFill>
                  <a:schemeClr val="tx2"/>
                </a:solidFill>
                <a:latin typeface="+mn-lt"/>
              </a:rPr>
              <a:t>bruxellensis</a:t>
            </a:r>
            <a:r>
              <a:rPr lang="de-DE" sz="2000" i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2000" dirty="0">
                <a:solidFill>
                  <a:schemeClr val="tx2"/>
                </a:solidFill>
                <a:latin typeface="+mj-lt"/>
              </a:rPr>
              <a:t>weist </a:t>
            </a:r>
            <a:r>
              <a:rPr lang="de-DE" sz="2000" dirty="0" err="1">
                <a:solidFill>
                  <a:schemeClr val="tx2"/>
                </a:solidFill>
                <a:latin typeface="+mj-lt"/>
              </a:rPr>
              <a:t>Kreuzreaktivität</a:t>
            </a:r>
            <a:r>
              <a:rPr lang="de-DE" sz="2000" dirty="0">
                <a:solidFill>
                  <a:schemeClr val="tx2"/>
                </a:solidFill>
                <a:latin typeface="+mj-lt"/>
              </a:rPr>
              <a:t> auf</a:t>
            </a:r>
          </a:p>
        </p:txBody>
      </p:sp>
      <p:sp>
        <p:nvSpPr>
          <p:cNvPr id="4" name="Pfeil nach rechts 3"/>
          <p:cNvSpPr/>
          <p:nvPr/>
        </p:nvSpPr>
        <p:spPr bwMode="auto">
          <a:xfrm>
            <a:off x="1043608" y="5661248"/>
            <a:ext cx="864096" cy="288032"/>
          </a:xfrm>
          <a:prstGeom prst="rightArrow">
            <a:avLst/>
          </a:prstGeom>
          <a:solidFill>
            <a:srgbClr val="871D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757" y="1844824"/>
            <a:ext cx="5802110" cy="339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08304"/>
      </p:ext>
    </p:extLst>
  </p:cSld>
  <p:clrMapOvr>
    <a:masterClrMapping/>
  </p:clrMapOvr>
</p:sld>
</file>

<file path=ppt/theme/theme1.xml><?xml version="1.0" encoding="utf-8"?>
<a:theme xmlns:a="http://schemas.openxmlformats.org/drawingml/2006/main" name="Aufzählung Standart">
  <a:themeElements>
    <a:clrScheme name="Landes-Rot">
      <a:dk1>
        <a:srgbClr val="000000"/>
      </a:dk1>
      <a:lt1>
        <a:srgbClr val="FFFFFF"/>
      </a:lt1>
      <a:dk2>
        <a:srgbClr val="871D33"/>
      </a:dk2>
      <a:lt2>
        <a:srgbClr val="2D2015"/>
      </a:lt2>
      <a:accent1>
        <a:srgbClr val="E7D2D6"/>
      </a:accent1>
      <a:accent2>
        <a:srgbClr val="CFA5AD"/>
      </a:accent2>
      <a:accent3>
        <a:srgbClr val="B77785"/>
      </a:accent3>
      <a:accent4>
        <a:srgbClr val="9F4A5C"/>
      </a:accent4>
      <a:accent5>
        <a:srgbClr val="871D33"/>
      </a:accent5>
      <a:accent6>
        <a:srgbClr val="C0C0C0"/>
      </a:accent6>
      <a:hlink>
        <a:srgbClr val="CCB400"/>
      </a:hlink>
      <a:folHlink>
        <a:srgbClr val="8C9EA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fzählung Standart 1">
        <a:dk1>
          <a:srgbClr val="000000"/>
        </a:dk1>
        <a:lt1>
          <a:srgbClr val="FFFFFF"/>
        </a:lt1>
        <a:dk2>
          <a:srgbClr val="871D33"/>
        </a:dk2>
        <a:lt2>
          <a:srgbClr val="2D2015"/>
        </a:lt2>
        <a:accent1>
          <a:srgbClr val="F6D1C6"/>
        </a:accent1>
        <a:accent2>
          <a:srgbClr val="8F5F2F"/>
        </a:accent2>
        <a:accent3>
          <a:srgbClr val="FFFFFF"/>
        </a:accent3>
        <a:accent4>
          <a:srgbClr val="000000"/>
        </a:accent4>
        <a:accent5>
          <a:srgbClr val="FAE5DF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ufzählung Standart">
  <a:themeElements>
    <a:clrScheme name="Landes-Rot">
      <a:dk1>
        <a:srgbClr val="000000"/>
      </a:dk1>
      <a:lt1>
        <a:srgbClr val="FFFFFF"/>
      </a:lt1>
      <a:dk2>
        <a:srgbClr val="871D33"/>
      </a:dk2>
      <a:lt2>
        <a:srgbClr val="2D2015"/>
      </a:lt2>
      <a:accent1>
        <a:srgbClr val="E7D2D6"/>
      </a:accent1>
      <a:accent2>
        <a:srgbClr val="CFA5AD"/>
      </a:accent2>
      <a:accent3>
        <a:srgbClr val="B77785"/>
      </a:accent3>
      <a:accent4>
        <a:srgbClr val="9F4A5C"/>
      </a:accent4>
      <a:accent5>
        <a:srgbClr val="871D33"/>
      </a:accent5>
      <a:accent6>
        <a:srgbClr val="C0C0C0"/>
      </a:accent6>
      <a:hlink>
        <a:srgbClr val="CCB400"/>
      </a:hlink>
      <a:folHlink>
        <a:srgbClr val="8C9EA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fzählung Standart 1">
        <a:dk1>
          <a:srgbClr val="000000"/>
        </a:dk1>
        <a:lt1>
          <a:srgbClr val="FFFFFF"/>
        </a:lt1>
        <a:dk2>
          <a:srgbClr val="871D33"/>
        </a:dk2>
        <a:lt2>
          <a:srgbClr val="2D2015"/>
        </a:lt2>
        <a:accent1>
          <a:srgbClr val="F6D1C6"/>
        </a:accent1>
        <a:accent2>
          <a:srgbClr val="8F5F2F"/>
        </a:accent2>
        <a:accent3>
          <a:srgbClr val="FFFFFF"/>
        </a:accent3>
        <a:accent4>
          <a:srgbClr val="000000"/>
        </a:accent4>
        <a:accent5>
          <a:srgbClr val="FAE5DF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ndes-Rot">
    <a:dk1>
      <a:srgbClr val="000000"/>
    </a:dk1>
    <a:lt1>
      <a:srgbClr val="FFFFFF"/>
    </a:lt1>
    <a:dk2>
      <a:srgbClr val="871D33"/>
    </a:dk2>
    <a:lt2>
      <a:srgbClr val="2D2015"/>
    </a:lt2>
    <a:accent1>
      <a:srgbClr val="E7D2D6"/>
    </a:accent1>
    <a:accent2>
      <a:srgbClr val="CFA5AD"/>
    </a:accent2>
    <a:accent3>
      <a:srgbClr val="B77785"/>
    </a:accent3>
    <a:accent4>
      <a:srgbClr val="9F4A5C"/>
    </a:accent4>
    <a:accent5>
      <a:srgbClr val="871D33"/>
    </a:accent5>
    <a:accent6>
      <a:srgbClr val="C0C0C0"/>
    </a:accent6>
    <a:hlink>
      <a:srgbClr val="CCB400"/>
    </a:hlink>
    <a:folHlink>
      <a:srgbClr val="8C9EA0"/>
    </a:folHlink>
  </a:clrScheme>
  <a:fontScheme name="Office Klassisch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843</Words>
  <Application>Microsoft Office PowerPoint</Application>
  <PresentationFormat>Bildschirmpräsentation (4:3)</PresentationFormat>
  <Paragraphs>211</Paragraphs>
  <Slides>21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21</vt:i4>
      </vt:variant>
    </vt:vector>
  </HeadingPairs>
  <TitlesOfParts>
    <vt:vector size="31" baseType="lpstr">
      <vt:lpstr>Arial</vt:lpstr>
      <vt:lpstr>Bliss Light</vt:lpstr>
      <vt:lpstr>Bliss Regular</vt:lpstr>
      <vt:lpstr>Calibri</vt:lpstr>
      <vt:lpstr>MS Mincho</vt:lpstr>
      <vt:lpstr>ＭＳ Ｐゴシック</vt:lpstr>
      <vt:lpstr>Times New Roman</vt:lpstr>
      <vt:lpstr>Wingdings</vt:lpstr>
      <vt:lpstr>Aufzählung Standart</vt:lpstr>
      <vt:lpstr>1_Aufzählung Standart</vt:lpstr>
      <vt:lpstr>Entwicklung eines antikörperbasierten Schnelltests zur Detektion von Schadhefen in Most und jungem Wein</vt:lpstr>
      <vt:lpstr>Projektziel</vt:lpstr>
      <vt:lpstr>Was sind Antikörper?</vt:lpstr>
      <vt:lpstr>Funktionsweise und Vorteile des Schnelltests</vt:lpstr>
      <vt:lpstr>Zielorganismen</vt:lpstr>
      <vt:lpstr>Welche Zellzahlen liegen fehlerhaften Praxisproben vor? </vt:lpstr>
      <vt:lpstr>Beispiele aus fehlerhaften Praxisproben</vt:lpstr>
      <vt:lpstr>ELISA</vt:lpstr>
      <vt:lpstr>Stand der Antikörperentwicklung</vt:lpstr>
      <vt:lpstr>Antikörper Pichia</vt:lpstr>
      <vt:lpstr>Antikörper Pichia</vt:lpstr>
      <vt:lpstr>Unterscheidung von Arten</vt:lpstr>
      <vt:lpstr>PowerPoint-Präsentation</vt:lpstr>
      <vt:lpstr>Antikörper H. uvarum</vt:lpstr>
      <vt:lpstr>Antikörper H. uvarum</vt:lpstr>
      <vt:lpstr>Antikörper H. uvarum</vt:lpstr>
      <vt:lpstr>Entwicklung eines Teststreifens</vt:lpstr>
      <vt:lpstr>Auswertung mit dem Smartphone</vt:lpstr>
      <vt:lpstr>Zusammenfassung</vt:lpstr>
      <vt:lpstr>Ausblick</vt:lpstr>
      <vt:lpstr>Dank an 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ADMIN;rex_f</dc:creator>
  <cp:lastModifiedBy>rex_f</cp:lastModifiedBy>
  <cp:revision>488</cp:revision>
  <dcterms:created xsi:type="dcterms:W3CDTF">2013-01-28T11:35:32Z</dcterms:created>
  <dcterms:modified xsi:type="dcterms:W3CDTF">2018-08-24T13:00:46Z</dcterms:modified>
</cp:coreProperties>
</file>