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9" r:id="rId3"/>
    <p:sldId id="267" r:id="rId4"/>
    <p:sldId id="270" r:id="rId5"/>
    <p:sldId id="272" r:id="rId6"/>
    <p:sldId id="273" r:id="rId7"/>
    <p:sldId id="278" r:id="rId8"/>
    <p:sldId id="275" r:id="rId9"/>
    <p:sldId id="276" r:id="rId10"/>
    <p:sldId id="280" r:id="rId11"/>
    <p:sldId id="281" r:id="rId12"/>
    <p:sldId id="268" r:id="rId13"/>
    <p:sldId id="277" r:id="rId14"/>
    <p:sldId id="258" r:id="rId15"/>
  </p:sldIdLst>
  <p:sldSz cx="9144000" cy="5143500" type="screen16x9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af Monika" initials="GM" lastIdx="1" clrIdx="0">
    <p:extLst>
      <p:ext uri="{19B8F6BF-5375-455C-9EA6-DF929625EA0E}">
        <p15:presenceInfo xmlns:p15="http://schemas.microsoft.com/office/powerpoint/2012/main" userId="S-1-5-21-117609710-1123561945-682003330-49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818" autoAdjust="0"/>
  </p:normalViewPr>
  <p:slideViewPr>
    <p:cSldViewPr snapToGrid="0" snapToObjects="1">
      <p:cViewPr varScale="1">
        <p:scale>
          <a:sx n="163" d="100"/>
          <a:sy n="163" d="100"/>
        </p:scale>
        <p:origin x="150" y="156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380537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26.01.2023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378823"/>
            <a:ext cx="904784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577" y="328328"/>
            <a:ext cx="1371666" cy="330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37882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26.01.2023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298450" y="671513"/>
            <a:ext cx="7394575" cy="4159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37126"/>
            <a:ext cx="5090351" cy="41965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378822"/>
            <a:ext cx="904784" cy="4954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Branntwein: 200 g/hl </a:t>
            </a:r>
            <a:r>
              <a:rPr lang="de-DE" dirty="0" err="1" smtClean="0"/>
              <a:t>r.A</a:t>
            </a:r>
            <a:r>
              <a:rPr lang="de-DE" dirty="0" smtClean="0"/>
              <a:t>.</a:t>
            </a:r>
          </a:p>
          <a:p>
            <a:r>
              <a:rPr lang="de-DE" dirty="0" smtClean="0"/>
              <a:t>Weinbrand:</a:t>
            </a:r>
            <a:r>
              <a:rPr lang="de-DE" baseline="0" dirty="0" smtClean="0"/>
              <a:t> 200 g/hl </a:t>
            </a:r>
            <a:r>
              <a:rPr lang="de-DE" baseline="0" dirty="0" err="1" smtClean="0"/>
              <a:t>r.A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Tresterbrand: 1000 g/hl </a:t>
            </a:r>
            <a:r>
              <a:rPr lang="de-DE" baseline="0" dirty="0" err="1" smtClean="0"/>
              <a:t>r.A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Brand aus Obsttrester: 1500 g/hl </a:t>
            </a:r>
            <a:r>
              <a:rPr lang="de-DE" baseline="0" dirty="0" err="1" smtClean="0"/>
              <a:t>r.A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Brand aus Apfel-/Birnenwein: 1000 g/hl </a:t>
            </a:r>
            <a:r>
              <a:rPr lang="de-DE" baseline="0" dirty="0" err="1" smtClean="0"/>
              <a:t>r.A</a:t>
            </a:r>
            <a:r>
              <a:rPr lang="de-DE" baseline="0" dirty="0" smtClean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8089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mailto:monika.graf@weinobst.at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Mobiles Labor im Taschenformat: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Betriebe können den </a:t>
            </a:r>
            <a:r>
              <a:rPr lang="de-AT" dirty="0" err="1" smtClean="0"/>
              <a:t>Methanolgehalt</a:t>
            </a:r>
            <a:r>
              <a:rPr lang="de-AT" dirty="0" smtClean="0"/>
              <a:t> ihrer Brände nun selbst überprüfen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Mag. Monika Graf</a:t>
            </a:r>
          </a:p>
          <a:p>
            <a:r>
              <a:rPr lang="de-DE" dirty="0" smtClean="0"/>
              <a:t>Abt. Obstverarbeitung</a:t>
            </a:r>
          </a:p>
          <a:p>
            <a:r>
              <a:rPr lang="de-DE" dirty="0" smtClean="0"/>
              <a:t>Klosterneuburg, 26. Jänner 2023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370" y="2907323"/>
            <a:ext cx="2234953" cy="188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Analysenergebnisse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679787347"/>
              </p:ext>
            </p:extLst>
          </p:nvPr>
        </p:nvGraphicFramePr>
        <p:xfrm>
          <a:off x="539749" y="1864649"/>
          <a:ext cx="3568718" cy="275891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57066">
                  <a:extLst>
                    <a:ext uri="{9D8B030D-6E8A-4147-A177-3AD203B41FA5}">
                      <a16:colId xmlns:a16="http://schemas.microsoft.com/office/drawing/2014/main" val="4204880726"/>
                    </a:ext>
                  </a:extLst>
                </a:gridCol>
                <a:gridCol w="367587">
                  <a:extLst>
                    <a:ext uri="{9D8B030D-6E8A-4147-A177-3AD203B41FA5}">
                      <a16:colId xmlns:a16="http://schemas.microsoft.com/office/drawing/2014/main" val="1459767362"/>
                    </a:ext>
                  </a:extLst>
                </a:gridCol>
                <a:gridCol w="251291">
                  <a:extLst>
                    <a:ext uri="{9D8B030D-6E8A-4147-A177-3AD203B41FA5}">
                      <a16:colId xmlns:a16="http://schemas.microsoft.com/office/drawing/2014/main" val="511680536"/>
                    </a:ext>
                  </a:extLst>
                </a:gridCol>
                <a:gridCol w="257135">
                  <a:extLst>
                    <a:ext uri="{9D8B030D-6E8A-4147-A177-3AD203B41FA5}">
                      <a16:colId xmlns:a16="http://schemas.microsoft.com/office/drawing/2014/main" val="1012326929"/>
                    </a:ext>
                  </a:extLst>
                </a:gridCol>
                <a:gridCol w="264927">
                  <a:extLst>
                    <a:ext uri="{9D8B030D-6E8A-4147-A177-3AD203B41FA5}">
                      <a16:colId xmlns:a16="http://schemas.microsoft.com/office/drawing/2014/main" val="931754689"/>
                    </a:ext>
                  </a:extLst>
                </a:gridCol>
                <a:gridCol w="274666">
                  <a:extLst>
                    <a:ext uri="{9D8B030D-6E8A-4147-A177-3AD203B41FA5}">
                      <a16:colId xmlns:a16="http://schemas.microsoft.com/office/drawing/2014/main" val="4205347905"/>
                    </a:ext>
                  </a:extLst>
                </a:gridCol>
                <a:gridCol w="280510">
                  <a:extLst>
                    <a:ext uri="{9D8B030D-6E8A-4147-A177-3AD203B41FA5}">
                      <a16:colId xmlns:a16="http://schemas.microsoft.com/office/drawing/2014/main" val="3767240168"/>
                    </a:ext>
                  </a:extLst>
                </a:gridCol>
                <a:gridCol w="355423">
                  <a:extLst>
                    <a:ext uri="{9D8B030D-6E8A-4147-A177-3AD203B41FA5}">
                      <a16:colId xmlns:a16="http://schemas.microsoft.com/office/drawing/2014/main" val="3702468446"/>
                    </a:ext>
                  </a:extLst>
                </a:gridCol>
                <a:gridCol w="375138">
                  <a:extLst>
                    <a:ext uri="{9D8B030D-6E8A-4147-A177-3AD203B41FA5}">
                      <a16:colId xmlns:a16="http://schemas.microsoft.com/office/drawing/2014/main" val="640671998"/>
                    </a:ext>
                  </a:extLst>
                </a:gridCol>
                <a:gridCol w="398585">
                  <a:extLst>
                    <a:ext uri="{9D8B030D-6E8A-4147-A177-3AD203B41FA5}">
                      <a16:colId xmlns:a16="http://schemas.microsoft.com/office/drawing/2014/main" val="1925836802"/>
                    </a:ext>
                  </a:extLst>
                </a:gridCol>
                <a:gridCol w="386390">
                  <a:extLst>
                    <a:ext uri="{9D8B030D-6E8A-4147-A177-3AD203B41FA5}">
                      <a16:colId xmlns:a16="http://schemas.microsoft.com/office/drawing/2014/main" val="1668849457"/>
                    </a:ext>
                  </a:extLst>
                </a:gridCol>
              </a:tblGrid>
              <a:tr h="40415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Methanol [mg/100 ml </a:t>
                      </a:r>
                      <a:r>
                        <a:rPr lang="en-US" sz="800" b="1" u="none" strike="noStrike" dirty="0" err="1">
                          <a:effectLst/>
                        </a:rPr>
                        <a:t>r.A.</a:t>
                      </a:r>
                      <a:endParaRPr lang="en-US" sz="800" b="1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720570795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 smtClean="0">
                          <a:effectLst/>
                        </a:rPr>
                        <a:t>Proben-codeOV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Mittel-wert GC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N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Std.-</a:t>
                      </a:r>
                      <a:r>
                        <a:rPr lang="en-US" sz="700" u="none" strike="noStrike" dirty="0" err="1">
                          <a:effectLst/>
                        </a:rPr>
                        <a:t>Abweichung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err="1">
                          <a:effectLst/>
                        </a:rPr>
                        <a:t>Mittel</a:t>
                      </a:r>
                      <a:r>
                        <a:rPr lang="en-US" sz="700" u="none" strike="noStrike" dirty="0">
                          <a:effectLst/>
                        </a:rPr>
                        <a:t>-wert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Min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Max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% Abweichung Min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% </a:t>
                      </a:r>
                      <a:r>
                        <a:rPr lang="en-US" sz="700" u="none" strike="noStrike" dirty="0" err="1">
                          <a:effectLst/>
                        </a:rPr>
                        <a:t>Abweichung</a:t>
                      </a:r>
                      <a:r>
                        <a:rPr lang="en-US" sz="700" u="none" strike="noStrike" dirty="0">
                          <a:effectLst/>
                        </a:rPr>
                        <a:t> max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Differenz GC Alivion [mg/100 ml r.A.]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Differenz GC Alivion [%]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972867548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834,0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22,9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976,8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950,4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990,0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142,8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14,6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870106317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581,0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30,2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620,4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653,4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4,3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5,3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39,4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6,4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515488958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490,0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495,0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475,2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514,8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596712275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557,0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39,6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554,4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633,6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6,7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6,7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37,0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794552662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633,6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119,8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953498977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535,0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574,2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613,8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59,0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9,9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866262843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561,0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633,6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52,8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61147568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492,0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544,5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534,6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554,4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52,5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248223449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570,0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603,9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613,8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33,9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5,6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576634074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839,0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871,2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851,4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891,0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32,2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209470402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13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596,0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0,0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613,8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2,9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569181486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538,0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603,9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613,8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65,9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10,9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925098629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515,0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524,7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514,8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534,6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9,7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41715859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632,0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663,3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653,4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673,2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31,3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4,7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14626455"/>
                  </a:ext>
                </a:extLst>
              </a:tr>
              <a:tr h="110728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607,0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643,5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633,6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653,4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36,5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238067147"/>
                  </a:ext>
                </a:extLst>
              </a:tr>
            </a:tbl>
          </a:graphicData>
        </a:graphic>
      </p:graphicFrame>
      <p:sp>
        <p:nvSpPr>
          <p:cNvPr id="8" name="Ellipse 7"/>
          <p:cNvSpPr/>
          <p:nvPr/>
        </p:nvSpPr>
        <p:spPr>
          <a:xfrm>
            <a:off x="2737338" y="3106615"/>
            <a:ext cx="691662" cy="1289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/>
          <p:cNvSpPr/>
          <p:nvPr/>
        </p:nvSpPr>
        <p:spPr>
          <a:xfrm>
            <a:off x="3836355" y="2701949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3827006" y="3214943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3875344" y="4131307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3584813756"/>
              </p:ext>
            </p:extLst>
          </p:nvPr>
        </p:nvGraphicFramePr>
        <p:xfrm>
          <a:off x="4386765" y="1861880"/>
          <a:ext cx="4049090" cy="2749618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56898">
                  <a:extLst>
                    <a:ext uri="{9D8B030D-6E8A-4147-A177-3AD203B41FA5}">
                      <a16:colId xmlns:a16="http://schemas.microsoft.com/office/drawing/2014/main" val="884141225"/>
                    </a:ext>
                  </a:extLst>
                </a:gridCol>
                <a:gridCol w="342735">
                  <a:extLst>
                    <a:ext uri="{9D8B030D-6E8A-4147-A177-3AD203B41FA5}">
                      <a16:colId xmlns:a16="http://schemas.microsoft.com/office/drawing/2014/main" val="1861641246"/>
                    </a:ext>
                  </a:extLst>
                </a:gridCol>
                <a:gridCol w="262521">
                  <a:extLst>
                    <a:ext uri="{9D8B030D-6E8A-4147-A177-3AD203B41FA5}">
                      <a16:colId xmlns:a16="http://schemas.microsoft.com/office/drawing/2014/main" val="2416991431"/>
                    </a:ext>
                  </a:extLst>
                </a:gridCol>
                <a:gridCol w="357319">
                  <a:extLst>
                    <a:ext uri="{9D8B030D-6E8A-4147-A177-3AD203B41FA5}">
                      <a16:colId xmlns:a16="http://schemas.microsoft.com/office/drawing/2014/main" val="3313863595"/>
                    </a:ext>
                  </a:extLst>
                </a:gridCol>
                <a:gridCol w="380173">
                  <a:extLst>
                    <a:ext uri="{9D8B030D-6E8A-4147-A177-3AD203B41FA5}">
                      <a16:colId xmlns:a16="http://schemas.microsoft.com/office/drawing/2014/main" val="3967874858"/>
                    </a:ext>
                  </a:extLst>
                </a:gridCol>
                <a:gridCol w="311638">
                  <a:extLst>
                    <a:ext uri="{9D8B030D-6E8A-4147-A177-3AD203B41FA5}">
                      <a16:colId xmlns:a16="http://schemas.microsoft.com/office/drawing/2014/main" val="2109958204"/>
                    </a:ext>
                  </a:extLst>
                </a:gridCol>
                <a:gridCol w="318269">
                  <a:extLst>
                    <a:ext uri="{9D8B030D-6E8A-4147-A177-3AD203B41FA5}">
                      <a16:colId xmlns:a16="http://schemas.microsoft.com/office/drawing/2014/main" val="3161776122"/>
                    </a:ext>
                  </a:extLst>
                </a:gridCol>
                <a:gridCol w="372001">
                  <a:extLst>
                    <a:ext uri="{9D8B030D-6E8A-4147-A177-3AD203B41FA5}">
                      <a16:colId xmlns:a16="http://schemas.microsoft.com/office/drawing/2014/main" val="1257039543"/>
                    </a:ext>
                  </a:extLst>
                </a:gridCol>
                <a:gridCol w="433137">
                  <a:extLst>
                    <a:ext uri="{9D8B030D-6E8A-4147-A177-3AD203B41FA5}">
                      <a16:colId xmlns:a16="http://schemas.microsoft.com/office/drawing/2014/main" val="3636056180"/>
                    </a:ext>
                  </a:extLst>
                </a:gridCol>
                <a:gridCol w="501888">
                  <a:extLst>
                    <a:ext uri="{9D8B030D-6E8A-4147-A177-3AD203B41FA5}">
                      <a16:colId xmlns:a16="http://schemas.microsoft.com/office/drawing/2014/main" val="3031431825"/>
                    </a:ext>
                  </a:extLst>
                </a:gridCol>
                <a:gridCol w="412511">
                  <a:extLst>
                    <a:ext uri="{9D8B030D-6E8A-4147-A177-3AD203B41FA5}">
                      <a16:colId xmlns:a16="http://schemas.microsoft.com/office/drawing/2014/main" val="1546809741"/>
                    </a:ext>
                  </a:extLst>
                </a:gridCol>
              </a:tblGrid>
              <a:tr h="34505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b="1" u="none" strike="noStrike" dirty="0">
                          <a:effectLst/>
                        </a:rPr>
                        <a:t>Methanol [mg/100 ml </a:t>
                      </a:r>
                      <a:r>
                        <a:rPr lang="en-US" sz="800" b="1" u="none" strike="noStrike" dirty="0" err="1">
                          <a:effectLst/>
                        </a:rPr>
                        <a:t>r.A.</a:t>
                      </a:r>
                      <a:endParaRPr lang="en-US" sz="800" b="1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5536" marR="5536" marT="553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036206757"/>
                  </a:ext>
                </a:extLst>
              </a:tr>
              <a:tr h="49272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 err="1">
                          <a:effectLst/>
                        </a:rPr>
                        <a:t>ProbencodeOV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err="1">
                          <a:effectLst/>
                        </a:rPr>
                        <a:t>Mittel</a:t>
                      </a:r>
                      <a:r>
                        <a:rPr lang="en-US" sz="700" u="none" strike="noStrike" dirty="0">
                          <a:effectLst/>
                        </a:rPr>
                        <a:t>-wert GC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N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Std.-</a:t>
                      </a:r>
                      <a:r>
                        <a:rPr lang="en-US" sz="700" u="none" strike="noStrike" dirty="0" err="1">
                          <a:effectLst/>
                        </a:rPr>
                        <a:t>Abweichung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 err="1">
                          <a:effectLst/>
                        </a:rPr>
                        <a:t>Mittel</a:t>
                      </a:r>
                      <a:r>
                        <a:rPr lang="en-US" sz="700" u="none" strike="noStrike" dirty="0">
                          <a:effectLst/>
                        </a:rPr>
                        <a:t>-wert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Min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Max</a:t>
                      </a:r>
                      <a:endParaRPr lang="en-US" sz="7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% Abweichung Min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% Abweichung max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Differenz GC Alivion [mg/100 ml r.A.]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Differenz GC Alivion [%]</a:t>
                      </a:r>
                      <a:endParaRPr lang="en-US" sz="7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744891404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974,0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0,0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1009,8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1009,8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 dirty="0">
                          <a:effectLst/>
                        </a:rPr>
                        <a:t>1009,8</a:t>
                      </a:r>
                      <a:endParaRPr lang="en-US" sz="7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0,0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35,8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429827970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561,0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584,1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574,2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23,1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707107519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0,0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0,0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-4,0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-0,7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884917569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473,0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544,5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534,6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554,4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71,5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13,1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619686653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23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501,0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514,8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495,0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534,6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2,7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173862373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527,0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564,3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554,4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574,2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37,3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6,6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445025474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527,0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603,9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76,9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12,7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568396713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641,2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30,2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646,8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673,2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5,1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0,9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176699451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570,7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28,0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574,2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554,4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594,0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3,4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0,6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513609179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103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625,2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623,7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613,8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633,6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1,6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-1,5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-0,2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572163405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715,5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34,3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831,6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811,8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871,2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2,4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116,1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14,0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155574186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828,7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42,0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821,7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792,0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851,4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-7,0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-0,8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3323212930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800,2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3,0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60,5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844,8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792,0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910,8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44,6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5,3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3312790807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109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827,8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14,0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821,7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811,8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831,6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-6,1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-0,7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037623737"/>
                  </a:ext>
                </a:extLst>
              </a:tr>
              <a:tr h="121660"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111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953,2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2,0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56,0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851,4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811,8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700" u="none" strike="noStrike">
                          <a:effectLst/>
                        </a:rPr>
                        <a:t>891,0</a:t>
                      </a:r>
                      <a:endParaRPr lang="en-US" sz="7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-101,8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-12,0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21627977"/>
                  </a:ext>
                </a:extLst>
              </a:tr>
            </a:tbl>
          </a:graphicData>
        </a:graphic>
      </p:graphicFrame>
      <p:sp>
        <p:nvSpPr>
          <p:cNvPr id="15" name="Ellipse 14"/>
          <p:cNvSpPr/>
          <p:nvPr/>
        </p:nvSpPr>
        <p:spPr>
          <a:xfrm>
            <a:off x="6885446" y="3609650"/>
            <a:ext cx="691662" cy="1289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6885446" y="4224959"/>
            <a:ext cx="691662" cy="1820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/>
          <p:cNvSpPr/>
          <p:nvPr/>
        </p:nvSpPr>
        <p:spPr>
          <a:xfrm>
            <a:off x="8140391" y="3092966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18"/>
          <p:cNvSpPr/>
          <p:nvPr/>
        </p:nvSpPr>
        <p:spPr>
          <a:xfrm>
            <a:off x="8140390" y="3451521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lipse 19"/>
          <p:cNvSpPr/>
          <p:nvPr/>
        </p:nvSpPr>
        <p:spPr>
          <a:xfrm>
            <a:off x="8140617" y="3973178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8177256" y="4487960"/>
            <a:ext cx="378135" cy="158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llipse 21"/>
          <p:cNvSpPr/>
          <p:nvPr/>
        </p:nvSpPr>
        <p:spPr>
          <a:xfrm>
            <a:off x="8177256" y="2934031"/>
            <a:ext cx="378135" cy="15893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llipse 22"/>
          <p:cNvSpPr/>
          <p:nvPr/>
        </p:nvSpPr>
        <p:spPr>
          <a:xfrm>
            <a:off x="8177255" y="3830905"/>
            <a:ext cx="378135" cy="15893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llipse 23"/>
          <p:cNvSpPr/>
          <p:nvPr/>
        </p:nvSpPr>
        <p:spPr>
          <a:xfrm>
            <a:off x="8140617" y="4343797"/>
            <a:ext cx="378135" cy="15893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Ellipse 24"/>
          <p:cNvSpPr/>
          <p:nvPr/>
        </p:nvSpPr>
        <p:spPr>
          <a:xfrm>
            <a:off x="8167570" y="4092414"/>
            <a:ext cx="378135" cy="15893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lipse 25"/>
          <p:cNvSpPr/>
          <p:nvPr/>
        </p:nvSpPr>
        <p:spPr>
          <a:xfrm>
            <a:off x="8191006" y="4473275"/>
            <a:ext cx="378135" cy="158935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9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Analysenergebnisse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110749605"/>
              </p:ext>
            </p:extLst>
          </p:nvPr>
        </p:nvGraphicFramePr>
        <p:xfrm>
          <a:off x="539749" y="1505595"/>
          <a:ext cx="4143804" cy="267679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50797">
                  <a:extLst>
                    <a:ext uri="{9D8B030D-6E8A-4147-A177-3AD203B41FA5}">
                      <a16:colId xmlns:a16="http://schemas.microsoft.com/office/drawing/2014/main" val="2322007848"/>
                    </a:ext>
                  </a:extLst>
                </a:gridCol>
                <a:gridCol w="326004">
                  <a:extLst>
                    <a:ext uri="{9D8B030D-6E8A-4147-A177-3AD203B41FA5}">
                      <a16:colId xmlns:a16="http://schemas.microsoft.com/office/drawing/2014/main" val="3244103837"/>
                    </a:ext>
                  </a:extLst>
                </a:gridCol>
                <a:gridCol w="278295">
                  <a:extLst>
                    <a:ext uri="{9D8B030D-6E8A-4147-A177-3AD203B41FA5}">
                      <a16:colId xmlns:a16="http://schemas.microsoft.com/office/drawing/2014/main" val="135197374"/>
                    </a:ext>
                  </a:extLst>
                </a:gridCol>
                <a:gridCol w="381663">
                  <a:extLst>
                    <a:ext uri="{9D8B030D-6E8A-4147-A177-3AD203B41FA5}">
                      <a16:colId xmlns:a16="http://schemas.microsoft.com/office/drawing/2014/main" val="3502601371"/>
                    </a:ext>
                  </a:extLst>
                </a:gridCol>
                <a:gridCol w="402645">
                  <a:extLst>
                    <a:ext uri="{9D8B030D-6E8A-4147-A177-3AD203B41FA5}">
                      <a16:colId xmlns:a16="http://schemas.microsoft.com/office/drawing/2014/main" val="3562808257"/>
                    </a:ext>
                  </a:extLst>
                </a:gridCol>
                <a:gridCol w="318928">
                  <a:extLst>
                    <a:ext uri="{9D8B030D-6E8A-4147-A177-3AD203B41FA5}">
                      <a16:colId xmlns:a16="http://schemas.microsoft.com/office/drawing/2014/main" val="2256402436"/>
                    </a:ext>
                  </a:extLst>
                </a:gridCol>
                <a:gridCol w="325713">
                  <a:extLst>
                    <a:ext uri="{9D8B030D-6E8A-4147-A177-3AD203B41FA5}">
                      <a16:colId xmlns:a16="http://schemas.microsoft.com/office/drawing/2014/main" val="892701937"/>
                    </a:ext>
                  </a:extLst>
                </a:gridCol>
                <a:gridCol w="481784">
                  <a:extLst>
                    <a:ext uri="{9D8B030D-6E8A-4147-A177-3AD203B41FA5}">
                      <a16:colId xmlns:a16="http://schemas.microsoft.com/office/drawing/2014/main" val="2029371821"/>
                    </a:ext>
                  </a:extLst>
                </a:gridCol>
                <a:gridCol w="542857">
                  <a:extLst>
                    <a:ext uri="{9D8B030D-6E8A-4147-A177-3AD203B41FA5}">
                      <a16:colId xmlns:a16="http://schemas.microsoft.com/office/drawing/2014/main" val="1684340140"/>
                    </a:ext>
                  </a:extLst>
                </a:gridCol>
                <a:gridCol w="416190">
                  <a:extLst>
                    <a:ext uri="{9D8B030D-6E8A-4147-A177-3AD203B41FA5}">
                      <a16:colId xmlns:a16="http://schemas.microsoft.com/office/drawing/2014/main" val="61809161"/>
                    </a:ext>
                  </a:extLst>
                </a:gridCol>
                <a:gridCol w="318928">
                  <a:extLst>
                    <a:ext uri="{9D8B030D-6E8A-4147-A177-3AD203B41FA5}">
                      <a16:colId xmlns:a16="http://schemas.microsoft.com/office/drawing/2014/main" val="62134495"/>
                    </a:ext>
                  </a:extLst>
                </a:gridCol>
              </a:tblGrid>
              <a:tr h="8307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ProbencodeOV</a:t>
                      </a:r>
                      <a:endParaRPr lang="en-US" sz="8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Mittel</a:t>
                      </a:r>
                      <a:r>
                        <a:rPr lang="en-US" sz="800" u="none" strike="noStrike" dirty="0">
                          <a:effectLst/>
                        </a:rPr>
                        <a:t>-wert GC</a:t>
                      </a:r>
                      <a:endParaRPr lang="en-US" sz="8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N</a:t>
                      </a:r>
                      <a:endParaRPr lang="en-US" sz="8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Std.-</a:t>
                      </a:r>
                      <a:r>
                        <a:rPr lang="en-US" sz="800" u="none" strike="noStrike" dirty="0" err="1">
                          <a:effectLst/>
                        </a:rPr>
                        <a:t>Abweichung</a:t>
                      </a:r>
                      <a:endParaRPr lang="en-US" sz="8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Mittel-wert</a:t>
                      </a:r>
                      <a:endParaRPr lang="en-US" sz="8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Min</a:t>
                      </a:r>
                      <a:endParaRPr lang="en-US" sz="8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Max</a:t>
                      </a:r>
                      <a:endParaRPr lang="en-US" sz="8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% </a:t>
                      </a:r>
                      <a:r>
                        <a:rPr lang="en-US" sz="800" u="none" strike="noStrike" dirty="0" err="1">
                          <a:effectLst/>
                        </a:rPr>
                        <a:t>Abweichung</a:t>
                      </a:r>
                      <a:r>
                        <a:rPr lang="en-US" sz="800" u="none" strike="noStrike" dirty="0">
                          <a:effectLst/>
                        </a:rPr>
                        <a:t> Min</a:t>
                      </a:r>
                      <a:endParaRPr lang="en-US" sz="8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% Abweichung max</a:t>
                      </a:r>
                      <a:endParaRPr lang="en-US" sz="8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Differenz GC Alivion [mg/100 ml r.A.]</a:t>
                      </a:r>
                      <a:endParaRPr lang="en-US" sz="8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Differenz GC Alivion [%]</a:t>
                      </a:r>
                      <a:endParaRPr lang="en-US" sz="800" b="0" i="0" u="none" strike="noStrike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3410841508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112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710,0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0,0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 dirty="0">
                          <a:effectLst/>
                        </a:rPr>
                        <a:t>712,8</a:t>
                      </a:r>
                      <a:endParaRPr lang="en-US" sz="8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712,8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712,8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0,0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0,0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0,4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3649485819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113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721,5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14,0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762,3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 dirty="0">
                          <a:effectLst/>
                        </a:rPr>
                        <a:t>752,4</a:t>
                      </a:r>
                      <a:endParaRPr lang="en-US" sz="8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772,2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40,8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5,4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96354574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114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744,6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14,0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762,3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752,4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772,2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17,7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770123621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115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668,7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28,0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693,0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673,2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712,8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2,9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3,5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742893855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116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716,6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28,0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693,0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673,2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712,8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2,9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2,9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-23,6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-3,4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1264361601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117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668,7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3,0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22,9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706,2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693,0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732,6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3,7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37,5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678151799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121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840,6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28,0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871,2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851,4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891,0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30,6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3,5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3290006318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122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769,2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3,0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52,4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772,2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712,8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811,8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7,7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5,1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3,0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0,4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3826546470"/>
                  </a:ext>
                </a:extLst>
              </a:tr>
              <a:tr h="205118"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123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769,4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3,0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0,0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811,8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811,8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u="none" strike="noStrike">
                          <a:effectLst/>
                        </a:rPr>
                        <a:t>811,8</a:t>
                      </a:r>
                      <a:endParaRPr lang="en-US" sz="800" b="0" i="0" u="none" strike="noStrike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36" marR="5536" marT="5536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0,0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0,0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42,4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5,2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36" marR="5536" marT="5536" marB="0" anchor="b"/>
                </a:tc>
                <a:extLst>
                  <a:ext uri="{0D108BD9-81ED-4DB2-BD59-A6C34878D82A}">
                    <a16:rowId xmlns:a16="http://schemas.microsoft.com/office/drawing/2014/main" val="2867009809"/>
                  </a:ext>
                </a:extLst>
              </a:tr>
            </a:tbl>
          </a:graphicData>
        </a:graphic>
      </p:graphicFrame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>
          <a:xfrm>
            <a:off x="5231959" y="2305878"/>
            <a:ext cx="3286567" cy="1909112"/>
          </a:xfrm>
        </p:spPr>
        <p:txBody>
          <a:bodyPr/>
          <a:lstStyle/>
          <a:p>
            <a:r>
              <a:rPr lang="de-DE" dirty="0" smtClean="0"/>
              <a:t>Messunsicherheit GC ± 10%</a:t>
            </a:r>
          </a:p>
          <a:p>
            <a:endParaRPr lang="de-DE" dirty="0" smtClean="0"/>
          </a:p>
          <a:p>
            <a:r>
              <a:rPr lang="de-DE" dirty="0" smtClean="0"/>
              <a:t>Ergebnisse </a:t>
            </a:r>
            <a:r>
              <a:rPr lang="de-DE" dirty="0" err="1" smtClean="0"/>
              <a:t>Alivion</a:t>
            </a:r>
            <a:r>
              <a:rPr lang="de-DE" dirty="0" smtClean="0"/>
              <a:t> Ø ± </a:t>
            </a:r>
            <a:r>
              <a:rPr lang="de-DE" dirty="0"/>
              <a:t>3,5%</a:t>
            </a:r>
          </a:p>
          <a:p>
            <a:r>
              <a:rPr lang="de-DE" dirty="0" smtClean="0"/>
              <a:t>Messwerte </a:t>
            </a:r>
            <a:r>
              <a:rPr lang="de-DE" dirty="0" err="1" smtClean="0"/>
              <a:t>Alivion</a:t>
            </a:r>
            <a:r>
              <a:rPr lang="de-DE" dirty="0" smtClean="0"/>
              <a:t> Ø + </a:t>
            </a:r>
            <a:r>
              <a:rPr lang="de-DE" dirty="0"/>
              <a:t>4,9</a:t>
            </a:r>
            <a:r>
              <a:rPr lang="de-DE" dirty="0" smtClean="0"/>
              <a:t>% höher als GC</a:t>
            </a:r>
            <a:endParaRPr lang="de-DE" dirty="0"/>
          </a:p>
          <a:p>
            <a:endParaRPr lang="en-US" dirty="0"/>
          </a:p>
        </p:txBody>
      </p:sp>
      <p:sp>
        <p:nvSpPr>
          <p:cNvPr id="8" name="Ellipse 7"/>
          <p:cNvSpPr/>
          <p:nvPr/>
        </p:nvSpPr>
        <p:spPr>
          <a:xfrm>
            <a:off x="3061252" y="3776870"/>
            <a:ext cx="970059" cy="25444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/>
          <p:cNvSpPr/>
          <p:nvPr/>
        </p:nvSpPr>
        <p:spPr>
          <a:xfrm>
            <a:off x="4460682" y="3180522"/>
            <a:ext cx="294198" cy="230588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0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 Beachten bei der Messung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Temperatur sollte möglichst konstant </a:t>
            </a:r>
            <a:r>
              <a:rPr lang="de-DE" dirty="0" smtClean="0"/>
              <a:t>bleiben (Fehlermeldung </a:t>
            </a:r>
            <a:r>
              <a:rPr lang="de-DE" i="1" dirty="0" err="1" smtClean="0"/>
              <a:t>Tem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Kontamination der Umgebungsluft vermeiden (Fehlermeldung </a:t>
            </a:r>
            <a:r>
              <a:rPr lang="de-DE" i="1" dirty="0" err="1" smtClean="0"/>
              <a:t>Con</a:t>
            </a:r>
            <a:r>
              <a:rPr lang="de-DE" dirty="0" smtClean="0"/>
              <a:t>)</a:t>
            </a:r>
          </a:p>
          <a:p>
            <a:r>
              <a:rPr lang="de-DE" dirty="0" smtClean="0"/>
              <a:t>Nach Fehlermeldung </a:t>
            </a:r>
            <a:r>
              <a:rPr lang="de-DE" i="1" dirty="0" err="1" smtClean="0"/>
              <a:t>Con</a:t>
            </a:r>
            <a:r>
              <a:rPr lang="de-DE" dirty="0" smtClean="0"/>
              <a:t> ist neue Kalibrierung notwendig, auch wenn Raum gewechselt und Fehlermeldung verschwunden</a:t>
            </a:r>
          </a:p>
          <a:p>
            <a:r>
              <a:rPr lang="de-DE" dirty="0"/>
              <a:t>Einsatz von </a:t>
            </a:r>
            <a:r>
              <a:rPr lang="de-DE" dirty="0" err="1"/>
              <a:t>Pasteurpipette</a:t>
            </a:r>
            <a:r>
              <a:rPr lang="de-DE" dirty="0"/>
              <a:t> erfordert </a:t>
            </a:r>
            <a:r>
              <a:rPr lang="de-DE" dirty="0" smtClean="0"/>
              <a:t>Übung</a:t>
            </a:r>
          </a:p>
          <a:p>
            <a:r>
              <a:rPr lang="de-DE" dirty="0" smtClean="0"/>
              <a:t>Keine Messung während Ladevorgang möglich</a:t>
            </a:r>
          </a:p>
          <a:p>
            <a:r>
              <a:rPr lang="de-DE" dirty="0" smtClean="0"/>
              <a:t>Nachteil: </a:t>
            </a:r>
            <a:r>
              <a:rPr lang="de-DE" dirty="0"/>
              <a:t>Messung </a:t>
            </a:r>
            <a:r>
              <a:rPr lang="de-DE" dirty="0" smtClean="0"/>
              <a:t>ist laut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8214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Schnelle, einfache Messung</a:t>
            </a:r>
          </a:p>
          <a:p>
            <a:r>
              <a:rPr lang="de-DE" dirty="0"/>
              <a:t>Einfache Alternative zu </a:t>
            </a:r>
            <a:r>
              <a:rPr lang="de-DE" dirty="0" smtClean="0"/>
              <a:t>Labormessung</a:t>
            </a:r>
          </a:p>
          <a:p>
            <a:r>
              <a:rPr lang="de-DE" dirty="0" smtClean="0"/>
              <a:t>Messwerte leicht erhöht im Vergleich zu GC-Analyse</a:t>
            </a:r>
          </a:p>
          <a:p>
            <a:r>
              <a:rPr lang="de-DE" dirty="0" smtClean="0"/>
              <a:t>Höhere Sicherheit für Konsumenten durch vermehrte Kontrollen möglich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3264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Danke für Ihre </a:t>
            </a:r>
            <a:br>
              <a:rPr lang="de-AT" smtClean="0"/>
            </a:br>
            <a:r>
              <a:rPr lang="de-AT" smtClean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Mag. Monika Graf</a:t>
            </a:r>
          </a:p>
          <a:p>
            <a:r>
              <a:rPr lang="de-DE" dirty="0" smtClean="0"/>
              <a:t>Abt. Obstverarbeitung</a:t>
            </a:r>
          </a:p>
          <a:p>
            <a:r>
              <a:rPr lang="de-DE" dirty="0" smtClean="0"/>
              <a:t>HBLA und Bundesamt für Wein- und Obstbau Klosterneuburg</a:t>
            </a:r>
          </a:p>
          <a:p>
            <a:r>
              <a:rPr lang="de-DE" dirty="0" smtClean="0">
                <a:hlinkClick r:id="rId2"/>
              </a:rPr>
              <a:t>monika.graf@weinobst.at</a:t>
            </a:r>
            <a:r>
              <a:rPr lang="de-DE" dirty="0" smtClean="0"/>
              <a:t>  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501" y="1004431"/>
            <a:ext cx="3874591" cy="258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Methanol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3732019" y="1050395"/>
            <a:ext cx="4941464" cy="3436468"/>
          </a:xfrm>
        </p:spPr>
        <p:txBody>
          <a:bodyPr/>
          <a:lstStyle/>
          <a:p>
            <a:r>
              <a:rPr lang="de-AT" dirty="0"/>
              <a:t>Fixer Bestandteil von Obstbrand</a:t>
            </a:r>
          </a:p>
          <a:p>
            <a:r>
              <a:rPr lang="de-AT" dirty="0" smtClean="0"/>
              <a:t>Entsteht in der Maische durch Hydrolyse der Methylester des Pektins</a:t>
            </a:r>
          </a:p>
          <a:p>
            <a:r>
              <a:rPr lang="de-AT" dirty="0" smtClean="0"/>
              <a:t>Pektin: Gerüstsubstanz, Formhaltung wasserreicher Früchte</a:t>
            </a:r>
          </a:p>
          <a:p>
            <a:r>
              <a:rPr lang="de-AT" dirty="0" smtClean="0"/>
              <a:t>Im gesamten Brand (Vorlauf, Mittellauf, Nachlauf) vorhanden</a:t>
            </a:r>
          </a:p>
          <a:p>
            <a:r>
              <a:rPr lang="de-AT" dirty="0" err="1" smtClean="0"/>
              <a:t>Methanolgehalt</a:t>
            </a:r>
            <a:r>
              <a:rPr lang="de-AT" dirty="0" smtClean="0"/>
              <a:t> beeinflusst durch </a:t>
            </a:r>
            <a:r>
              <a:rPr lang="de-AT" dirty="0" err="1" smtClean="0"/>
              <a:t>Pektingehalt</a:t>
            </a:r>
            <a:r>
              <a:rPr lang="de-AT" dirty="0" smtClean="0"/>
              <a:t> , Veresterungsgrad des Pektins, Enzymaktivität, Maischestandzeit</a:t>
            </a:r>
          </a:p>
          <a:p>
            <a:endParaRPr lang="de-AT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1" y="1820804"/>
            <a:ext cx="1857368" cy="154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Methanol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3249227" y="1301740"/>
            <a:ext cx="5092436" cy="2976125"/>
          </a:xfrm>
        </p:spPr>
        <p:txBody>
          <a:bodyPr/>
          <a:lstStyle/>
          <a:p>
            <a:r>
              <a:rPr lang="de-AT" dirty="0" smtClean="0"/>
              <a:t>toxisch</a:t>
            </a:r>
          </a:p>
          <a:p>
            <a:r>
              <a:rPr lang="de-AT" dirty="0" smtClean="0"/>
              <a:t>Im Stoffwechsel durch Alkoholdehydrogenase zu Formaldehyd oxidiert</a:t>
            </a:r>
          </a:p>
          <a:p>
            <a:r>
              <a:rPr lang="de-AT" dirty="0" smtClean="0"/>
              <a:t>Formaldehyd </a:t>
            </a:r>
            <a:r>
              <a:rPr lang="de-AT" dirty="0" smtClean="0">
                <a:sym typeface="Wingdings" panose="05000000000000000000" pitchFamily="2" charset="2"/>
              </a:rPr>
              <a:t> Ameisensäure Eiweißdenaturierung</a:t>
            </a:r>
            <a:endParaRPr lang="de-AT" dirty="0" smtClean="0"/>
          </a:p>
          <a:p>
            <a:r>
              <a:rPr lang="de-AT" dirty="0" smtClean="0"/>
              <a:t>Akute Symptome: Schwindel, Kopfschmerzen, Beeinträchtigung des Sehvermögens, Blindheit, Tod durch Lähmung der Atmung</a:t>
            </a:r>
          </a:p>
          <a:p>
            <a:r>
              <a:rPr lang="de-AT" dirty="0"/>
              <a:t>Tödliche Dosis zw. 100-250 </a:t>
            </a:r>
            <a:r>
              <a:rPr lang="de-AT" dirty="0" smtClean="0"/>
              <a:t>ml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73" y="1962559"/>
            <a:ext cx="1991510" cy="165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5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Grenzwerte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Geregelt durch </a:t>
            </a:r>
            <a:r>
              <a:rPr lang="de-DE" dirty="0"/>
              <a:t>Verordnung (EU) </a:t>
            </a:r>
            <a:r>
              <a:rPr lang="de-DE" dirty="0" smtClean="0"/>
              <a:t>2019/787: </a:t>
            </a:r>
          </a:p>
          <a:p>
            <a:pPr marL="252000" lvl="1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556427"/>
              </p:ext>
            </p:extLst>
          </p:nvPr>
        </p:nvGraphicFramePr>
        <p:xfrm>
          <a:off x="1447059" y="2148395"/>
          <a:ext cx="5694309" cy="260134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98103">
                  <a:extLst>
                    <a:ext uri="{9D8B030D-6E8A-4147-A177-3AD203B41FA5}">
                      <a16:colId xmlns:a16="http://schemas.microsoft.com/office/drawing/2014/main" val="2886312900"/>
                    </a:ext>
                  </a:extLst>
                </a:gridCol>
                <a:gridCol w="1898103">
                  <a:extLst>
                    <a:ext uri="{9D8B030D-6E8A-4147-A177-3AD203B41FA5}">
                      <a16:colId xmlns:a16="http://schemas.microsoft.com/office/drawing/2014/main" val="395059820"/>
                    </a:ext>
                  </a:extLst>
                </a:gridCol>
                <a:gridCol w="1898103">
                  <a:extLst>
                    <a:ext uri="{9D8B030D-6E8A-4147-A177-3AD203B41FA5}">
                      <a16:colId xmlns:a16="http://schemas.microsoft.com/office/drawing/2014/main" val="885308529"/>
                    </a:ext>
                  </a:extLst>
                </a:gridCol>
              </a:tblGrid>
              <a:tr h="318161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1000 g/hl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r.A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Ausnahmen:</a:t>
                      </a:r>
                    </a:p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1200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 g/hl </a:t>
                      </a:r>
                      <a:r>
                        <a:rPr lang="de-DE" baseline="0" dirty="0" err="1" smtClean="0">
                          <a:solidFill>
                            <a:srgbClr val="FF0000"/>
                          </a:solidFill>
                        </a:rPr>
                        <a:t>r.A</a:t>
                      </a:r>
                      <a:r>
                        <a:rPr lang="de-DE" baseline="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 smtClean="0"/>
                    </a:p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1350 g/hl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r.A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140532"/>
                  </a:ext>
                </a:extLst>
              </a:tr>
              <a:tr h="196126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Obstbrand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Äpfel, Marillen, Pflaumen, Zwetschken, Mirabellen, Pfirsiche, Birnen (</a:t>
                      </a:r>
                      <a:r>
                        <a:rPr lang="de-DE" sz="1400" dirty="0" err="1" smtClean="0"/>
                        <a:t>ausg</a:t>
                      </a:r>
                      <a:r>
                        <a:rPr lang="de-DE" sz="1400" dirty="0" smtClean="0"/>
                        <a:t>. Sorte „Williams“), Brombeeren, Himbeeren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Quitten, Wacholderbeeren, Birnen der Sorte „Williams“, Schwarze Johannisbeeren, Hagebutten, Holunder, Vogelbeeren, Speierling, Elsbeeren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804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43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Methanolbestimmungmethoden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/>
          </p:nvPr>
        </p:nvSpPr>
        <p:spPr>
          <a:xfrm>
            <a:off x="540000" y="4099991"/>
            <a:ext cx="3369421" cy="780649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Laboranalyse: GC-FID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62" y="1676985"/>
            <a:ext cx="1763004" cy="2346302"/>
          </a:xfrm>
        </p:spPr>
      </p:pic>
      <p:sp>
        <p:nvSpPr>
          <p:cNvPr id="15" name="Textfeld 14"/>
          <p:cNvSpPr txBox="1"/>
          <p:nvPr/>
        </p:nvSpPr>
        <p:spPr>
          <a:xfrm>
            <a:off x="4346985" y="4099991"/>
            <a:ext cx="4325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Mobiles Handmessgerät </a:t>
            </a:r>
            <a:r>
              <a:rPr lang="de-DE" dirty="0" err="1" smtClean="0"/>
              <a:t>Alivion</a:t>
            </a:r>
            <a:r>
              <a:rPr lang="de-DE" dirty="0" smtClean="0"/>
              <a:t> Spark M-20</a:t>
            </a:r>
            <a:endParaRPr lang="en-US" dirty="0"/>
          </a:p>
        </p:txBody>
      </p:sp>
      <p:pic>
        <p:nvPicPr>
          <p:cNvPr id="10" name="Picture 2" descr="Alivion - Ho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985" y="1677648"/>
            <a:ext cx="3152121" cy="210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10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Methanolbestimmung</a:t>
            </a:r>
            <a:r>
              <a:rPr lang="de-DE" dirty="0" smtClean="0"/>
              <a:t> mit </a:t>
            </a:r>
            <a:r>
              <a:rPr lang="de-DE" dirty="0" err="1" smtClean="0"/>
              <a:t>Alivion</a:t>
            </a:r>
            <a:r>
              <a:rPr lang="de-DE" dirty="0" smtClean="0"/>
              <a:t> Spark M-20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Mobiles Handmessgerät</a:t>
            </a:r>
          </a:p>
          <a:p>
            <a:pPr marL="0" indent="0">
              <a:buNone/>
            </a:pPr>
            <a:r>
              <a:rPr lang="de-DE" dirty="0" smtClean="0"/>
              <a:t>2 ml Probenvolumen</a:t>
            </a:r>
          </a:p>
          <a:p>
            <a:pPr marL="0" indent="0">
              <a:buNone/>
            </a:pPr>
            <a:r>
              <a:rPr lang="de-DE" dirty="0" smtClean="0"/>
              <a:t>Ergebnis in 2 Minuten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Alivion - H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62" y="1630800"/>
            <a:ext cx="3152121" cy="210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57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Methanolbestimmung</a:t>
            </a:r>
            <a:r>
              <a:rPr lang="de-DE" dirty="0"/>
              <a:t> mit </a:t>
            </a:r>
            <a:r>
              <a:rPr lang="de-DE" dirty="0" err="1"/>
              <a:t>Alivion</a:t>
            </a:r>
            <a:r>
              <a:rPr lang="de-DE" dirty="0"/>
              <a:t> Spark M-20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6"/>
          </p:nvPr>
        </p:nvSpPr>
        <p:spPr>
          <a:xfrm>
            <a:off x="4448908" y="1630800"/>
            <a:ext cx="4069618" cy="2976125"/>
          </a:xfrm>
        </p:spPr>
        <p:txBody>
          <a:bodyPr/>
          <a:lstStyle/>
          <a:p>
            <a:r>
              <a:rPr lang="de-DE" dirty="0" smtClean="0"/>
              <a:t>Kalibration</a:t>
            </a:r>
          </a:p>
          <a:p>
            <a:r>
              <a:rPr lang="de-DE" dirty="0" smtClean="0"/>
              <a:t>Messung</a:t>
            </a:r>
          </a:p>
          <a:p>
            <a:pPr lvl="1"/>
            <a:r>
              <a:rPr lang="de-DE" dirty="0" smtClean="0"/>
              <a:t>Probenvorbereitung</a:t>
            </a:r>
          </a:p>
          <a:p>
            <a:pPr lvl="1"/>
            <a:r>
              <a:rPr lang="de-DE" dirty="0" smtClean="0"/>
              <a:t>Probe einfügen</a:t>
            </a:r>
          </a:p>
          <a:p>
            <a:pPr lvl="1"/>
            <a:r>
              <a:rPr lang="de-DE" dirty="0" smtClean="0"/>
              <a:t>Probenentnahme</a:t>
            </a:r>
          </a:p>
          <a:p>
            <a:pPr lvl="1"/>
            <a:r>
              <a:rPr lang="de-DE" dirty="0" smtClean="0"/>
              <a:t>Analyse</a:t>
            </a:r>
          </a:p>
          <a:p>
            <a:pPr lvl="1"/>
            <a:r>
              <a:rPr lang="de-DE" dirty="0" smtClean="0"/>
              <a:t>Ergebnis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630800"/>
            <a:ext cx="3155098" cy="2372632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9" y="1374344"/>
            <a:ext cx="3306715" cy="301809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38" y="1453358"/>
            <a:ext cx="3306715" cy="326216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575" y="1518039"/>
            <a:ext cx="2316516" cy="2827854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380" y="1555851"/>
            <a:ext cx="3293645" cy="3298949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773" y="1663785"/>
            <a:ext cx="3310271" cy="3084722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464" y="1751934"/>
            <a:ext cx="3599982" cy="306626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075" y="1839205"/>
            <a:ext cx="3570001" cy="290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4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Analysenergebnisse </a:t>
            </a:r>
            <a:r>
              <a:rPr lang="de-DE" dirty="0" err="1" smtClean="0"/>
              <a:t>Marillenbrände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702" y="1630800"/>
            <a:ext cx="4525858" cy="26709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575" y="1630800"/>
            <a:ext cx="4525858" cy="267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5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Analysenergebnisse </a:t>
            </a:r>
            <a:r>
              <a:rPr lang="de-DE" dirty="0" err="1" smtClean="0"/>
              <a:t>Zwetschkenbrände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16"/>
          </p:nvPr>
        </p:nvSpPr>
        <p:spPr>
          <a:xfrm>
            <a:off x="3862754" y="1630800"/>
            <a:ext cx="4655772" cy="2976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1630800"/>
            <a:ext cx="4175126" cy="246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925</Words>
  <Application>Microsoft Office PowerPoint</Application>
  <PresentationFormat>Bildschirmpräsentation (16:9)</PresentationFormat>
  <Paragraphs>553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Mobiles Labor im Taschenformat:</vt:lpstr>
      <vt:lpstr>Methanol</vt:lpstr>
      <vt:lpstr>Methanol</vt:lpstr>
      <vt:lpstr>Grenzwerte</vt:lpstr>
      <vt:lpstr>Methanolbestimmungmethoden</vt:lpstr>
      <vt:lpstr>Methanolbestimmung mit Alivion Spark M-20</vt:lpstr>
      <vt:lpstr>Methanolbestimmung mit Alivion Spark M-20</vt:lpstr>
      <vt:lpstr>Analysenergebnisse Marillenbrände</vt:lpstr>
      <vt:lpstr>Analysenergebnisse Zwetschkenbrände</vt:lpstr>
      <vt:lpstr>Analysenergebnisse</vt:lpstr>
      <vt:lpstr>Analysenergebnisse</vt:lpstr>
      <vt:lpstr>Zu Beachten bei der Messung</vt:lpstr>
      <vt:lpstr>Fazit</vt:lpstr>
      <vt:lpstr>Danke für Ihre 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Graf Monika</cp:lastModifiedBy>
  <cp:revision>46</cp:revision>
  <cp:lastPrinted>2019-02-11T07:35:12Z</cp:lastPrinted>
  <dcterms:created xsi:type="dcterms:W3CDTF">2018-12-17T10:37:07Z</dcterms:created>
  <dcterms:modified xsi:type="dcterms:W3CDTF">2023-01-26T10:32:48Z</dcterms:modified>
</cp:coreProperties>
</file>