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89" r:id="rId4"/>
    <p:sldId id="282" r:id="rId5"/>
    <p:sldId id="269" r:id="rId6"/>
    <p:sldId id="270" r:id="rId7"/>
    <p:sldId id="272" r:id="rId8"/>
    <p:sldId id="275" r:id="rId9"/>
    <p:sldId id="280" r:id="rId10"/>
    <p:sldId id="291" r:id="rId11"/>
    <p:sldId id="287" r:id="rId12"/>
    <p:sldId id="273" r:id="rId13"/>
    <p:sldId id="274" r:id="rId14"/>
    <p:sldId id="281" r:id="rId15"/>
    <p:sldId id="304" r:id="rId16"/>
    <p:sldId id="306" r:id="rId17"/>
    <p:sldId id="290" r:id="rId18"/>
    <p:sldId id="288" r:id="rId19"/>
    <p:sldId id="277" r:id="rId20"/>
    <p:sldId id="258" r:id="rId21"/>
  </p:sldIdLst>
  <p:sldSz cx="9144000" cy="5143500" type="screen16x9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3" userDrawn="1">
          <p15:clr>
            <a:srgbClr val="A4A3A4"/>
          </p15:clr>
        </p15:guide>
        <p15:guide id="2" pos="2101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818" autoAdjust="0"/>
  </p:normalViewPr>
  <p:slideViewPr>
    <p:cSldViewPr snapToGrid="0" snapToObjects="1">
      <p:cViewPr varScale="1">
        <p:scale>
          <a:sx n="84" d="100"/>
          <a:sy n="84" d="100"/>
        </p:scale>
        <p:origin x="804" y="56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43"/>
        <p:guide pos="210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dl\christian\Arbeit_Smart_Pole\Vortrag\Bonituren\2020\Bonitur_Hauleitner_C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dl\christian\Arbeit_Smart_Pole\Vortrag\Bonituren\Bonituren_2021\Zusammenfassung_Bonituren_SmartPole_20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dl\christian\Arbeit_Smart_Pole\Daten_Bonitur\berechnet\Bonitur_G&#246;tzhof_CR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sz="1000" dirty="0"/>
              <a:t>Niederschlag</a:t>
            </a:r>
            <a:r>
              <a:rPr lang="de-AT" sz="1000" baseline="0" dirty="0"/>
              <a:t> l/m²</a:t>
            </a:r>
            <a:endParaRPr lang="de-AT" sz="1000" dirty="0"/>
          </a:p>
        </c:rich>
      </c:tx>
      <c:layout>
        <c:manualLayout>
          <c:xMode val="edge"/>
          <c:yMode val="edge"/>
          <c:x val="0.2708471128608924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'C:\Users\v266495\Downloads\[compare_stations_2022-11-07 (1).xlsx]Tabelle1'!$C$3</c:f>
              <c:strCache>
                <c:ptCount val="1"/>
                <c:pt idx="0">
                  <c:v>Liebenberg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[2]Tabelle1!$B$4:$B$6</c:f>
              <c:strCache>
                <c:ptCount val="3"/>
                <c:pt idx="0">
                  <c:v>Juni</c:v>
                </c:pt>
                <c:pt idx="1">
                  <c:v>Juli</c:v>
                </c:pt>
                <c:pt idx="2">
                  <c:v>August</c:v>
                </c:pt>
              </c:strCache>
            </c:strRef>
          </c:cat>
          <c:val>
            <c:numRef>
              <c:f>[2]Tabelle1!$C$4:$C$6</c:f>
              <c:numCache>
                <c:formatCode>General</c:formatCode>
                <c:ptCount val="3"/>
                <c:pt idx="0">
                  <c:v>101.8</c:v>
                </c:pt>
                <c:pt idx="1">
                  <c:v>88.2</c:v>
                </c:pt>
                <c:pt idx="2">
                  <c:v>110.8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EA-451B-8FCC-58EFC586D970}"/>
            </c:ext>
          </c:extLst>
        </c:ser>
        <c:ser>
          <c:idx val="1"/>
          <c:order val="1"/>
          <c:tx>
            <c:strRef>
              <c:f>'C:\Users\v266495\Downloads\[compare_stations_2022-11-07 (1).xlsx]Tabelle1'!$D$3</c:f>
              <c:strCache>
                <c:ptCount val="1"/>
                <c:pt idx="0">
                  <c:v>Loibenberg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[2]Tabelle1!$B$4:$B$6</c:f>
              <c:strCache>
                <c:ptCount val="3"/>
                <c:pt idx="0">
                  <c:v>Juni</c:v>
                </c:pt>
                <c:pt idx="1">
                  <c:v>Juli</c:v>
                </c:pt>
                <c:pt idx="2">
                  <c:v>August</c:v>
                </c:pt>
              </c:strCache>
            </c:strRef>
          </c:cat>
          <c:val>
            <c:numRef>
              <c:f>[2]Tabelle1!$D$4:$D$6</c:f>
              <c:numCache>
                <c:formatCode>General</c:formatCode>
                <c:ptCount val="3"/>
                <c:pt idx="0">
                  <c:v>100.6</c:v>
                </c:pt>
                <c:pt idx="1">
                  <c:v>65.2</c:v>
                </c:pt>
                <c:pt idx="2">
                  <c:v>71.2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EA-451B-8FCC-58EFC586D970}"/>
            </c:ext>
          </c:extLst>
        </c:ser>
        <c:ser>
          <c:idx val="2"/>
          <c:order val="2"/>
          <c:tx>
            <c:strRef>
              <c:f>'C:\Users\v266495\Downloads\[compare_stations_2022-11-07 (1).xlsx]Tabelle1'!$E$3</c:f>
              <c:strCache>
                <c:ptCount val="1"/>
                <c:pt idx="0">
                  <c:v>Klostersatz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[2]Tabelle1!$B$4:$B$6</c:f>
              <c:strCache>
                <c:ptCount val="3"/>
                <c:pt idx="0">
                  <c:v>Juni</c:v>
                </c:pt>
                <c:pt idx="1">
                  <c:v>Juli</c:v>
                </c:pt>
                <c:pt idx="2">
                  <c:v>August</c:v>
                </c:pt>
              </c:strCache>
            </c:strRef>
          </c:cat>
          <c:val>
            <c:numRef>
              <c:f>[2]Tabelle1!$E$4:$E$6</c:f>
              <c:numCache>
                <c:formatCode>General</c:formatCode>
                <c:ptCount val="3"/>
                <c:pt idx="0">
                  <c:v>107.2</c:v>
                </c:pt>
                <c:pt idx="1">
                  <c:v>69.400000000000006</c:v>
                </c:pt>
                <c:pt idx="2">
                  <c:v>71.2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EA-451B-8FCC-58EFC586D970}"/>
            </c:ext>
          </c:extLst>
        </c:ser>
        <c:ser>
          <c:idx val="3"/>
          <c:order val="3"/>
          <c:tx>
            <c:strRef>
              <c:f>'C:\Users\v266495\Downloads\[compare_stations_2022-11-07 (1).xlsx]Tabelle1'!$F$3</c:f>
              <c:strCache>
                <c:ptCount val="1"/>
                <c:pt idx="0">
                  <c:v>Steinertal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[2]Tabelle1!$B$4:$B$6</c:f>
              <c:strCache>
                <c:ptCount val="3"/>
                <c:pt idx="0">
                  <c:v>Juni</c:v>
                </c:pt>
                <c:pt idx="1">
                  <c:v>Juli</c:v>
                </c:pt>
                <c:pt idx="2">
                  <c:v>August</c:v>
                </c:pt>
              </c:strCache>
            </c:strRef>
          </c:cat>
          <c:val>
            <c:numRef>
              <c:f>[2]Tabelle1!$F$4:$F$6</c:f>
              <c:numCache>
                <c:formatCode>General</c:formatCode>
                <c:ptCount val="3"/>
                <c:pt idx="0">
                  <c:v>93.4</c:v>
                </c:pt>
                <c:pt idx="1">
                  <c:v>56.8</c:v>
                </c:pt>
                <c:pt idx="2">
                  <c:v>61.2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EA-451B-8FCC-58EFC586D9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325438015"/>
        <c:axId val="325443007"/>
      </c:barChart>
      <c:catAx>
        <c:axId val="3254380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25443007"/>
        <c:crosses val="autoZero"/>
        <c:auto val="1"/>
        <c:lblAlgn val="ctr"/>
        <c:lblOffset val="100"/>
        <c:noMultiLvlLbl val="0"/>
      </c:catAx>
      <c:valAx>
        <c:axId val="3254430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543801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b="1" dirty="0"/>
              <a:t>Blattnässe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4148403324584427"/>
          <c:y val="0.18097222222222226"/>
          <c:w val="0.83073818897637797"/>
          <c:h val="0.670030985710119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95-46BA-AFD6-9DD6B6EEC31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95-46BA-AFD6-9DD6B6EEC315}"/>
              </c:ext>
            </c:extLst>
          </c:dPt>
          <c:cat>
            <c:strRef>
              <c:f>Tabelle1!$B$24:$B$27</c:f>
              <c:strCache>
                <c:ptCount val="4"/>
                <c:pt idx="0">
                  <c:v>außerhalb Oberseite</c:v>
                </c:pt>
                <c:pt idx="1">
                  <c:v>außerhalb Unterseite</c:v>
                </c:pt>
                <c:pt idx="2">
                  <c:v>Laubwand Oberseite</c:v>
                </c:pt>
                <c:pt idx="3">
                  <c:v>Laubwand Unterseite</c:v>
                </c:pt>
              </c:strCache>
            </c:strRef>
          </c:cat>
          <c:val>
            <c:numRef>
              <c:f>Tabelle1!$C$24:$C$27</c:f>
              <c:numCache>
                <c:formatCode>General</c:formatCode>
                <c:ptCount val="4"/>
                <c:pt idx="0">
                  <c:v>672</c:v>
                </c:pt>
                <c:pt idx="1">
                  <c:v>104</c:v>
                </c:pt>
                <c:pt idx="2">
                  <c:v>530</c:v>
                </c:pt>
                <c:pt idx="3">
                  <c:v>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95-46BA-AFD6-9DD6B6EEC3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90952368"/>
        <c:axId val="1390953200"/>
      </c:barChart>
      <c:catAx>
        <c:axId val="139095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90953200"/>
        <c:crosses val="autoZero"/>
        <c:auto val="1"/>
        <c:lblAlgn val="ctr"/>
        <c:lblOffset val="100"/>
        <c:noMultiLvlLbl val="0"/>
      </c:catAx>
      <c:valAx>
        <c:axId val="1390953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Stunden/Jahr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9095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NÖ_3:</a:t>
            </a:r>
            <a:r>
              <a:rPr lang="de-AT" b="1" baseline="0" dirty="0">
                <a:latin typeface="Arial" panose="020B0604020202020204" pitchFamily="34" charset="0"/>
                <a:cs typeface="Arial" panose="020B0604020202020204" pitchFamily="34" charset="0"/>
              </a:rPr>
              <a:t> Traubenbefall</a:t>
            </a:r>
            <a:endParaRPr lang="de-AT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Gesamt!$A$6</c:f>
              <c:strCache>
                <c:ptCount val="1"/>
                <c:pt idx="0">
                  <c:v>Pero Befallshäufigkeit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23.06.2020</c:v>
                </c:pt>
                <c:pt idx="2">
                  <c:v>01.07.2020</c:v>
                </c:pt>
                <c:pt idx="3">
                  <c:v>07.07.2020</c:v>
                </c:pt>
                <c:pt idx="4">
                  <c:v>14.07.2020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Gesamt!$B$6:$L$6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4.4566544566544568</c:v>
                </c:pt>
                <c:pt idx="7">
                  <c:v>24.084249084249084</c:v>
                </c:pt>
                <c:pt idx="8">
                  <c:v>41.300366300366299</c:v>
                </c:pt>
                <c:pt idx="9">
                  <c:v>58.424908424908431</c:v>
                </c:pt>
                <c:pt idx="10">
                  <c:v>66.147741147741144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14E-4115-B8A9-5253C11EFE6C}"/>
            </c:ext>
          </c:extLst>
        </c:ser>
        <c:ser>
          <c:idx val="1"/>
          <c:order val="1"/>
          <c:tx>
            <c:strRef>
              <c:f>Gesamt!$A$7</c:f>
              <c:strCache>
                <c:ptCount val="1"/>
                <c:pt idx="0">
                  <c:v>Oidium Befallshäufigkeit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23.06.2020</c:v>
                </c:pt>
                <c:pt idx="2">
                  <c:v>01.07.2020</c:v>
                </c:pt>
                <c:pt idx="3">
                  <c:v>07.07.2020</c:v>
                </c:pt>
                <c:pt idx="4">
                  <c:v>14.07.2020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Gesamt!$B$7:$L$7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2.8693528693528694</c:v>
                </c:pt>
                <c:pt idx="5">
                  <c:v>2.8693528693528694</c:v>
                </c:pt>
                <c:pt idx="6">
                  <c:v>2.8693528693528694</c:v>
                </c:pt>
                <c:pt idx="7">
                  <c:v>2.8693528693528694</c:v>
                </c:pt>
                <c:pt idx="8">
                  <c:v>2.8693528693528694</c:v>
                </c:pt>
                <c:pt idx="9">
                  <c:v>4.1514041514041518</c:v>
                </c:pt>
                <c:pt idx="10">
                  <c:v>4.1514041514041518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14E-4115-B8A9-5253C11EFE6C}"/>
            </c:ext>
          </c:extLst>
        </c:ser>
        <c:ser>
          <c:idx val="2"/>
          <c:order val="2"/>
          <c:tx>
            <c:strRef>
              <c:f>Gesamt!$A$8</c:f>
              <c:strCache>
                <c:ptCount val="1"/>
                <c:pt idx="0">
                  <c:v>Pero Befallsstärke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23.06.2020</c:v>
                </c:pt>
                <c:pt idx="2">
                  <c:v>01.07.2020</c:v>
                </c:pt>
                <c:pt idx="3">
                  <c:v>07.07.2020</c:v>
                </c:pt>
                <c:pt idx="4">
                  <c:v>14.07.2020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Gesamt!$B$8:$L$8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0.38156288156288154</c:v>
                </c:pt>
                <c:pt idx="7">
                  <c:v>2.2756410256410255</c:v>
                </c:pt>
                <c:pt idx="8">
                  <c:v>5.1877289377289371</c:v>
                </c:pt>
                <c:pt idx="9">
                  <c:v>12.168803418803419</c:v>
                </c:pt>
                <c:pt idx="10">
                  <c:v>17.533577533577532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14E-4115-B8A9-5253C11EFE6C}"/>
            </c:ext>
          </c:extLst>
        </c:ser>
        <c:ser>
          <c:idx val="3"/>
          <c:order val="3"/>
          <c:tx>
            <c:strRef>
              <c:f>Gesamt!$A$9</c:f>
              <c:strCache>
                <c:ptCount val="1"/>
                <c:pt idx="0">
                  <c:v>Oidium Befallsstärke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23.06.2020</c:v>
                </c:pt>
                <c:pt idx="2">
                  <c:v>01.07.2020</c:v>
                </c:pt>
                <c:pt idx="3">
                  <c:v>07.07.2020</c:v>
                </c:pt>
                <c:pt idx="4">
                  <c:v>14.07.2020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Gesamt!$B$9:$L$9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0.14346764346764349</c:v>
                </c:pt>
                <c:pt idx="5">
                  <c:v>0.14346764346764349</c:v>
                </c:pt>
                <c:pt idx="6">
                  <c:v>0.14346764346764349</c:v>
                </c:pt>
                <c:pt idx="7">
                  <c:v>0.14346764346764349</c:v>
                </c:pt>
                <c:pt idx="8">
                  <c:v>0.14346764346764349</c:v>
                </c:pt>
                <c:pt idx="9">
                  <c:v>0.20757020757020758</c:v>
                </c:pt>
                <c:pt idx="10">
                  <c:v>0.20757020757020758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14E-4115-B8A9-5253C11EFE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2352616"/>
        <c:axId val="392348696"/>
      </c:lineChart>
      <c:catAx>
        <c:axId val="392352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2348696"/>
        <c:crosses val="autoZero"/>
        <c:auto val="1"/>
        <c:lblAlgn val="ctr"/>
        <c:lblOffset val="100"/>
        <c:tickLblSkip val="2"/>
        <c:noMultiLvlLbl val="1"/>
      </c:catAx>
      <c:valAx>
        <c:axId val="3923486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2352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NÖ_4: </a:t>
            </a:r>
            <a:r>
              <a:rPr lang="de-AT" b="1" baseline="0" dirty="0">
                <a:latin typeface="Arial" panose="020B0604020202020204" pitchFamily="34" charset="0"/>
                <a:cs typeface="Arial" panose="020B0604020202020204" pitchFamily="34" charset="0"/>
              </a:rPr>
              <a:t>Traubenbefall</a:t>
            </a:r>
            <a:endParaRPr lang="de-AT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gesamt!$A$6</c:f>
              <c:strCache>
                <c:ptCount val="1"/>
                <c:pt idx="0">
                  <c:v>Pero Befallshäufigkeit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gesamt!$B$6:$L$6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0.41152263374485593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0.22831050228310501</c:v>
                </c:pt>
                <c:pt idx="9">
                  <c:v>0.22831050228310501</c:v>
                </c:pt>
                <c:pt idx="10">
                  <c:v>0.22831050228310501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35-450A-A889-88B0BE629F83}"/>
            </c:ext>
          </c:extLst>
        </c:ser>
        <c:ser>
          <c:idx val="1"/>
          <c:order val="1"/>
          <c:tx>
            <c:strRef>
              <c:f>gesamt!$A$7</c:f>
              <c:strCache>
                <c:ptCount val="1"/>
                <c:pt idx="0">
                  <c:v>Oidium Befallshäufigkeit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gesamt!$B$7:$L$7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0.22831050228310501</c:v>
                </c:pt>
                <c:pt idx="5">
                  <c:v>2.789006908415756</c:v>
                </c:pt>
                <c:pt idx="6">
                  <c:v>9.9426450558183266</c:v>
                </c:pt>
                <c:pt idx="7">
                  <c:v>18.561889330780179</c:v>
                </c:pt>
                <c:pt idx="8">
                  <c:v>26.914862277213143</c:v>
                </c:pt>
                <c:pt idx="9">
                  <c:v>30.16699808513772</c:v>
                </c:pt>
                <c:pt idx="10">
                  <c:v>34.606992929739285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35-450A-A889-88B0BE629F83}"/>
            </c:ext>
          </c:extLst>
        </c:ser>
        <c:ser>
          <c:idx val="2"/>
          <c:order val="2"/>
          <c:tx>
            <c:strRef>
              <c:f>gesamt!$A$8</c:f>
              <c:strCache>
                <c:ptCount val="1"/>
                <c:pt idx="0">
                  <c:v>Pero Befallsstärke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gesamt!$B$8:$L$8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2.0576131687242798E-2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1.1415525114155251E-2</c:v>
                </c:pt>
                <c:pt idx="9">
                  <c:v>1.1415525114155251E-2</c:v>
                </c:pt>
                <c:pt idx="10">
                  <c:v>1.1415525114155251E-2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35-450A-A889-88B0BE629F83}"/>
            </c:ext>
          </c:extLst>
        </c:ser>
        <c:ser>
          <c:idx val="3"/>
          <c:order val="3"/>
          <c:tx>
            <c:strRef>
              <c:f>gesamt!$A$9</c:f>
              <c:strCache>
                <c:ptCount val="1"/>
                <c:pt idx="0">
                  <c:v>Oidium Befallsstärke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gesamt!$B$9:$L$9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1.1415525114155251E-2</c:v>
                </c:pt>
                <c:pt idx="5">
                  <c:v>0.37607585982407993</c:v>
                </c:pt>
                <c:pt idx="6">
                  <c:v>1.239000452802191</c:v>
                </c:pt>
                <c:pt idx="7">
                  <c:v>1.969439489079102</c:v>
                </c:pt>
                <c:pt idx="8">
                  <c:v>2.5491604065399911</c:v>
                </c:pt>
                <c:pt idx="9">
                  <c:v>3.0085708499042574</c:v>
                </c:pt>
                <c:pt idx="10">
                  <c:v>3.5188126012667547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C35-450A-A889-88B0BE629F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1078328"/>
        <c:axId val="371080288"/>
      </c:lineChart>
      <c:catAx>
        <c:axId val="371078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1080288"/>
        <c:crosses val="autoZero"/>
        <c:auto val="0"/>
        <c:lblAlgn val="ctr"/>
        <c:lblOffset val="100"/>
        <c:tickLblSkip val="2"/>
        <c:noMultiLvlLbl val="1"/>
      </c:catAx>
      <c:valAx>
        <c:axId val="3710802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107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sz="1400" b="1" i="0" baseline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NÖ_4: Traubenbefall 2021</a:t>
            </a:r>
            <a:endParaRPr lang="de-AT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Götzhof!$A$6</c:f>
              <c:strCache>
                <c:ptCount val="1"/>
                <c:pt idx="0">
                  <c:v>Pero Befallshäufigkeit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Götzhof!$B$2:$R$2</c:f>
              <c:numCache>
                <c:formatCode>dd\.mm\.yyyy;@</c:formatCode>
                <c:ptCount val="17"/>
                <c:pt idx="0">
                  <c:v>44336</c:v>
                </c:pt>
                <c:pt idx="1">
                  <c:v>44341</c:v>
                </c:pt>
                <c:pt idx="2">
                  <c:v>44355</c:v>
                </c:pt>
                <c:pt idx="3">
                  <c:v>44362</c:v>
                </c:pt>
                <c:pt idx="4">
                  <c:v>44369</c:v>
                </c:pt>
                <c:pt idx="5">
                  <c:v>44376</c:v>
                </c:pt>
                <c:pt idx="6">
                  <c:v>44384</c:v>
                </c:pt>
                <c:pt idx="7">
                  <c:v>44390</c:v>
                </c:pt>
                <c:pt idx="8">
                  <c:v>44397</c:v>
                </c:pt>
                <c:pt idx="9">
                  <c:v>44404</c:v>
                </c:pt>
                <c:pt idx="10">
                  <c:v>44410</c:v>
                </c:pt>
                <c:pt idx="11">
                  <c:v>44419</c:v>
                </c:pt>
                <c:pt idx="12">
                  <c:v>44425</c:v>
                </c:pt>
                <c:pt idx="13">
                  <c:v>44432</c:v>
                </c:pt>
                <c:pt idx="14">
                  <c:v>44439</c:v>
                </c:pt>
                <c:pt idx="15">
                  <c:v>44446</c:v>
                </c:pt>
                <c:pt idx="16">
                  <c:v>44453</c:v>
                </c:pt>
              </c:numCache>
            </c:numRef>
          </c:cat>
          <c:val>
            <c:numRef>
              <c:f>Götzhof!$B$6:$R$6</c:f>
              <c:numCache>
                <c:formatCode>0.0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E0-4B56-9E53-584B8F900B60}"/>
            </c:ext>
          </c:extLst>
        </c:ser>
        <c:ser>
          <c:idx val="1"/>
          <c:order val="1"/>
          <c:tx>
            <c:strRef>
              <c:f>Götzhof!$A$7</c:f>
              <c:strCache>
                <c:ptCount val="1"/>
                <c:pt idx="0">
                  <c:v>Oidium Befallshäufigkeit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Götzhof!$B$2:$R$2</c:f>
              <c:numCache>
                <c:formatCode>dd\.mm\.yyyy;@</c:formatCode>
                <c:ptCount val="17"/>
                <c:pt idx="0">
                  <c:v>44336</c:v>
                </c:pt>
                <c:pt idx="1">
                  <c:v>44341</c:v>
                </c:pt>
                <c:pt idx="2">
                  <c:v>44355</c:v>
                </c:pt>
                <c:pt idx="3">
                  <c:v>44362</c:v>
                </c:pt>
                <c:pt idx="4">
                  <c:v>44369</c:v>
                </c:pt>
                <c:pt idx="5">
                  <c:v>44376</c:v>
                </c:pt>
                <c:pt idx="6">
                  <c:v>44384</c:v>
                </c:pt>
                <c:pt idx="7">
                  <c:v>44390</c:v>
                </c:pt>
                <c:pt idx="8">
                  <c:v>44397</c:v>
                </c:pt>
                <c:pt idx="9">
                  <c:v>44404</c:v>
                </c:pt>
                <c:pt idx="10">
                  <c:v>44410</c:v>
                </c:pt>
                <c:pt idx="11">
                  <c:v>44419</c:v>
                </c:pt>
                <c:pt idx="12">
                  <c:v>44425</c:v>
                </c:pt>
                <c:pt idx="13">
                  <c:v>44432</c:v>
                </c:pt>
                <c:pt idx="14">
                  <c:v>44439</c:v>
                </c:pt>
                <c:pt idx="15">
                  <c:v>44446</c:v>
                </c:pt>
                <c:pt idx="16">
                  <c:v>44453</c:v>
                </c:pt>
              </c:numCache>
            </c:numRef>
          </c:cat>
          <c:val>
            <c:numRef>
              <c:f>Götzhof!$B$7:$R$7</c:f>
              <c:numCache>
                <c:formatCode>0.0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1.5881147540983607</c:v>
                </c:pt>
                <c:pt idx="6">
                  <c:v>8.5894808743169389</c:v>
                </c:pt>
                <c:pt idx="7">
                  <c:v>21.294398907103826</c:v>
                </c:pt>
                <c:pt idx="8">
                  <c:v>44.936816939890711</c:v>
                </c:pt>
                <c:pt idx="9">
                  <c:v>61.865323315118388</c:v>
                </c:pt>
                <c:pt idx="10">
                  <c:v>69.555441712204001</c:v>
                </c:pt>
                <c:pt idx="11">
                  <c:v>86.1111111111111</c:v>
                </c:pt>
                <c:pt idx="12">
                  <c:v>87.5</c:v>
                </c:pt>
                <c:pt idx="13">
                  <c:v>95.833333333333329</c:v>
                </c:pt>
                <c:pt idx="14">
                  <c:v>95.833333333333329</c:v>
                </c:pt>
                <c:pt idx="15">
                  <c:v>95.833333333333329</c:v>
                </c:pt>
                <c:pt idx="16">
                  <c:v>97.222222222222214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9E0-4B56-9E53-584B8F900B60}"/>
            </c:ext>
          </c:extLst>
        </c:ser>
        <c:ser>
          <c:idx val="2"/>
          <c:order val="2"/>
          <c:tx>
            <c:strRef>
              <c:f>Götzhof!$A$8</c:f>
              <c:strCache>
                <c:ptCount val="1"/>
                <c:pt idx="0">
                  <c:v>Pero Befallsstärke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Götzhof!$B$2:$R$2</c:f>
              <c:numCache>
                <c:formatCode>dd\.mm\.yyyy;@</c:formatCode>
                <c:ptCount val="17"/>
                <c:pt idx="0">
                  <c:v>44336</c:v>
                </c:pt>
                <c:pt idx="1">
                  <c:v>44341</c:v>
                </c:pt>
                <c:pt idx="2">
                  <c:v>44355</c:v>
                </c:pt>
                <c:pt idx="3">
                  <c:v>44362</c:v>
                </c:pt>
                <c:pt idx="4">
                  <c:v>44369</c:v>
                </c:pt>
                <c:pt idx="5">
                  <c:v>44376</c:v>
                </c:pt>
                <c:pt idx="6">
                  <c:v>44384</c:v>
                </c:pt>
                <c:pt idx="7">
                  <c:v>44390</c:v>
                </c:pt>
                <c:pt idx="8">
                  <c:v>44397</c:v>
                </c:pt>
                <c:pt idx="9">
                  <c:v>44404</c:v>
                </c:pt>
                <c:pt idx="10">
                  <c:v>44410</c:v>
                </c:pt>
                <c:pt idx="11">
                  <c:v>44419</c:v>
                </c:pt>
                <c:pt idx="12">
                  <c:v>44425</c:v>
                </c:pt>
                <c:pt idx="13">
                  <c:v>44432</c:v>
                </c:pt>
                <c:pt idx="14">
                  <c:v>44439</c:v>
                </c:pt>
                <c:pt idx="15">
                  <c:v>44446</c:v>
                </c:pt>
                <c:pt idx="16">
                  <c:v>44453</c:v>
                </c:pt>
              </c:numCache>
            </c:numRef>
          </c:cat>
          <c:val>
            <c:numRef>
              <c:f>Götzhof!$B$8:$R$8</c:f>
              <c:numCache>
                <c:formatCode>0.0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9E0-4B56-9E53-584B8F900B60}"/>
            </c:ext>
          </c:extLst>
        </c:ser>
        <c:ser>
          <c:idx val="3"/>
          <c:order val="3"/>
          <c:tx>
            <c:strRef>
              <c:f>Götzhof!$A$9</c:f>
              <c:strCache>
                <c:ptCount val="1"/>
                <c:pt idx="0">
                  <c:v>Oidium Befallsstärke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Götzhof!$B$2:$R$2</c:f>
              <c:numCache>
                <c:formatCode>dd\.mm\.yyyy;@</c:formatCode>
                <c:ptCount val="17"/>
                <c:pt idx="0">
                  <c:v>44336</c:v>
                </c:pt>
                <c:pt idx="1">
                  <c:v>44341</c:v>
                </c:pt>
                <c:pt idx="2">
                  <c:v>44355</c:v>
                </c:pt>
                <c:pt idx="3">
                  <c:v>44362</c:v>
                </c:pt>
                <c:pt idx="4">
                  <c:v>44369</c:v>
                </c:pt>
                <c:pt idx="5">
                  <c:v>44376</c:v>
                </c:pt>
                <c:pt idx="6">
                  <c:v>44384</c:v>
                </c:pt>
                <c:pt idx="7">
                  <c:v>44390</c:v>
                </c:pt>
                <c:pt idx="8">
                  <c:v>44397</c:v>
                </c:pt>
                <c:pt idx="9">
                  <c:v>44404</c:v>
                </c:pt>
                <c:pt idx="10">
                  <c:v>44410</c:v>
                </c:pt>
                <c:pt idx="11">
                  <c:v>44419</c:v>
                </c:pt>
                <c:pt idx="12">
                  <c:v>44425</c:v>
                </c:pt>
                <c:pt idx="13">
                  <c:v>44432</c:v>
                </c:pt>
                <c:pt idx="14">
                  <c:v>44439</c:v>
                </c:pt>
                <c:pt idx="15">
                  <c:v>44446</c:v>
                </c:pt>
                <c:pt idx="16">
                  <c:v>44453</c:v>
                </c:pt>
              </c:numCache>
            </c:numRef>
          </c:cat>
          <c:val>
            <c:numRef>
              <c:f>Götzhof!$B$9:$R$9</c:f>
              <c:numCache>
                <c:formatCode>0.0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7.9405737704918031E-2</c:v>
                </c:pt>
                <c:pt idx="6">
                  <c:v>1.7618681693989071</c:v>
                </c:pt>
                <c:pt idx="7">
                  <c:v>4.3190744535519121</c:v>
                </c:pt>
                <c:pt idx="8">
                  <c:v>11.824197404371583</c:v>
                </c:pt>
                <c:pt idx="9">
                  <c:v>22.290528233151182</c:v>
                </c:pt>
                <c:pt idx="10">
                  <c:v>35.2158754553734</c:v>
                </c:pt>
                <c:pt idx="11">
                  <c:v>59.893879268879267</c:v>
                </c:pt>
                <c:pt idx="12">
                  <c:v>66.126443001442993</c:v>
                </c:pt>
                <c:pt idx="13">
                  <c:v>70.08026695526695</c:v>
                </c:pt>
                <c:pt idx="14">
                  <c:v>74.192520442520433</c:v>
                </c:pt>
                <c:pt idx="15">
                  <c:v>76.541005291005291</c:v>
                </c:pt>
                <c:pt idx="16">
                  <c:v>77.437469937469942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9E0-4B56-9E53-584B8F900B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342720"/>
        <c:axId val="399341152"/>
      </c:lineChart>
      <c:dateAx>
        <c:axId val="399342720"/>
        <c:scaling>
          <c:orientation val="minMax"/>
        </c:scaling>
        <c:delete val="0"/>
        <c:axPos val="b"/>
        <c:numFmt formatCode="dd\.mm\.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9341152"/>
        <c:crosses val="autoZero"/>
        <c:auto val="1"/>
        <c:lblOffset val="100"/>
        <c:baseTimeUnit val="days"/>
      </c:dateAx>
      <c:valAx>
        <c:axId val="3993411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9342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sz="1400" b="1" i="0" baseline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NÖ_4: Traubenbefall 2022</a:t>
            </a:r>
            <a:endParaRPr lang="de-AT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gesamt!$A$6</c:f>
              <c:strCache>
                <c:ptCount val="1"/>
                <c:pt idx="0">
                  <c:v>Pero Befallshäufigkeit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gesamt!$B$2:$K$2</c:f>
              <c:numCache>
                <c:formatCode>dd\.mm\.yyyy;@</c:formatCode>
                <c:ptCount val="10"/>
                <c:pt idx="0">
                  <c:v>44713</c:v>
                </c:pt>
                <c:pt idx="1">
                  <c:v>44720</c:v>
                </c:pt>
                <c:pt idx="2">
                  <c:v>44729</c:v>
                </c:pt>
                <c:pt idx="3">
                  <c:v>44735</c:v>
                </c:pt>
                <c:pt idx="4">
                  <c:v>44743</c:v>
                </c:pt>
                <c:pt idx="5">
                  <c:v>44749</c:v>
                </c:pt>
                <c:pt idx="6">
                  <c:v>44757</c:v>
                </c:pt>
                <c:pt idx="7">
                  <c:v>44763</c:v>
                </c:pt>
                <c:pt idx="8">
                  <c:v>44771</c:v>
                </c:pt>
                <c:pt idx="9">
                  <c:v>44778</c:v>
                </c:pt>
              </c:numCache>
            </c:numRef>
          </c:cat>
          <c:val>
            <c:numRef>
              <c:f>gesamt!$B$6:$K$6</c:f>
              <c:numCache>
                <c:formatCode>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2.0037986704653372</c:v>
                </c:pt>
                <c:pt idx="5" formatCode="0.00">
                  <c:v>2.0037986704653372</c:v>
                </c:pt>
                <c:pt idx="6" formatCode="0.00">
                  <c:v>2.0037986704653372</c:v>
                </c:pt>
                <c:pt idx="7" formatCode="0.00">
                  <c:v>9.0978157644824318</c:v>
                </c:pt>
                <c:pt idx="8" formatCode="0.00">
                  <c:v>9.0978157644824318</c:v>
                </c:pt>
                <c:pt idx="9">
                  <c:v>9.0978157644824318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8B7-4202-84E4-72A8255369B6}"/>
            </c:ext>
          </c:extLst>
        </c:ser>
        <c:ser>
          <c:idx val="1"/>
          <c:order val="1"/>
          <c:tx>
            <c:strRef>
              <c:f>gesamt!$A$7</c:f>
              <c:strCache>
                <c:ptCount val="1"/>
                <c:pt idx="0">
                  <c:v>Oidium Befallshäufigkeit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gesamt!$B$2:$K$2</c:f>
              <c:numCache>
                <c:formatCode>dd\.mm\.yyyy;@</c:formatCode>
                <c:ptCount val="10"/>
                <c:pt idx="0">
                  <c:v>44713</c:v>
                </c:pt>
                <c:pt idx="1">
                  <c:v>44720</c:v>
                </c:pt>
                <c:pt idx="2">
                  <c:v>44729</c:v>
                </c:pt>
                <c:pt idx="3">
                  <c:v>44735</c:v>
                </c:pt>
                <c:pt idx="4">
                  <c:v>44743</c:v>
                </c:pt>
                <c:pt idx="5">
                  <c:v>44749</c:v>
                </c:pt>
                <c:pt idx="6">
                  <c:v>44757</c:v>
                </c:pt>
                <c:pt idx="7">
                  <c:v>44763</c:v>
                </c:pt>
                <c:pt idx="8">
                  <c:v>44771</c:v>
                </c:pt>
                <c:pt idx="9">
                  <c:v>44778</c:v>
                </c:pt>
              </c:numCache>
            </c:numRef>
          </c:cat>
          <c:val>
            <c:numRef>
              <c:f>gesamt!$B$7:$K$7</c:f>
              <c:numCache>
                <c:formatCode>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0</c:v>
                </c:pt>
                <c:pt idx="5" formatCode="0.00">
                  <c:v>0</c:v>
                </c:pt>
                <c:pt idx="6" formatCode="0.00">
                  <c:v>1.3865147198480532</c:v>
                </c:pt>
                <c:pt idx="7" formatCode="0.00">
                  <c:v>12.013295346628681</c:v>
                </c:pt>
                <c:pt idx="8" formatCode="0.00">
                  <c:v>13.551756885090219</c:v>
                </c:pt>
                <c:pt idx="9">
                  <c:v>15.403608736942072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B7-4202-84E4-72A8255369B6}"/>
            </c:ext>
          </c:extLst>
        </c:ser>
        <c:ser>
          <c:idx val="2"/>
          <c:order val="2"/>
          <c:tx>
            <c:strRef>
              <c:f>gesamt!$A$8</c:f>
              <c:strCache>
                <c:ptCount val="1"/>
                <c:pt idx="0">
                  <c:v>Pero Befallsstärke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gesamt!$B$2:$K$2</c:f>
              <c:numCache>
                <c:formatCode>dd\.mm\.yyyy;@</c:formatCode>
                <c:ptCount val="10"/>
                <c:pt idx="0">
                  <c:v>44713</c:v>
                </c:pt>
                <c:pt idx="1">
                  <c:v>44720</c:v>
                </c:pt>
                <c:pt idx="2">
                  <c:v>44729</c:v>
                </c:pt>
                <c:pt idx="3">
                  <c:v>44735</c:v>
                </c:pt>
                <c:pt idx="4">
                  <c:v>44743</c:v>
                </c:pt>
                <c:pt idx="5">
                  <c:v>44749</c:v>
                </c:pt>
                <c:pt idx="6">
                  <c:v>44757</c:v>
                </c:pt>
                <c:pt idx="7">
                  <c:v>44763</c:v>
                </c:pt>
                <c:pt idx="8">
                  <c:v>44771</c:v>
                </c:pt>
                <c:pt idx="9">
                  <c:v>44778</c:v>
                </c:pt>
              </c:numCache>
            </c:numRef>
          </c:cat>
          <c:val>
            <c:numRef>
              <c:f>gesamt!$B$8:$K$8</c:f>
              <c:numCache>
                <c:formatCode>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1.1182336182336183</c:v>
                </c:pt>
                <c:pt idx="5" formatCode="0.00">
                  <c:v>1.1182336182336183</c:v>
                </c:pt>
                <c:pt idx="6" formatCode="0.00">
                  <c:v>1.1182336182336183</c:v>
                </c:pt>
                <c:pt idx="7" formatCode="0.00">
                  <c:v>2.1286799620132957</c:v>
                </c:pt>
                <c:pt idx="8" formatCode="0.00">
                  <c:v>2.1286799620132957</c:v>
                </c:pt>
                <c:pt idx="9">
                  <c:v>2.1286799620132957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8B7-4202-84E4-72A8255369B6}"/>
            </c:ext>
          </c:extLst>
        </c:ser>
        <c:ser>
          <c:idx val="3"/>
          <c:order val="3"/>
          <c:tx>
            <c:strRef>
              <c:f>gesamt!$A$9</c:f>
              <c:strCache>
                <c:ptCount val="1"/>
                <c:pt idx="0">
                  <c:v>Oidium Befallsstärke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gesamt!$B$2:$K$2</c:f>
              <c:numCache>
                <c:formatCode>dd\.mm\.yyyy;@</c:formatCode>
                <c:ptCount val="10"/>
                <c:pt idx="0">
                  <c:v>44713</c:v>
                </c:pt>
                <c:pt idx="1">
                  <c:v>44720</c:v>
                </c:pt>
                <c:pt idx="2">
                  <c:v>44729</c:v>
                </c:pt>
                <c:pt idx="3">
                  <c:v>44735</c:v>
                </c:pt>
                <c:pt idx="4">
                  <c:v>44743</c:v>
                </c:pt>
                <c:pt idx="5">
                  <c:v>44749</c:v>
                </c:pt>
                <c:pt idx="6">
                  <c:v>44757</c:v>
                </c:pt>
                <c:pt idx="7">
                  <c:v>44763</c:v>
                </c:pt>
                <c:pt idx="8">
                  <c:v>44771</c:v>
                </c:pt>
                <c:pt idx="9">
                  <c:v>44778</c:v>
                </c:pt>
              </c:numCache>
            </c:numRef>
          </c:cat>
          <c:val>
            <c:numRef>
              <c:f>gesamt!$B$9:$K$9</c:f>
              <c:numCache>
                <c:formatCode>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0</c:v>
                </c:pt>
                <c:pt idx="5" formatCode="0.00">
                  <c:v>0</c:v>
                </c:pt>
                <c:pt idx="6" formatCode="0.00">
                  <c:v>6.9325735992402659E-2</c:v>
                </c:pt>
                <c:pt idx="7" formatCode="0.00">
                  <c:v>0.81671415004748338</c:v>
                </c:pt>
                <c:pt idx="8" formatCode="0.00">
                  <c:v>2.1044634377967713</c:v>
                </c:pt>
                <c:pt idx="9">
                  <c:v>2.1970560303893638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8B7-4202-84E4-72A8255369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342720"/>
        <c:axId val="399341152"/>
      </c:lineChart>
      <c:catAx>
        <c:axId val="399342720"/>
        <c:scaling>
          <c:orientation val="minMax"/>
        </c:scaling>
        <c:delete val="0"/>
        <c:axPos val="b"/>
        <c:numFmt formatCode="dd\.mm\.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9341152"/>
        <c:crosses val="autoZero"/>
        <c:auto val="0"/>
        <c:lblAlgn val="ctr"/>
        <c:lblOffset val="100"/>
        <c:tickLblSkip val="2"/>
        <c:noMultiLvlLbl val="0"/>
      </c:catAx>
      <c:valAx>
        <c:axId val="3993411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9342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NÖ_4:</a:t>
            </a:r>
            <a:r>
              <a:rPr lang="de-AT" b="1" baseline="0" dirty="0">
                <a:latin typeface="Arial" panose="020B0604020202020204" pitchFamily="34" charset="0"/>
                <a:cs typeface="Arial" panose="020B0604020202020204" pitchFamily="34" charset="0"/>
              </a:rPr>
              <a:t> Traubenbefall 2020</a:t>
            </a:r>
            <a:endParaRPr lang="de-AT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gesamt!$A$6</c:f>
              <c:strCache>
                <c:ptCount val="1"/>
                <c:pt idx="0">
                  <c:v>Pero Befallshäufigkeit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gesamt!$B$6:$L$6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0.41152263374485593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0.22831050228310501</c:v>
                </c:pt>
                <c:pt idx="9">
                  <c:v>0.22831050228310501</c:v>
                </c:pt>
                <c:pt idx="10">
                  <c:v>0.22831050228310501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C3F-4BF4-AE65-D06CECA3666D}"/>
            </c:ext>
          </c:extLst>
        </c:ser>
        <c:ser>
          <c:idx val="1"/>
          <c:order val="1"/>
          <c:tx>
            <c:strRef>
              <c:f>gesamt!$A$7</c:f>
              <c:strCache>
                <c:ptCount val="1"/>
                <c:pt idx="0">
                  <c:v>Oidium Befallshäufigkeit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gesamt!$B$7:$L$7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0.22831050228310501</c:v>
                </c:pt>
                <c:pt idx="5">
                  <c:v>2.789006908415756</c:v>
                </c:pt>
                <c:pt idx="6">
                  <c:v>9.9426450558183266</c:v>
                </c:pt>
                <c:pt idx="7">
                  <c:v>18.561889330780179</c:v>
                </c:pt>
                <c:pt idx="8">
                  <c:v>26.914862277213143</c:v>
                </c:pt>
                <c:pt idx="9">
                  <c:v>30.16699808513772</c:v>
                </c:pt>
                <c:pt idx="10">
                  <c:v>34.606992929739285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C3F-4BF4-AE65-D06CECA3666D}"/>
            </c:ext>
          </c:extLst>
        </c:ser>
        <c:ser>
          <c:idx val="2"/>
          <c:order val="2"/>
          <c:tx>
            <c:strRef>
              <c:f>gesamt!$A$8</c:f>
              <c:strCache>
                <c:ptCount val="1"/>
                <c:pt idx="0">
                  <c:v>Pero Befallsstärke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gesamt!$B$8:$L$8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2.0576131687242798E-2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1.1415525114155251E-2</c:v>
                </c:pt>
                <c:pt idx="9">
                  <c:v>1.1415525114155251E-2</c:v>
                </c:pt>
                <c:pt idx="10">
                  <c:v>1.1415525114155251E-2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C3F-4BF4-AE65-D06CECA3666D}"/>
            </c:ext>
          </c:extLst>
        </c:ser>
        <c:ser>
          <c:idx val="3"/>
          <c:order val="3"/>
          <c:tx>
            <c:strRef>
              <c:f>gesamt!$A$9</c:f>
              <c:strCache>
                <c:ptCount val="1"/>
                <c:pt idx="0">
                  <c:v>Oidium Befallsstärke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gesamt!$B$1:$L$2</c:f>
              <c:strCache>
                <c:ptCount val="11"/>
                <c:pt idx="0">
                  <c:v>15.06.2020</c:v>
                </c:pt>
                <c:pt idx="1">
                  <c:v>22.06.2020</c:v>
                </c:pt>
                <c:pt idx="2">
                  <c:v>30.06.2020</c:v>
                </c:pt>
                <c:pt idx="3">
                  <c:v>06.07.2020</c:v>
                </c:pt>
                <c:pt idx="4">
                  <c:v>13.07.2020</c:v>
                </c:pt>
                <c:pt idx="5">
                  <c:v>21.07.2020</c:v>
                </c:pt>
                <c:pt idx="6">
                  <c:v>29.07.2020</c:v>
                </c:pt>
                <c:pt idx="7">
                  <c:v>05.08.2020</c:v>
                </c:pt>
                <c:pt idx="8">
                  <c:v>10.08.2020</c:v>
                </c:pt>
                <c:pt idx="9">
                  <c:v>17.08.2020</c:v>
                </c:pt>
                <c:pt idx="10">
                  <c:v>24.08.2020</c:v>
                </c:pt>
              </c:strCache>
            </c:strRef>
          </c:cat>
          <c:val>
            <c:numRef>
              <c:f>gesamt!$B$9:$L$9</c:f>
              <c:numCache>
                <c:formatCode>0.0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1.1415525114155251E-2</c:v>
                </c:pt>
                <c:pt idx="5">
                  <c:v>0.37607585982407993</c:v>
                </c:pt>
                <c:pt idx="6">
                  <c:v>1.239000452802191</c:v>
                </c:pt>
                <c:pt idx="7">
                  <c:v>1.969439489079102</c:v>
                </c:pt>
                <c:pt idx="8">
                  <c:v>2.5491604065399911</c:v>
                </c:pt>
                <c:pt idx="9">
                  <c:v>3.0085708499042574</c:v>
                </c:pt>
                <c:pt idx="10">
                  <c:v>3.5188126012667547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C3F-4BF4-AE65-D06CECA366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1078328"/>
        <c:axId val="371080288"/>
      </c:lineChart>
      <c:catAx>
        <c:axId val="371078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1080288"/>
        <c:crosses val="autoZero"/>
        <c:auto val="1"/>
        <c:lblAlgn val="ctr"/>
        <c:lblOffset val="100"/>
        <c:tickLblSkip val="2"/>
        <c:noMultiLvlLbl val="1"/>
      </c:catAx>
      <c:valAx>
        <c:axId val="3710802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107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0.18604</cdr:x>
      <cdr:y>0.14751</cdr:y>
    </cdr:from>
    <cdr:to>
      <cdr:x>0.5</cdr:x>
      <cdr:y>0.22928</cdr:y>
    </cdr:to>
    <cdr:sp macro="" textlink="">
      <cdr:nvSpPr>
        <cdr:cNvPr id="2" name="Textfeld 11"/>
        <cdr:cNvSpPr txBox="1"/>
      </cdr:nvSpPr>
      <cdr:spPr>
        <a:xfrm xmlns:a="http://schemas.openxmlformats.org/drawingml/2006/main">
          <a:off x="1008110" y="499708"/>
          <a:ext cx="1701309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200" b="1" dirty="0"/>
            <a:t>außerhalb </a:t>
          </a:r>
          <a:r>
            <a:rPr lang="de-DE" sz="1200" b="1" dirty="0" err="1"/>
            <a:t>Laubwand</a:t>
          </a:r>
          <a:endParaRPr lang="de-DE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9154" y="9430306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19.01.2023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" y="9428583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889939" y="9428583"/>
            <a:ext cx="887669" cy="49633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12" y="330070"/>
            <a:ext cx="1345719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9154" y="9428582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19.01.2023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82588" y="674688"/>
            <a:ext cx="7434263" cy="4183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38727" y="4963320"/>
            <a:ext cx="4994060" cy="4218821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9428583"/>
            <a:ext cx="2889937" cy="49633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889939" y="9428584"/>
            <a:ext cx="887669" cy="498056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38CFD18-E990-467E-9EAC-E1806AB87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CEA1-FF7D-48DA-87F0-E91E4DDA7E5A}" type="datetimeFigureOut">
              <a:rPr lang="de-AT" smtClean="0"/>
              <a:t>19.01.2023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04BCB05-57EF-F250-5BEF-503F98519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91AD94-7F19-D552-7818-EA21C3B2C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D9AB7-C25D-4C32-915B-7C2D21F52F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151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  <p:sldLayoutId id="2147483723" r:id="rId8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mailto:christian.redl@weinobst.at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AT" dirty="0"/>
              <a:t>Verbesserung der Pflanzenschutzprognose</a:t>
            </a:r>
            <a:br>
              <a:rPr lang="de-AT" dirty="0"/>
            </a:br>
            <a:r>
              <a:rPr lang="de-AT" dirty="0"/>
              <a:t>  </a:t>
            </a:r>
            <a:r>
              <a:rPr lang="de-AT" dirty="0" err="1"/>
              <a:t>Vitimeteo</a:t>
            </a:r>
            <a:r>
              <a:rPr lang="de-AT" dirty="0"/>
              <a:t> durch </a:t>
            </a:r>
            <a:r>
              <a:rPr lang="de-AT" dirty="0" err="1"/>
              <a:t>Leova</a:t>
            </a:r>
            <a:r>
              <a:rPr lang="de-AT" dirty="0"/>
              <a:t> Smart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– Erfahrungen aus dem FFoQSI-Projekt Smart Pole</a:t>
            </a:r>
            <a:br>
              <a:rPr lang="de-AT" dirty="0"/>
            </a:b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3745524"/>
            <a:ext cx="4243265" cy="861006"/>
          </a:xfrm>
        </p:spPr>
        <p:txBody>
          <a:bodyPr/>
          <a:lstStyle/>
          <a:p>
            <a:r>
              <a:rPr lang="de-DE" dirty="0"/>
              <a:t>Christian Redl</a:t>
            </a:r>
          </a:p>
          <a:p>
            <a:r>
              <a:rPr lang="de-DE" dirty="0"/>
              <a:t>HBLA und BA für Wein- und Obstbau Klosterneuburg</a:t>
            </a:r>
          </a:p>
          <a:p>
            <a:r>
              <a:rPr lang="de-DE" dirty="0"/>
              <a:t>Klosterneuburg, 19. Jänner 2023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414" y="3002897"/>
            <a:ext cx="821883" cy="146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6E81C-5B6D-C218-6FED-1759F17D1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Blattnässe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64849E-28C5-919A-3D93-BB3B22919A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/>
              <a:t>Deutliche Unterschiede </a:t>
            </a:r>
            <a:br>
              <a:rPr lang="de-AT" dirty="0"/>
            </a:br>
            <a:r>
              <a:rPr lang="de-AT" dirty="0"/>
              <a:t>von Blattoberseite </a:t>
            </a:r>
            <a:br>
              <a:rPr lang="de-AT" dirty="0"/>
            </a:br>
            <a:r>
              <a:rPr lang="de-AT" dirty="0"/>
              <a:t>zu Blattunterseite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290D0-C253-D089-9CEB-9188E1B5A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5B9914D8-2881-021B-75C0-1B60BD0FBE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84168"/>
              </p:ext>
            </p:extLst>
          </p:nvPr>
        </p:nvGraphicFramePr>
        <p:xfrm>
          <a:off x="3185159" y="701040"/>
          <a:ext cx="5418839" cy="3387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069221A1-D317-FE2A-C4B1-798427D7D508}"/>
              </a:ext>
            </a:extLst>
          </p:cNvPr>
          <p:cNvSpPr txBox="1"/>
          <p:nvPr/>
        </p:nvSpPr>
        <p:spPr>
          <a:xfrm>
            <a:off x="6842760" y="4228300"/>
            <a:ext cx="1973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/>
              <a:t>Gemessene Daten </a:t>
            </a:r>
            <a:r>
              <a:rPr lang="de-AT" sz="1200" dirty="0" err="1"/>
              <a:t>Leova</a:t>
            </a:r>
            <a:r>
              <a:rPr lang="de-AT" sz="1200" dirty="0"/>
              <a:t> Smart Station </a:t>
            </a:r>
            <a:r>
              <a:rPr lang="de-AT" sz="1200" dirty="0" err="1"/>
              <a:t>Götzhof</a:t>
            </a:r>
            <a:r>
              <a:rPr lang="de-AT" sz="1200" dirty="0"/>
              <a:t>, 2022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192EA32-A6A1-65DB-AEF2-09550B7CF88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7099" y="3424507"/>
            <a:ext cx="1283081" cy="118241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B5C0D34-5A91-DD9C-961B-11F7F038FD5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39850" y="3215592"/>
            <a:ext cx="1483739" cy="128308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</p:pic>
      <p:cxnSp>
        <p:nvCxnSpPr>
          <p:cNvPr id="10" name="Gerader Verbinder 9"/>
          <p:cNvCxnSpPr/>
          <p:nvPr/>
        </p:nvCxnSpPr>
        <p:spPr>
          <a:xfrm>
            <a:off x="6208295" y="1292535"/>
            <a:ext cx="0" cy="23444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586429" y="1181068"/>
            <a:ext cx="1701309" cy="276999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b="1" dirty="0"/>
              <a:t>innerhalb </a:t>
            </a:r>
            <a:r>
              <a:rPr lang="de-DE" sz="1200" b="1" dirty="0" err="1"/>
              <a:t>Laubwand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3725154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/>
              <a:t>Mikroklimatische Unterschiede: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6D3047D0-E94F-EEAC-F544-21ADC07DE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87" y="1386718"/>
            <a:ext cx="7978775" cy="1775277"/>
          </a:xfrm>
          <a:prstGeom prst="rect">
            <a:avLst/>
          </a:prstGeom>
          <a:noFill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0F0E85B-B61B-6393-7387-20BDADC6A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201" y="3778981"/>
            <a:ext cx="1465289" cy="87420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61B70D8-C24E-6D06-844D-3A34E1224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5706" y="153223"/>
            <a:ext cx="3794954" cy="1089435"/>
          </a:xfrm>
          <a:prstGeom prst="rect">
            <a:avLst/>
          </a:prstGeom>
        </p:spPr>
      </p:pic>
      <p:sp>
        <p:nvSpPr>
          <p:cNvPr id="8" name="Textplatzhalter 2">
            <a:extLst>
              <a:ext uri="{FF2B5EF4-FFF2-40B4-BE49-F238E27FC236}">
                <a16:creationId xmlns:a16="http://schemas.microsoft.com/office/drawing/2014/main" id="{2103B840-3DF5-AF85-34C1-03768028A0BC}"/>
              </a:ext>
            </a:extLst>
          </p:cNvPr>
          <p:cNvSpPr txBox="1">
            <a:spLocks/>
          </p:cNvSpPr>
          <p:nvPr/>
        </p:nvSpPr>
        <p:spPr>
          <a:xfrm>
            <a:off x="394971" y="3367274"/>
            <a:ext cx="8123554" cy="14229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AT" sz="1800" dirty="0"/>
              <a:t>Deutliche Unterschiede die Infektionen betreffend in den verschiedenen Lagen.</a:t>
            </a:r>
          </a:p>
          <a:p>
            <a:pPr>
              <a:lnSpc>
                <a:spcPct val="100000"/>
              </a:lnSpc>
            </a:pPr>
            <a:r>
              <a:rPr lang="de-AT" sz="1800" dirty="0"/>
              <a:t>Potential zu Einsparung von Pflanzenschutz  lagenabhängig  vorhanden.</a:t>
            </a:r>
          </a:p>
          <a:p>
            <a:pPr>
              <a:lnSpc>
                <a:spcPct val="100000"/>
              </a:lnSpc>
            </a:pPr>
            <a:r>
              <a:rPr lang="de-AT" sz="1800" dirty="0"/>
              <a:t>Mikroklimatische Auswertungen vs. Großraumstation sind bestätigt.</a:t>
            </a:r>
          </a:p>
          <a:p>
            <a:endParaRPr lang="de-DE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0A21BEAD-0291-4FF7-B262-07995FFBADF7}"/>
              </a:ext>
            </a:extLst>
          </p:cNvPr>
          <p:cNvSpPr txBox="1">
            <a:spLocks/>
          </p:cNvSpPr>
          <p:nvPr/>
        </p:nvSpPr>
        <p:spPr>
          <a:xfrm>
            <a:off x="2321668" y="171450"/>
            <a:ext cx="2798972" cy="89055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sz="2800" dirty="0">
                <a:solidFill>
                  <a:srgbClr val="0070C0"/>
                </a:solidFill>
              </a:rPr>
              <a:t>PERANOSPORA</a:t>
            </a:r>
            <a:br>
              <a:rPr lang="de-AT" sz="2800" dirty="0">
                <a:solidFill>
                  <a:srgbClr val="0070C0"/>
                </a:solidFill>
              </a:rPr>
            </a:br>
            <a:r>
              <a:rPr lang="de-AT" sz="1600" dirty="0">
                <a:solidFill>
                  <a:srgbClr val="0070C0"/>
                </a:solidFill>
              </a:rPr>
              <a:t>23.07.-20.08.21</a:t>
            </a:r>
            <a:br>
              <a:rPr lang="de-AT" sz="2800" dirty="0">
                <a:solidFill>
                  <a:srgbClr val="0070C0"/>
                </a:solidFill>
              </a:rPr>
            </a:br>
            <a:endParaRPr lang="de-AT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25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Erste Ergebnisse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88" y="2423368"/>
            <a:ext cx="4181634" cy="229667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23368"/>
            <a:ext cx="4408136" cy="22915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1"/>
            <a:ext cx="7978775" cy="427730"/>
          </a:xfrm>
        </p:spPr>
        <p:txBody>
          <a:bodyPr/>
          <a:lstStyle/>
          <a:p>
            <a:r>
              <a:rPr lang="de-DE" dirty="0"/>
              <a:t>Starke </a:t>
            </a:r>
            <a:r>
              <a:rPr lang="de-DE" dirty="0" err="1"/>
              <a:t>Befallsunterschiede</a:t>
            </a:r>
            <a:r>
              <a:rPr lang="de-DE" dirty="0"/>
              <a:t> zwischen den Standorten</a:t>
            </a:r>
          </a:p>
          <a:p>
            <a:r>
              <a:rPr lang="de-DE" dirty="0"/>
              <a:t>Weingärten mit Totalbefall vs. Weingärten mit 0 % Befall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380F33F-77F9-3938-7CD5-A73F100A0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311" y="53264"/>
            <a:ext cx="1086692" cy="145542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AA62BBE-21F1-98BB-9DEE-D5DC322F4D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4046" y="293370"/>
            <a:ext cx="1194435" cy="169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31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Erste Ergebnisse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1"/>
            <a:ext cx="7978775" cy="427730"/>
          </a:xfrm>
        </p:spPr>
        <p:txBody>
          <a:bodyPr/>
          <a:lstStyle/>
          <a:p>
            <a:r>
              <a:rPr lang="de-DE" dirty="0"/>
              <a:t>Starke </a:t>
            </a:r>
            <a:r>
              <a:rPr lang="de-DE" dirty="0" err="1"/>
              <a:t>Befallsunterschiede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b="8000"/>
          <a:stretch/>
        </p:blipFill>
        <p:spPr>
          <a:xfrm>
            <a:off x="4929500" y="89222"/>
            <a:ext cx="1470665" cy="1439881"/>
          </a:xfrm>
          <a:prstGeom prst="rect">
            <a:avLst/>
          </a:prstGeom>
        </p:spPr>
      </p:pic>
      <p:pic>
        <p:nvPicPr>
          <p:cNvPr id="10" name="Grafik 9" descr="Ein Bild, das draußen, Baum, Pflanze, grün enthält.&#10;&#10;Automatisch generierte Beschreibung">
            <a:extLst>
              <a:ext uri="{FF2B5EF4-FFF2-40B4-BE49-F238E27FC236}">
                <a16:creationId xmlns:a16="http://schemas.microsoft.com/office/drawing/2014/main" id="{B7446416-41BD-4C0C-9DFC-8AFAC77FF3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73226" y="195128"/>
            <a:ext cx="1688704" cy="1266528"/>
          </a:xfrm>
          <a:prstGeom prst="rect">
            <a:avLst/>
          </a:prstGeom>
        </p:spPr>
      </p:pic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4258F970-7D62-98C4-F645-786CA37AE6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7331107"/>
              </p:ext>
            </p:extLst>
          </p:nvPr>
        </p:nvGraphicFramePr>
        <p:xfrm>
          <a:off x="254318" y="2026214"/>
          <a:ext cx="4572000" cy="265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79F4C190-4A7B-AB99-9367-295D957021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01455"/>
              </p:ext>
            </p:extLst>
          </p:nvPr>
        </p:nvGraphicFramePr>
        <p:xfrm>
          <a:off x="4663266" y="2145829"/>
          <a:ext cx="4572000" cy="2644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72376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Vergleich Bonitur zu Prognose: PERONOSPORA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D31E04C-3861-FC8B-1922-A95ADE30E1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39" y="1578476"/>
            <a:ext cx="6795625" cy="341180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857E68E-F03D-3A1B-E297-2146820DB79B}"/>
              </a:ext>
            </a:extLst>
          </p:cNvPr>
          <p:cNvSpPr txBox="1"/>
          <p:nvPr/>
        </p:nvSpPr>
        <p:spPr>
          <a:xfrm>
            <a:off x="7082478" y="173335"/>
            <a:ext cx="1762790" cy="789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de-AT" sz="1200" b="1" dirty="0">
                <a:solidFill>
                  <a:schemeClr val="tx2"/>
                </a:solidFill>
                <a:latin typeface="+mj-lt"/>
              </a:rPr>
              <a:t>Rot: Traubenbefall BH%</a:t>
            </a:r>
          </a:p>
          <a:p>
            <a:pPr defTabSz="1219170">
              <a:lnSpc>
                <a:spcPct val="150000"/>
              </a:lnSpc>
              <a:defRPr/>
            </a:pPr>
            <a:r>
              <a:rPr lang="de-AT" sz="1200" b="1" dirty="0">
                <a:solidFill>
                  <a:srgbClr val="00B050"/>
                </a:solidFill>
                <a:latin typeface="+mj-lt"/>
              </a:rPr>
              <a:t>Grün: Blattbefall BH%</a:t>
            </a:r>
          </a:p>
          <a:p>
            <a:pPr defTabSz="1219170">
              <a:defRPr/>
            </a:pPr>
            <a:endParaRPr lang="de-AT" sz="933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57CFDF0-DDBD-6F54-85B9-F1E09256E1B8}"/>
              </a:ext>
            </a:extLst>
          </p:cNvPr>
          <p:cNvSpPr txBox="1"/>
          <p:nvPr/>
        </p:nvSpPr>
        <p:spPr>
          <a:xfrm>
            <a:off x="3977640" y="1600860"/>
            <a:ext cx="1371600" cy="3693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NÖ_3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5465774" y="2392565"/>
            <a:ext cx="0" cy="859399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5054592" y="1985123"/>
            <a:ext cx="996558" cy="21544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800" b="1" dirty="0"/>
              <a:t>Erstbefall Blatt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6201420" y="2392565"/>
            <a:ext cx="6875" cy="859399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024634" y="1979615"/>
            <a:ext cx="996558" cy="2154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800" b="1" dirty="0"/>
              <a:t>Erstbefall Traube</a:t>
            </a:r>
          </a:p>
        </p:txBody>
      </p:sp>
    </p:spTree>
    <p:extLst>
      <p:ext uri="{BB962C8B-B14F-4D97-AF65-F5344CB8AC3E}">
        <p14:creationId xmlns:p14="http://schemas.microsoft.com/office/powerpoint/2010/main" val="380384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Vergleich Bonitur zu Prognose: OIDIUM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EF966B1-3FBE-7CF0-6DCD-4A003BF1E3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34" y="1540791"/>
            <a:ext cx="7173058" cy="360270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3EFE964-C84C-47BE-E814-95AB2276F50B}"/>
              </a:ext>
            </a:extLst>
          </p:cNvPr>
          <p:cNvSpPr txBox="1"/>
          <p:nvPr/>
        </p:nvSpPr>
        <p:spPr>
          <a:xfrm>
            <a:off x="7082478" y="173335"/>
            <a:ext cx="1762790" cy="789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de-AT" sz="1200" b="1" dirty="0">
                <a:solidFill>
                  <a:schemeClr val="tx2"/>
                </a:solidFill>
                <a:latin typeface="+mj-lt"/>
              </a:rPr>
              <a:t>Rot: Traubenbefall BH%</a:t>
            </a:r>
          </a:p>
          <a:p>
            <a:pPr defTabSz="1219170">
              <a:lnSpc>
                <a:spcPct val="150000"/>
              </a:lnSpc>
              <a:defRPr/>
            </a:pPr>
            <a:r>
              <a:rPr lang="de-AT" sz="1200" b="1" dirty="0">
                <a:solidFill>
                  <a:srgbClr val="00B050"/>
                </a:solidFill>
                <a:latin typeface="+mj-lt"/>
              </a:rPr>
              <a:t>Grün: Blattbefall BH%</a:t>
            </a:r>
          </a:p>
          <a:p>
            <a:pPr defTabSz="1219170">
              <a:defRPr/>
            </a:pPr>
            <a:endParaRPr lang="de-AT" sz="933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F40709-36A2-6437-652A-C50D94D2CCE0}"/>
              </a:ext>
            </a:extLst>
          </p:cNvPr>
          <p:cNvSpPr txBox="1"/>
          <p:nvPr/>
        </p:nvSpPr>
        <p:spPr>
          <a:xfrm>
            <a:off x="3679633" y="1572238"/>
            <a:ext cx="1699260" cy="3693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NÖ_3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5321396" y="1938064"/>
            <a:ext cx="0" cy="715019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522377" y="1774085"/>
            <a:ext cx="996558" cy="21544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800" b="1" dirty="0"/>
              <a:t>Erstbefall Blatt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321396" y="1748353"/>
            <a:ext cx="996558" cy="21544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800" b="1" dirty="0"/>
              <a:t>Erstbefall Traube</a:t>
            </a:r>
          </a:p>
        </p:txBody>
      </p:sp>
      <p:cxnSp>
        <p:nvCxnSpPr>
          <p:cNvPr id="15" name="Gerader Verbinder 14"/>
          <p:cNvCxnSpPr/>
          <p:nvPr/>
        </p:nvCxnSpPr>
        <p:spPr>
          <a:xfrm>
            <a:off x="6585048" y="1989529"/>
            <a:ext cx="0" cy="663554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12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C864932-BE3C-94C5-0411-71E071EED5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943863"/>
              </p:ext>
            </p:extLst>
          </p:nvPr>
        </p:nvGraphicFramePr>
        <p:xfrm>
          <a:off x="4256690" y="285697"/>
          <a:ext cx="4793251" cy="2510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00000000-0008-0000-1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41956"/>
              </p:ext>
            </p:extLst>
          </p:nvPr>
        </p:nvGraphicFramePr>
        <p:xfrm>
          <a:off x="4181646" y="2327385"/>
          <a:ext cx="4962354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1A6D9107-7143-8502-AE12-C8D1C4D171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7058319"/>
              </p:ext>
            </p:extLst>
          </p:nvPr>
        </p:nvGraphicFramePr>
        <p:xfrm>
          <a:off x="157655" y="1857851"/>
          <a:ext cx="4271780" cy="2595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8D2199BE-0042-2DEB-6DBA-AF6E596803F7}"/>
              </a:ext>
            </a:extLst>
          </p:cNvPr>
          <p:cNvSpPr txBox="1">
            <a:spLocks/>
          </p:cNvSpPr>
          <p:nvPr/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/>
              <a:t>Jahresunterschiede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71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/>
              <a:t>Vorhersage </a:t>
            </a:r>
            <a:r>
              <a:rPr lang="de-AT" dirty="0" err="1"/>
              <a:t>MeteoBlue</a:t>
            </a:r>
            <a:r>
              <a:rPr lang="de-AT" dirty="0"/>
              <a:t> – Gradstunden (Pero)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540000" y="4790252"/>
            <a:ext cx="6875916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dirty="0"/>
              <a:t>Verbesserung der Pflanzenschutzprognose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17</a:t>
            </a:fld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67772E-ED89-400E-1B53-8BBD411D6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76" y="1502178"/>
            <a:ext cx="5869290" cy="3462882"/>
          </a:xfrm>
          <a:prstGeom prst="rect">
            <a:avLst/>
          </a:prstGeom>
          <a:noFill/>
        </p:spPr>
      </p:pic>
      <p:sp>
        <p:nvSpPr>
          <p:cNvPr id="3" name="Textplatzhalter 2"/>
          <p:cNvSpPr>
            <a:spLocks noGrp="1"/>
          </p:cNvSpPr>
          <p:nvPr>
            <p:ph sz="quarter" idx="16"/>
          </p:nvPr>
        </p:nvSpPr>
        <p:spPr>
          <a:xfrm>
            <a:off x="6278805" y="1658153"/>
            <a:ext cx="2544446" cy="2976125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ROT</a:t>
            </a:r>
            <a:r>
              <a:rPr lang="de-DE" dirty="0"/>
              <a:t> – Vorhersage unterschätzte Gradstunden</a:t>
            </a:r>
          </a:p>
          <a:p>
            <a:pPr>
              <a:buClr>
                <a:srgbClr val="0070C0"/>
              </a:buClr>
            </a:pPr>
            <a:r>
              <a:rPr lang="de-DE" b="1" dirty="0">
                <a:solidFill>
                  <a:srgbClr val="0070C0"/>
                </a:solidFill>
              </a:rPr>
              <a:t>BLAU </a:t>
            </a:r>
            <a:r>
              <a:rPr lang="de-DE" dirty="0"/>
              <a:t>–  Vorhersage überschätzte Gradstunden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35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79D761-C76B-1F35-BEFB-B0EC9C31C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919254"/>
            <a:ext cx="7978525" cy="622091"/>
          </a:xfrm>
        </p:spPr>
        <p:txBody>
          <a:bodyPr/>
          <a:lstStyle/>
          <a:p>
            <a:r>
              <a:rPr lang="de-AT" dirty="0"/>
              <a:t>Valide Daten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E7E7EC-F918-2A93-F4A7-9FF2FF1D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6" name="Inhaltsplatzhalter 8">
            <a:extLst>
              <a:ext uri="{FF2B5EF4-FFF2-40B4-BE49-F238E27FC236}">
                <a16:creationId xmlns:a16="http://schemas.microsoft.com/office/drawing/2014/main" id="{48A2E40E-527A-9EB6-DCDA-9828DB40EB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736" b="1175"/>
          <a:stretch/>
        </p:blipFill>
        <p:spPr>
          <a:xfrm>
            <a:off x="233489" y="1673716"/>
            <a:ext cx="4167181" cy="264663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46051A-A1A7-100C-D3F5-C866D7E17B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17721" b="136"/>
          <a:stretch/>
        </p:blipFill>
        <p:spPr>
          <a:xfrm>
            <a:off x="4481500" y="1782617"/>
            <a:ext cx="4305820" cy="2373583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9B4DC7E0-7BF1-670D-8433-5DBA2E108253}"/>
              </a:ext>
            </a:extLst>
          </p:cNvPr>
          <p:cNvSpPr/>
          <p:nvPr/>
        </p:nvSpPr>
        <p:spPr>
          <a:xfrm>
            <a:off x="5844540" y="3371201"/>
            <a:ext cx="2895600" cy="700872"/>
          </a:xfrm>
          <a:prstGeom prst="rect">
            <a:avLst/>
          </a:prstGeom>
          <a:noFill/>
          <a:ln w="38100">
            <a:solidFill>
              <a:srgbClr val="E63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6DA646D-6DC6-F592-732F-7D16E1449F34}"/>
              </a:ext>
            </a:extLst>
          </p:cNvPr>
          <p:cNvSpPr txBox="1"/>
          <p:nvPr/>
        </p:nvSpPr>
        <p:spPr>
          <a:xfrm>
            <a:off x="5768340" y="1365272"/>
            <a:ext cx="176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Öffentliche Station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C1F6FBC-D944-2B90-44B5-6C2E4BBB06C3}"/>
              </a:ext>
            </a:extLst>
          </p:cNvPr>
          <p:cNvSpPr txBox="1"/>
          <p:nvPr/>
        </p:nvSpPr>
        <p:spPr>
          <a:xfrm>
            <a:off x="1796974" y="1365939"/>
            <a:ext cx="176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/>
              <a:t>Leova</a:t>
            </a:r>
            <a:r>
              <a:rPr lang="de-AT" sz="1400" dirty="0"/>
              <a:t> Smart Station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60EB985-5B4A-60BB-AD08-AF6B7E0ACFF1}"/>
              </a:ext>
            </a:extLst>
          </p:cNvPr>
          <p:cNvSpPr txBox="1"/>
          <p:nvPr/>
        </p:nvSpPr>
        <p:spPr>
          <a:xfrm>
            <a:off x="3079430" y="4467086"/>
            <a:ext cx="3153730" cy="646331"/>
          </a:xfrm>
          <a:prstGeom prst="rect">
            <a:avLst/>
          </a:prstGeom>
          <a:noFill/>
          <a:ln w="19050">
            <a:solidFill>
              <a:srgbClr val="E6320F"/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/>
              <a:t>Kein Niederschlag gemessen!</a:t>
            </a:r>
          </a:p>
          <a:p>
            <a:r>
              <a:rPr lang="de-AT" b="1" dirty="0"/>
              <a:t>Blattnässe viel geringer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8DE7468-7675-8832-FADD-3E47A39A2894}"/>
              </a:ext>
            </a:extLst>
          </p:cNvPr>
          <p:cNvCxnSpPr>
            <a:cxnSpLocks/>
          </p:cNvCxnSpPr>
          <p:nvPr/>
        </p:nvCxnSpPr>
        <p:spPr>
          <a:xfrm flipV="1">
            <a:off x="5293895" y="3831206"/>
            <a:ext cx="619700" cy="566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422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6611" y="270827"/>
            <a:ext cx="7978525" cy="622091"/>
          </a:xfrm>
        </p:spPr>
        <p:txBody>
          <a:bodyPr/>
          <a:lstStyle/>
          <a:p>
            <a:r>
              <a:rPr lang="de-AT" dirty="0"/>
              <a:t>Fazit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052101"/>
            <a:ext cx="7978775" cy="427730"/>
          </a:xfrm>
        </p:spPr>
        <p:txBody>
          <a:bodyPr/>
          <a:lstStyle/>
          <a:p>
            <a:r>
              <a:rPr lang="de-DE" dirty="0"/>
              <a:t>Starke Unterschiede: Blattnässe bei </a:t>
            </a:r>
            <a:r>
              <a:rPr lang="de-DE" b="1" dirty="0"/>
              <a:t>Blattober- zu Blattunterseite</a:t>
            </a:r>
            <a:endParaRPr lang="de-DE" dirty="0"/>
          </a:p>
          <a:p>
            <a:r>
              <a:rPr lang="de-DE" dirty="0"/>
              <a:t>Vermeidung von Datenlücken</a:t>
            </a:r>
          </a:p>
          <a:p>
            <a:r>
              <a:rPr lang="de-DE" dirty="0"/>
              <a:t>Deutliche </a:t>
            </a:r>
            <a:r>
              <a:rPr lang="de-DE" b="1" dirty="0"/>
              <a:t>Unterschiede</a:t>
            </a:r>
            <a:r>
              <a:rPr lang="de-DE" dirty="0"/>
              <a:t> der Infektionen </a:t>
            </a:r>
            <a:r>
              <a:rPr lang="de-DE" b="1" dirty="0"/>
              <a:t>zwischen den Standorten</a:t>
            </a:r>
          </a:p>
          <a:p>
            <a:r>
              <a:rPr lang="de-DE" dirty="0"/>
              <a:t>„Großraum-Wetterstationen“ zeigen ein unpräzises Bild</a:t>
            </a:r>
          </a:p>
          <a:p>
            <a:r>
              <a:rPr lang="de-DE" b="1" dirty="0"/>
              <a:t>Krankheitsprognose muss angepasst werden</a:t>
            </a:r>
          </a:p>
          <a:p>
            <a:r>
              <a:rPr lang="de-DE" b="1" dirty="0"/>
              <a:t>Standortspezifische Wettervorhersage</a:t>
            </a:r>
          </a:p>
          <a:p>
            <a:r>
              <a:rPr lang="de-DE" b="1" dirty="0"/>
              <a:t>Enormes Einsparungspotenzial </a:t>
            </a:r>
            <a:r>
              <a:rPr lang="de-DE" dirty="0"/>
              <a:t>von Pflanzenschutzmittel bei genauer kleinsträumiger Prognose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nur mit der Erhöhung der Anzahl von Wetterstationen in den Weingärten </a:t>
            </a: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4" name="UPGQ2272">
            <a:hlinkClick r:id="" action="ppaction://media"/>
            <a:extLst>
              <a:ext uri="{FF2B5EF4-FFF2-40B4-BE49-F238E27FC236}">
                <a16:creationId xmlns:a16="http://schemas.microsoft.com/office/drawing/2014/main" id="{541CC4E7-9397-0C19-8C46-7F2CDA33523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289"/>
                </p14:media>
              </p:ext>
            </p:extLst>
          </p:nvPr>
        </p:nvPicPr>
        <p:blipFill rotWithShape="1">
          <a:blip r:embed="rId4"/>
          <a:srcRect t="3319" b="-3319"/>
          <a:stretch/>
        </p:blipFill>
        <p:spPr>
          <a:xfrm>
            <a:off x="7196274" y="354647"/>
            <a:ext cx="1829979" cy="325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3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/>
              <a:t>Gliederung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>
            <a:normAutofit/>
          </a:bodyPr>
          <a:lstStyle/>
          <a:p>
            <a:r>
              <a:rPr lang="de-DE" dirty="0"/>
              <a:t>Überblick des Projektes</a:t>
            </a:r>
          </a:p>
          <a:p>
            <a:r>
              <a:rPr lang="de-DE" dirty="0"/>
              <a:t>Ablauf des Projektes und der </a:t>
            </a:r>
            <a:r>
              <a:rPr lang="de-DE" dirty="0" err="1"/>
              <a:t>Bonituren</a:t>
            </a:r>
            <a:endParaRPr lang="de-DE" dirty="0"/>
          </a:p>
          <a:p>
            <a:r>
              <a:rPr lang="de-DE" dirty="0"/>
              <a:t>Erste Forschungsergebnisse</a:t>
            </a:r>
          </a:p>
          <a:p>
            <a:r>
              <a:rPr lang="de-DE" dirty="0"/>
              <a:t>Fazit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F323090-7E50-337C-7378-B93B6827D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8776" y="2230767"/>
            <a:ext cx="1418850" cy="23846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7243D54-DD81-10C2-BDB3-A823D1DF36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b="8000"/>
          <a:stretch/>
        </p:blipFill>
        <p:spPr>
          <a:xfrm>
            <a:off x="6415155" y="75081"/>
            <a:ext cx="2001522" cy="195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02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9" y="1437694"/>
            <a:ext cx="5389200" cy="1063206"/>
          </a:xfrm>
        </p:spPr>
        <p:txBody>
          <a:bodyPr/>
          <a:lstStyle/>
          <a:p>
            <a:r>
              <a:rPr lang="de-AT" b="1" dirty="0"/>
              <a:t>Danke für Ihre </a:t>
            </a:r>
            <a:br>
              <a:rPr lang="de-AT" b="1" dirty="0"/>
            </a:br>
            <a:r>
              <a:rPr lang="de-AT" b="1" dirty="0"/>
              <a:t>Aufmerksamkeit!</a:t>
            </a:r>
            <a:endParaRPr lang="de-DE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940810" cy="963216"/>
          </a:xfrm>
        </p:spPr>
        <p:txBody>
          <a:bodyPr/>
          <a:lstStyle/>
          <a:p>
            <a:r>
              <a:rPr lang="de-DE" dirty="0"/>
              <a:t>Christian Redl</a:t>
            </a:r>
          </a:p>
          <a:p>
            <a:r>
              <a:rPr lang="de-DE" dirty="0"/>
              <a:t>HBLA und BA für Wein- und Obstbau Klosterneuburg</a:t>
            </a:r>
          </a:p>
          <a:p>
            <a:r>
              <a:rPr lang="de-DE" dirty="0">
                <a:hlinkClick r:id="rId2"/>
              </a:rPr>
              <a:t>christian.redl@weinobst.at</a:t>
            </a:r>
            <a:r>
              <a:rPr lang="de-DE" dirty="0"/>
              <a:t> 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A2D02B8-CC8A-476E-AE70-D1E24173A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221" y="1450318"/>
            <a:ext cx="2005952" cy="26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3621691" cy="62209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b="1" dirty="0"/>
              <a:t>Ausgangssituation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3" cy="2983325"/>
          </a:xfrm>
        </p:spPr>
        <p:txBody>
          <a:bodyPr/>
          <a:lstStyle/>
          <a:p>
            <a:r>
              <a:rPr lang="de-DE" dirty="0"/>
              <a:t>weingutsbezogener und nicht standortbezogener Pflanzenschutz</a:t>
            </a:r>
          </a:p>
          <a:p>
            <a:r>
              <a:rPr lang="de-DE" dirty="0"/>
              <a:t>Bestehende Wetterstationen decken extrem große Gebiete ab und entsprechen oft nicht nach fachlichen und notwendigen Anforderungen</a:t>
            </a:r>
          </a:p>
          <a:p>
            <a:r>
              <a:rPr lang="de-DE" dirty="0"/>
              <a:t>Große Witterungs- und dadurch Krankheitsunterschiede innerhalb der Gebiete</a:t>
            </a:r>
          </a:p>
          <a:p>
            <a:r>
              <a:rPr lang="de-DE" dirty="0"/>
              <a:t>European Green Deal – </a:t>
            </a:r>
            <a:r>
              <a:rPr lang="de-DE" b="1" dirty="0"/>
              <a:t>Pflanzenschutzmittelreduktion um 50 %!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9151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3621691" cy="622091"/>
          </a:xfrm>
        </p:spPr>
        <p:txBody>
          <a:bodyPr/>
          <a:lstStyle/>
          <a:p>
            <a:r>
              <a:rPr lang="de-AT" dirty="0"/>
              <a:t>Projektziele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2" y="1623600"/>
            <a:ext cx="7446500" cy="2983325"/>
          </a:xfrm>
        </p:spPr>
        <p:txBody>
          <a:bodyPr/>
          <a:lstStyle/>
          <a:p>
            <a:r>
              <a:rPr lang="de-DE" b="1" dirty="0"/>
              <a:t>Optimierung der Bekämpfungsstrategien</a:t>
            </a:r>
            <a:r>
              <a:rPr lang="de-DE" dirty="0"/>
              <a:t>, um den Einsatz von Pflanzenschutzmittel zu reduzieren</a:t>
            </a:r>
          </a:p>
          <a:p>
            <a:r>
              <a:rPr lang="de-DE" dirty="0"/>
              <a:t>Evaluierung: Bonituren vs. Prognose des Krankheitsauftretens</a:t>
            </a:r>
          </a:p>
          <a:p>
            <a:r>
              <a:rPr lang="de-DE" dirty="0"/>
              <a:t>Messung direkt in der </a:t>
            </a:r>
            <a:r>
              <a:rPr lang="de-DE" dirty="0" err="1"/>
              <a:t>Laubwand</a:t>
            </a:r>
            <a:endParaRPr lang="de-DE" dirty="0"/>
          </a:p>
          <a:p>
            <a:r>
              <a:rPr lang="de-DE" dirty="0"/>
              <a:t>Integration der neuen </a:t>
            </a:r>
            <a:r>
              <a:rPr lang="de-DE" dirty="0" err="1"/>
              <a:t>Blattfeuchtesensorendaten</a:t>
            </a:r>
            <a:r>
              <a:rPr lang="de-DE" dirty="0"/>
              <a:t> in das </a:t>
            </a:r>
            <a:br>
              <a:rPr lang="de-DE" dirty="0"/>
            </a:br>
            <a:r>
              <a:rPr lang="de-DE" dirty="0"/>
              <a:t>Prognosemodell (</a:t>
            </a:r>
            <a:r>
              <a:rPr lang="de-DE" dirty="0" err="1"/>
              <a:t>Vitimeteo</a:t>
            </a:r>
            <a:r>
              <a:rPr lang="de-DE" dirty="0"/>
              <a:t>)</a:t>
            </a:r>
          </a:p>
          <a:p>
            <a:r>
              <a:rPr lang="de-DE" dirty="0"/>
              <a:t>Standortspezifische Unterschiede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870" y="685027"/>
            <a:ext cx="1988441" cy="265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89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3621691" cy="622091"/>
          </a:xfrm>
        </p:spPr>
        <p:txBody>
          <a:bodyPr/>
          <a:lstStyle/>
          <a:p>
            <a:r>
              <a:rPr lang="de-AT" dirty="0"/>
              <a:t>Überblick des Projektes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2" y="1623600"/>
            <a:ext cx="4196372" cy="2983325"/>
          </a:xfrm>
        </p:spPr>
        <p:txBody>
          <a:bodyPr/>
          <a:lstStyle/>
          <a:p>
            <a:r>
              <a:rPr lang="de-DE" dirty="0"/>
              <a:t>Dauer 3 Jahre (2020-2022)</a:t>
            </a:r>
          </a:p>
          <a:p>
            <a:r>
              <a:rPr lang="de-DE" dirty="0"/>
              <a:t>11 Standorte (Freiburg, Wädenswil, Niederösterreich, Burgenland, Steiermark)</a:t>
            </a:r>
          </a:p>
          <a:p>
            <a:r>
              <a:rPr lang="de-DE" dirty="0"/>
              <a:t>Unbehandelte Kontrolle</a:t>
            </a:r>
          </a:p>
          <a:p>
            <a:r>
              <a:rPr lang="de-DE" dirty="0"/>
              <a:t>Erfassung des Krankheitsauftreten an Peronospora + </a:t>
            </a:r>
            <a:r>
              <a:rPr lang="de-DE" dirty="0" err="1"/>
              <a:t>Oidium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641" y="1534548"/>
            <a:ext cx="906309" cy="78169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808" y="1623600"/>
            <a:ext cx="634039" cy="57307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1423" y="2378086"/>
            <a:ext cx="1810669" cy="634039"/>
          </a:xfrm>
          <a:prstGeom prst="rect">
            <a:avLst/>
          </a:prstGeom>
        </p:spPr>
      </p:pic>
      <p:sp>
        <p:nvSpPr>
          <p:cNvPr id="10" name="Textplatzhalter 2"/>
          <p:cNvSpPr txBox="1">
            <a:spLocks/>
          </p:cNvSpPr>
          <p:nvPr/>
        </p:nvSpPr>
        <p:spPr>
          <a:xfrm>
            <a:off x="5665021" y="3082525"/>
            <a:ext cx="3329354" cy="17781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err="1"/>
              <a:t>VitiMeteo</a:t>
            </a:r>
            <a:br>
              <a:rPr lang="de-DE" sz="1600" dirty="0"/>
            </a:br>
            <a:r>
              <a:rPr lang="de-DE" sz="1600" dirty="0"/>
              <a:t>-</a:t>
            </a:r>
            <a:r>
              <a:rPr lang="de-AT" sz="1400" dirty="0" err="1"/>
              <a:t>Agroscope</a:t>
            </a:r>
            <a:r>
              <a:rPr lang="de-AT" sz="1400" dirty="0"/>
              <a:t> Schweiz</a:t>
            </a:r>
            <a:br>
              <a:rPr lang="de-AT" sz="1400" dirty="0"/>
            </a:br>
            <a:r>
              <a:rPr lang="de-AT" sz="1400" dirty="0"/>
              <a:t>- Staatliches Weinbauinstitut Freiburg</a:t>
            </a:r>
            <a:br>
              <a:rPr lang="de-AT" sz="1400" dirty="0"/>
            </a:br>
            <a:r>
              <a:rPr lang="de-AT" sz="1400" dirty="0"/>
              <a:t>- </a:t>
            </a:r>
            <a:r>
              <a:rPr lang="de-AT" sz="1400" dirty="0" err="1"/>
              <a:t>GEOsens</a:t>
            </a:r>
            <a:r>
              <a:rPr lang="de-AT" sz="1400" dirty="0"/>
              <a:t> GmbH</a:t>
            </a:r>
          </a:p>
          <a:p>
            <a:endParaRPr lang="de-DE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5638010" y="1035714"/>
            <a:ext cx="3621691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/>
              <a:t>Projekt-Beteiligte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2608" y="2393917"/>
            <a:ext cx="1588477" cy="55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3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Unbehandelte Kontrolle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Abdeckung vor jeder Pflanzenschutzapplikation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010" y="2380226"/>
            <a:ext cx="2896773" cy="217257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08" y="2380226"/>
            <a:ext cx="2896772" cy="217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05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Wetterstation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7" b="18486"/>
          <a:stretch/>
        </p:blipFill>
        <p:spPr>
          <a:xfrm>
            <a:off x="5982543" y="1501076"/>
            <a:ext cx="2860359" cy="161079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b="23988"/>
          <a:stretch/>
        </p:blipFill>
        <p:spPr>
          <a:xfrm>
            <a:off x="5987812" y="3142871"/>
            <a:ext cx="2854800" cy="160949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086" y="1501076"/>
            <a:ext cx="2857085" cy="161079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2" t="305" r="8132" b="18454"/>
          <a:stretch/>
        </p:blipFill>
        <p:spPr>
          <a:xfrm>
            <a:off x="204788" y="1484430"/>
            <a:ext cx="2839612" cy="1606181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06" b="31327"/>
          <a:stretch/>
        </p:blipFill>
        <p:spPr>
          <a:xfrm>
            <a:off x="211009" y="3147712"/>
            <a:ext cx="2849263" cy="160949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37" r="35154"/>
          <a:stretch/>
        </p:blipFill>
        <p:spPr>
          <a:xfrm>
            <a:off x="3097188" y="3155653"/>
            <a:ext cx="2849264" cy="1610535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0DE62968-5799-497D-BB84-B9844C3DAA04}"/>
              </a:ext>
            </a:extLst>
          </p:cNvPr>
          <p:cNvSpPr txBox="1"/>
          <p:nvPr/>
        </p:nvSpPr>
        <p:spPr>
          <a:xfrm>
            <a:off x="7228793" y="1540658"/>
            <a:ext cx="1357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>
                <a:highlight>
                  <a:srgbClr val="FFFF00"/>
                </a:highlight>
              </a:rPr>
              <a:t>Blattfeuchte</a:t>
            </a:r>
          </a:p>
          <a:p>
            <a:r>
              <a:rPr lang="de-AT" sz="1600" dirty="0">
                <a:highlight>
                  <a:srgbClr val="FFFF00"/>
                </a:highlight>
              </a:rPr>
              <a:t>Sensor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D3AE765-FA14-4530-9D25-5C1AB6FB98AA}"/>
              </a:ext>
            </a:extLst>
          </p:cNvPr>
          <p:cNvSpPr txBox="1"/>
          <p:nvPr/>
        </p:nvSpPr>
        <p:spPr>
          <a:xfrm>
            <a:off x="7516803" y="3266531"/>
            <a:ext cx="123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>
                <a:highlight>
                  <a:srgbClr val="FFFF00"/>
                </a:highlight>
              </a:rPr>
              <a:t>Frostsensor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30F2D4E-5360-4492-95A6-6236C6C7EDC6}"/>
              </a:ext>
            </a:extLst>
          </p:cNvPr>
          <p:cNvSpPr txBox="1"/>
          <p:nvPr/>
        </p:nvSpPr>
        <p:spPr>
          <a:xfrm>
            <a:off x="290511" y="3224486"/>
            <a:ext cx="1312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>
                <a:highlight>
                  <a:srgbClr val="FFFF00"/>
                </a:highlight>
              </a:defRPr>
            </a:lvl1pPr>
          </a:lstStyle>
          <a:p>
            <a:r>
              <a:rPr lang="de-AT" dirty="0"/>
              <a:t>Basisstation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BA6075E-2236-4574-9EBB-911CEFBBA624}"/>
              </a:ext>
            </a:extLst>
          </p:cNvPr>
          <p:cNvSpPr txBox="1"/>
          <p:nvPr/>
        </p:nvSpPr>
        <p:spPr>
          <a:xfrm>
            <a:off x="3050621" y="3155653"/>
            <a:ext cx="1328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>
                <a:highlight>
                  <a:srgbClr val="FFFF00"/>
                </a:highlight>
              </a:rPr>
              <a:t>Temperatur </a:t>
            </a:r>
          </a:p>
          <a:p>
            <a:r>
              <a:rPr lang="de-AT" sz="1600" dirty="0">
                <a:highlight>
                  <a:srgbClr val="FFFF00"/>
                </a:highlight>
              </a:rPr>
              <a:t>und rel. </a:t>
            </a:r>
          </a:p>
          <a:p>
            <a:r>
              <a:rPr lang="de-AT" sz="1600" dirty="0">
                <a:highlight>
                  <a:srgbClr val="FFFF00"/>
                </a:highlight>
              </a:rPr>
              <a:t>Luftfeuchte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CFD09D5-3268-44BF-BC5C-6006EE67D49F}"/>
              </a:ext>
            </a:extLst>
          </p:cNvPr>
          <p:cNvSpPr txBox="1"/>
          <p:nvPr/>
        </p:nvSpPr>
        <p:spPr>
          <a:xfrm>
            <a:off x="1650769" y="1511695"/>
            <a:ext cx="1442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>
                <a:highlight>
                  <a:srgbClr val="FFFF00"/>
                </a:highlight>
              </a:rPr>
              <a:t>Regenmenge</a:t>
            </a:r>
          </a:p>
        </p:txBody>
      </p:sp>
    </p:spTree>
    <p:extLst>
      <p:ext uri="{BB962C8B-B14F-4D97-AF65-F5344CB8AC3E}">
        <p14:creationId xmlns:p14="http://schemas.microsoft.com/office/powerpoint/2010/main" val="1277158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Messung der Blattnässe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1"/>
            <a:ext cx="7978775" cy="427730"/>
          </a:xfrm>
        </p:spPr>
        <p:txBody>
          <a:bodyPr/>
          <a:lstStyle/>
          <a:p>
            <a:r>
              <a:rPr lang="de-DE" dirty="0"/>
              <a:t>Messung direkt in der Laubwand und einer außerhalb der </a:t>
            </a:r>
            <a:r>
              <a:rPr lang="de-DE" dirty="0" err="1"/>
              <a:t>Laubzone</a:t>
            </a:r>
            <a:r>
              <a:rPr lang="de-DE" dirty="0"/>
              <a:t>.</a:t>
            </a:r>
          </a:p>
          <a:p>
            <a:r>
              <a:rPr lang="de-DE" dirty="0"/>
              <a:t>Sensoren messen an beiden Seiten, oben und unten. Somit kann „Regennässe“ von </a:t>
            </a:r>
            <a:r>
              <a:rPr lang="de-DE" dirty="0" err="1"/>
              <a:t>Taunässe</a:t>
            </a:r>
            <a:r>
              <a:rPr lang="de-DE" dirty="0"/>
              <a:t> unterschieden werden.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98" y="2867388"/>
            <a:ext cx="8730229" cy="15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4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Mikroklimatische Unterschiede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113F532-11DC-4FF0-9252-6B177F380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578" y="160497"/>
            <a:ext cx="2279253" cy="1516488"/>
          </a:xfrm>
          <a:prstGeom prst="rect">
            <a:avLst/>
          </a:prstGeom>
        </p:spPr>
      </p:pic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19E4286A-1099-42D8-8908-3A8590001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905511"/>
              </p:ext>
            </p:extLst>
          </p:nvPr>
        </p:nvGraphicFramePr>
        <p:xfrm>
          <a:off x="26485" y="2288790"/>
          <a:ext cx="4439901" cy="2297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Grafik 10">
            <a:extLst>
              <a:ext uri="{FF2B5EF4-FFF2-40B4-BE49-F238E27FC236}">
                <a16:creationId xmlns:a16="http://schemas.microsoft.com/office/drawing/2014/main" id="{78392BF2-4114-4F9B-9FE1-A39494F35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386" y="2130320"/>
            <a:ext cx="4136777" cy="2400230"/>
          </a:xfrm>
          <a:prstGeom prst="rect">
            <a:avLst/>
          </a:prstGeom>
        </p:spPr>
      </p:pic>
      <p:sp>
        <p:nvSpPr>
          <p:cNvPr id="12" name="Textplatzhalter 2"/>
          <p:cNvSpPr txBox="1">
            <a:spLocks/>
          </p:cNvSpPr>
          <p:nvPr/>
        </p:nvSpPr>
        <p:spPr>
          <a:xfrm>
            <a:off x="702933" y="1741179"/>
            <a:ext cx="2213937" cy="42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Starke Unterschiede 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F6EABC9-E075-62B4-E9DF-A2143D720BED}"/>
              </a:ext>
            </a:extLst>
          </p:cNvPr>
          <p:cNvSpPr/>
          <p:nvPr/>
        </p:nvSpPr>
        <p:spPr>
          <a:xfrm>
            <a:off x="8808720" y="1127760"/>
            <a:ext cx="83820" cy="9242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2CA6F11-7119-C65F-DC9C-58C8B80625B5}"/>
              </a:ext>
            </a:extLst>
          </p:cNvPr>
          <p:cNvSpPr/>
          <p:nvPr/>
        </p:nvSpPr>
        <p:spPr>
          <a:xfrm>
            <a:off x="8027444" y="1456407"/>
            <a:ext cx="83820" cy="92427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2BF4FEC-994E-A8A1-3517-2B4F71E00176}"/>
              </a:ext>
            </a:extLst>
          </p:cNvPr>
          <p:cNvSpPr/>
          <p:nvPr/>
        </p:nvSpPr>
        <p:spPr>
          <a:xfrm>
            <a:off x="6789818" y="180608"/>
            <a:ext cx="83820" cy="9242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ACBB115-7482-CF87-76EF-D91723BAE7FD}"/>
              </a:ext>
            </a:extLst>
          </p:cNvPr>
          <p:cNvSpPr/>
          <p:nvPr/>
        </p:nvSpPr>
        <p:spPr>
          <a:xfrm>
            <a:off x="8351520" y="1190606"/>
            <a:ext cx="83820" cy="924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D012CB5-0E65-29CF-A0C9-C91313E05604}"/>
              </a:ext>
            </a:extLst>
          </p:cNvPr>
          <p:cNvSpPr txBox="1"/>
          <p:nvPr/>
        </p:nvSpPr>
        <p:spPr>
          <a:xfrm>
            <a:off x="5063178" y="180608"/>
            <a:ext cx="1671996" cy="851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de-AT" sz="1200" dirty="0">
                <a:solidFill>
                  <a:srgbClr val="333333"/>
                </a:solidFill>
                <a:latin typeface="voestalpine"/>
              </a:rPr>
              <a:t>Weinbaugebiet Wachau</a:t>
            </a:r>
          </a:p>
          <a:p>
            <a:pPr defTabSz="1219170">
              <a:defRPr/>
            </a:pPr>
            <a:r>
              <a:rPr lang="de-AT" sz="933" b="1" dirty="0">
                <a:solidFill>
                  <a:srgbClr val="0070C0"/>
                </a:solidFill>
                <a:latin typeface="voestalpine"/>
              </a:rPr>
              <a:t>1. Liebenberg, </a:t>
            </a:r>
            <a:r>
              <a:rPr lang="de-AT" sz="933" dirty="0">
                <a:solidFill>
                  <a:srgbClr val="333333"/>
                </a:solidFill>
                <a:latin typeface="voestalpine"/>
              </a:rPr>
              <a:t>Dürnstein </a:t>
            </a:r>
          </a:p>
          <a:p>
            <a:pPr defTabSz="1219170">
              <a:defRPr/>
            </a:pPr>
            <a:r>
              <a:rPr lang="de-AT" sz="933" b="1" dirty="0">
                <a:solidFill>
                  <a:schemeClr val="tx2"/>
                </a:solidFill>
                <a:latin typeface="voestalpine"/>
              </a:rPr>
              <a:t>2. </a:t>
            </a:r>
            <a:r>
              <a:rPr lang="de-AT" sz="933" b="1" dirty="0" err="1">
                <a:solidFill>
                  <a:schemeClr val="tx2"/>
                </a:solidFill>
                <a:latin typeface="voestalpine"/>
              </a:rPr>
              <a:t>Loibenberg</a:t>
            </a:r>
            <a:r>
              <a:rPr lang="de-AT" sz="933" dirty="0">
                <a:solidFill>
                  <a:srgbClr val="333333"/>
                </a:solidFill>
                <a:latin typeface="voestalpine"/>
              </a:rPr>
              <a:t>, Terrassen</a:t>
            </a:r>
          </a:p>
          <a:p>
            <a:pPr defTabSz="1219170">
              <a:defRPr/>
            </a:pPr>
            <a:r>
              <a:rPr lang="de-AT" sz="933" b="1" dirty="0">
                <a:solidFill>
                  <a:schemeClr val="bg2">
                    <a:lumMod val="65000"/>
                  </a:schemeClr>
                </a:solidFill>
                <a:latin typeface="voestalpine"/>
              </a:rPr>
              <a:t>3. Klostersatz</a:t>
            </a:r>
            <a:r>
              <a:rPr lang="de-AT" sz="933" b="1" dirty="0">
                <a:solidFill>
                  <a:srgbClr val="333333"/>
                </a:solidFill>
                <a:latin typeface="voestalpine"/>
              </a:rPr>
              <a:t>, </a:t>
            </a:r>
            <a:r>
              <a:rPr lang="de-AT" sz="933" dirty="0">
                <a:solidFill>
                  <a:srgbClr val="333333"/>
                </a:solidFill>
                <a:latin typeface="voestalpine"/>
              </a:rPr>
              <a:t>Ebene</a:t>
            </a:r>
          </a:p>
          <a:p>
            <a:pPr defTabSz="1219170">
              <a:defRPr/>
            </a:pPr>
            <a:r>
              <a:rPr lang="de-AT" sz="933" b="1" dirty="0">
                <a:solidFill>
                  <a:srgbClr val="FFC000"/>
                </a:solidFill>
                <a:latin typeface="voestalpine"/>
              </a:rPr>
              <a:t>4. Steinertal, </a:t>
            </a:r>
            <a:r>
              <a:rPr lang="de-AT" sz="933" dirty="0">
                <a:solidFill>
                  <a:srgbClr val="333333"/>
                </a:solidFill>
                <a:latin typeface="voestalpine"/>
              </a:rPr>
              <a:t>Terrassen</a:t>
            </a:r>
          </a:p>
        </p:txBody>
      </p:sp>
    </p:spTree>
    <p:extLst>
      <p:ext uri="{BB962C8B-B14F-4D97-AF65-F5344CB8AC3E}">
        <p14:creationId xmlns:p14="http://schemas.microsoft.com/office/powerpoint/2010/main" val="218535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536</Words>
  <Application>Microsoft Office PowerPoint</Application>
  <PresentationFormat>Bildschirmpräsentation (16:9)</PresentationFormat>
  <Paragraphs>129</Paragraphs>
  <Slides>20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Calibri</vt:lpstr>
      <vt:lpstr>Corbel</vt:lpstr>
      <vt:lpstr>Courier New</vt:lpstr>
      <vt:lpstr>Symbol</vt:lpstr>
      <vt:lpstr>voestalpine</vt:lpstr>
      <vt:lpstr>Wingdings</vt:lpstr>
      <vt:lpstr>Republik-AT-4x3</vt:lpstr>
      <vt:lpstr>Verbesserung der Pflanzenschutzprognose   Vitimeteo durch Leova Smart</vt:lpstr>
      <vt:lpstr>Gliederung</vt:lpstr>
      <vt:lpstr>Ausgangssituation</vt:lpstr>
      <vt:lpstr>Projektziele</vt:lpstr>
      <vt:lpstr>Überblick des Projektes</vt:lpstr>
      <vt:lpstr>Unbehandelte Kontrolle</vt:lpstr>
      <vt:lpstr>Wetterstation</vt:lpstr>
      <vt:lpstr>Messung der Blattnässe</vt:lpstr>
      <vt:lpstr>Mikroklimatische Unterschiede</vt:lpstr>
      <vt:lpstr>Blattnässe</vt:lpstr>
      <vt:lpstr>Mikroklimatische Unterschiede:</vt:lpstr>
      <vt:lpstr>Erste Ergebnisse</vt:lpstr>
      <vt:lpstr>Erste Ergebnisse</vt:lpstr>
      <vt:lpstr>Vergleich Bonitur zu Prognose: PERONOSPORA</vt:lpstr>
      <vt:lpstr>Vergleich Bonitur zu Prognose: OIDIUM</vt:lpstr>
      <vt:lpstr>PowerPoint-Präsentation</vt:lpstr>
      <vt:lpstr>Vorhersage MeteoBlue – Gradstunden (Pero)</vt:lpstr>
      <vt:lpstr>Valide Daten</vt:lpstr>
      <vt:lpstr>Fazit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Christian Redl</cp:lastModifiedBy>
  <cp:revision>41</cp:revision>
  <cp:lastPrinted>2023-01-16T07:29:24Z</cp:lastPrinted>
  <dcterms:created xsi:type="dcterms:W3CDTF">2018-12-17T10:37:07Z</dcterms:created>
  <dcterms:modified xsi:type="dcterms:W3CDTF">2023-01-19T07:35:29Z</dcterms:modified>
</cp:coreProperties>
</file>