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60" r:id="rId5"/>
    <p:sldId id="264" r:id="rId6"/>
    <p:sldId id="262" r:id="rId7"/>
    <p:sldId id="271" r:id="rId8"/>
    <p:sldId id="266" r:id="rId9"/>
    <p:sldId id="282" r:id="rId10"/>
    <p:sldId id="268" r:id="rId11"/>
    <p:sldId id="278" r:id="rId12"/>
    <p:sldId id="279" r:id="rId13"/>
    <p:sldId id="280" r:id="rId14"/>
    <p:sldId id="269" r:id="rId15"/>
    <p:sldId id="286" r:id="rId16"/>
    <p:sldId id="288" r:id="rId17"/>
    <p:sldId id="287" r:id="rId18"/>
    <p:sldId id="289" r:id="rId19"/>
    <p:sldId id="272" r:id="rId20"/>
    <p:sldId id="281" r:id="rId21"/>
    <p:sldId id="273" r:id="rId22"/>
    <p:sldId id="274" r:id="rId23"/>
    <p:sldId id="277" r:id="rId24"/>
    <p:sldId id="283" r:id="rId25"/>
    <p:sldId id="284" r:id="rId26"/>
    <p:sldId id="285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ED1B34"/>
    <a:srgbClr val="0000FF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>
        <p:scale>
          <a:sx n="70" d="100"/>
          <a:sy n="70" d="100"/>
        </p:scale>
        <p:origin x="-115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5FE25-0D5C-45DA-A097-8800950EAA5B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4F6B7-29BC-4007-856F-C246E2C4100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052C6-4130-4B4E-8C0E-879530E27AE7}" type="datetimeFigureOut">
              <a:rPr lang="en-US" smtClean="0"/>
              <a:pPr/>
              <a:t>9/1/2014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56B47-E0D7-44BD-B446-5863EB4CD126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" name="Picture 20"/>
          <p:cNvPicPr>
            <a:picLocks noChangeAspect="1" noChangeArrowheads="1"/>
          </p:cNvPicPr>
          <p:nvPr userDrawn="1"/>
        </p:nvPicPr>
        <p:blipFill>
          <a:blip r:embed="rId2" cstate="print">
            <a:grayscl/>
          </a:blip>
          <a:srcRect r="4836"/>
          <a:stretch>
            <a:fillRect/>
          </a:stretch>
        </p:blipFill>
        <p:spPr bwMode="auto">
          <a:xfrm>
            <a:off x="1" y="1905203"/>
            <a:ext cx="7162800" cy="44959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dirty="0" smtClean="0"/>
              <a:t>28.08.2014</a:t>
            </a:r>
            <a:endParaRPr lang="sv-SE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2743200" y="6324600"/>
            <a:ext cx="4419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6. </a:t>
            </a:r>
            <a:r>
              <a:rPr lang="en-US" dirty="0" err="1" smtClean="0"/>
              <a:t>Klosterneuburger</a:t>
            </a:r>
            <a:r>
              <a:rPr lang="en-US" dirty="0" smtClean="0"/>
              <a:t> </a:t>
            </a:r>
            <a:r>
              <a:rPr lang="en-US" dirty="0" err="1" smtClean="0"/>
              <a:t>Hefetagung</a:t>
            </a:r>
            <a:r>
              <a:rPr lang="en-US" dirty="0" smtClean="0"/>
              <a:t> 		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dirty="0" smtClean="0"/>
              <a:t>28.08.2014</a:t>
            </a:r>
            <a:endParaRPr lang="sv-SE" dirty="0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2743200" y="6324600"/>
            <a:ext cx="4419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6. </a:t>
            </a:r>
            <a:r>
              <a:rPr lang="en-US" dirty="0" err="1" smtClean="0"/>
              <a:t>Klosterneuburger</a:t>
            </a:r>
            <a:r>
              <a:rPr lang="en-US" dirty="0" smtClean="0"/>
              <a:t> </a:t>
            </a:r>
            <a:r>
              <a:rPr lang="en-US" dirty="0" err="1" smtClean="0"/>
              <a:t>Hefetagung</a:t>
            </a:r>
            <a:r>
              <a:rPr lang="en-US" dirty="0" smtClean="0"/>
              <a:t> 		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re. Texte et image de la bibliothè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'image de la bibliothèque 3"/>
          <p:cNvSpPr>
            <a:spLocks noGrp="1"/>
          </p:cNvSpPr>
          <p:nvPr>
            <p:ph type="clipArt"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endParaRPr lang="fr-FR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54B4C-8333-4643-AA44-3DE25121651C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065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838200"/>
            <a:ext cx="9144000" cy="0"/>
          </a:xfrm>
          <a:prstGeom prst="line">
            <a:avLst/>
          </a:prstGeom>
          <a:ln w="28575">
            <a:solidFill>
              <a:srgbClr val="ED1B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smoodley\Desktop\Corporate PP\Corporate footer for email signatur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" y="6150747"/>
            <a:ext cx="9144000" cy="699176"/>
          </a:xfrm>
          <a:prstGeom prst="rect">
            <a:avLst/>
          </a:prstGeom>
          <a:noFill/>
        </p:spPr>
      </p:pic>
      <p:sp>
        <p:nvSpPr>
          <p:cNvPr id="6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743200" y="6324600"/>
            <a:ext cx="4419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6. </a:t>
            </a:r>
            <a:r>
              <a:rPr lang="en-US" dirty="0" err="1" smtClean="0"/>
              <a:t>Klosterneuburger</a:t>
            </a:r>
            <a:r>
              <a:rPr lang="en-US" dirty="0" smtClean="0"/>
              <a:t> </a:t>
            </a:r>
            <a:r>
              <a:rPr lang="en-US" dirty="0" err="1" smtClean="0"/>
              <a:t>Hefetagung</a:t>
            </a:r>
            <a:r>
              <a:rPr lang="en-US" dirty="0" smtClean="0"/>
              <a:t> 		</a:t>
            </a:r>
            <a:endParaRPr lang="en-US" dirty="0"/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dirty="0" smtClean="0"/>
              <a:t>28.08.2014</a:t>
            </a:r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0" r:id="rId2"/>
    <p:sldLayoutId id="2147483652" r:id="rId3"/>
    <p:sldLayoutId id="2147483654" r:id="rId4"/>
    <p:sldLayoutId id="2147483649" r:id="rId5"/>
    <p:sldLayoutId id="2147483657" r:id="rId6"/>
    <p:sldLayoutId id="2147483658" r:id="rId7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ED1B34"/>
        </a:buClr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ED1B34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ED1B34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ED1B34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ED1B34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vignevin-sudouest.com/services-professionnels/formulaires-calcul/so2-actif.php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pderktis@lallemand.com" TargetMode="External"/><Relationship Id="rId2" Type="http://schemas.openxmlformats.org/officeDocument/2006/relationships/hyperlink" Target="http://www.weintechnologie.at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jpeg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Brettanomyces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ein Problem bei hohen pH-Werten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4595018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D1B34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de-DE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Ing. Peter Derkits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Vorbeugende Maßnahmen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0652"/>
            <a:ext cx="8229600" cy="5133948"/>
          </a:xfrm>
        </p:spPr>
        <p:txBody>
          <a:bodyPr>
            <a:normAutofit/>
          </a:bodyPr>
          <a:lstStyle/>
          <a:p>
            <a:r>
              <a:rPr lang="de-DE" dirty="0" smtClean="0"/>
              <a:t>Kellereihygiene und Fasshygiene</a:t>
            </a:r>
          </a:p>
          <a:p>
            <a:r>
              <a:rPr lang="de-DE" dirty="0" smtClean="0"/>
              <a:t>Vergärung bis zum </a:t>
            </a:r>
            <a:r>
              <a:rPr lang="de-DE" dirty="0" err="1" smtClean="0"/>
              <a:t>unvergärbaren</a:t>
            </a:r>
            <a:r>
              <a:rPr lang="de-DE" dirty="0" smtClean="0"/>
              <a:t> Restzucker, durch </a:t>
            </a:r>
          </a:p>
          <a:p>
            <a:pPr>
              <a:buFont typeface="Wingdings" pitchFamily="2" charset="2"/>
              <a:buChar char="ü"/>
            </a:pPr>
            <a:r>
              <a:rPr lang="de-DE" sz="2800" dirty="0" smtClean="0"/>
              <a:t>geeigneten Hefestamm</a:t>
            </a:r>
          </a:p>
          <a:p>
            <a:pPr>
              <a:buFont typeface="Wingdings" pitchFamily="2" charset="2"/>
              <a:buChar char="ü"/>
            </a:pPr>
            <a:r>
              <a:rPr lang="de-DE" sz="2800" dirty="0" smtClean="0"/>
              <a:t>optimale Hefeernährung</a:t>
            </a:r>
          </a:p>
          <a:p>
            <a:pPr>
              <a:buFont typeface="Wingdings" pitchFamily="2" charset="2"/>
              <a:buChar char="ü"/>
            </a:pPr>
            <a:r>
              <a:rPr lang="de-DE" sz="2800" dirty="0" smtClean="0"/>
              <a:t>perfekte Temperaturführung der Gärung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Vorbeugende Maßnahmen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0652"/>
            <a:ext cx="8229600" cy="5133948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/>
              <a:t>pH-Kontrolle und auf pH Wert angepasste </a:t>
            </a:r>
          </a:p>
          <a:p>
            <a:endParaRPr lang="de-DE" dirty="0" smtClean="0"/>
          </a:p>
          <a:p>
            <a:r>
              <a:rPr lang="de-DE" dirty="0" smtClean="0"/>
              <a:t>SO</a:t>
            </a:r>
            <a:r>
              <a:rPr lang="de-DE" baseline="-25000" dirty="0" smtClean="0"/>
              <a:t>2</a:t>
            </a:r>
            <a:r>
              <a:rPr lang="de-DE" dirty="0" smtClean="0"/>
              <a:t> Einstellung, aktives So2 berechnen</a:t>
            </a:r>
          </a:p>
          <a:p>
            <a:endParaRPr lang="de-DE" dirty="0" smtClean="0"/>
          </a:p>
          <a:p>
            <a:r>
              <a:rPr lang="de-AT" u="sng" dirty="0" smtClean="0">
                <a:hlinkClick r:id="rId2"/>
              </a:rPr>
              <a:t>http://www.vignevin-sudouest.com/services-professionnels/formulaires-calcul/so2-actif.php</a:t>
            </a:r>
            <a:endParaRPr lang="en-US" dirty="0" smtClean="0"/>
          </a:p>
          <a:p>
            <a:r>
              <a:rPr lang="de-DE" dirty="0" smtClean="0"/>
              <a:t>0,35 – 1 mg/</a:t>
            </a:r>
            <a:r>
              <a:rPr lang="de-DE" dirty="0" err="1" smtClean="0"/>
              <a:t>lt</a:t>
            </a:r>
            <a:r>
              <a:rPr lang="de-DE" dirty="0" smtClean="0"/>
              <a:t>  aktives So2 wirken </a:t>
            </a:r>
            <a:r>
              <a:rPr lang="de-DE" dirty="0" err="1" smtClean="0"/>
              <a:t>keinmhemmend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7620000" y="1066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74" y="928688"/>
            <a:ext cx="1571626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Berechnung: Aktives SO</a:t>
            </a:r>
            <a:r>
              <a:rPr lang="de-DE" baseline="-25000" dirty="0" smtClean="0"/>
              <a:t>2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10200"/>
            <a:ext cx="8229600" cy="1066800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mikrobiologisch wirksame SO</a:t>
            </a:r>
            <a:r>
              <a:rPr lang="de-DE" baseline="-25000" dirty="0" smtClean="0"/>
              <a:t>2</a:t>
            </a:r>
            <a:r>
              <a:rPr lang="de-DE" dirty="0" smtClean="0"/>
              <a:t> in Abhängigkeit zum pH-Wert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  <p:pic>
        <p:nvPicPr>
          <p:cNvPr id="5" name="Picture 2" descr="http://www.begerow.com/uploads/pics/abb_001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304800" y="1143000"/>
            <a:ext cx="8316416" cy="4205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 smtClean="0"/>
              <a:t>Wirkung von SO</a:t>
            </a:r>
            <a:r>
              <a:rPr lang="de-DE" sz="3600" baseline="-25000" dirty="0" smtClean="0"/>
              <a:t>2  </a:t>
            </a:r>
            <a:r>
              <a:rPr lang="de-DE" sz="3600" dirty="0" smtClean="0"/>
              <a:t>auf </a:t>
            </a:r>
            <a:r>
              <a:rPr lang="de-DE" sz="3600" dirty="0" err="1" smtClean="0"/>
              <a:t>Brettanomyces</a:t>
            </a:r>
            <a:endParaRPr lang="en-US" sz="3600" baseline="-25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</p:nvPr>
        </p:nvGraphicFramePr>
        <p:xfrm>
          <a:off x="457200" y="1190625"/>
          <a:ext cx="8208909" cy="4716016"/>
        </p:xfrm>
        <a:graphic>
          <a:graphicData uri="http://schemas.openxmlformats.org/drawingml/2006/table">
            <a:tbl>
              <a:tblPr/>
              <a:tblGrid>
                <a:gridCol w="1489057"/>
                <a:gridCol w="2792666"/>
                <a:gridCol w="1309062"/>
                <a:gridCol w="1309062"/>
                <a:gridCol w="1309062"/>
              </a:tblGrid>
              <a:tr h="4088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freies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SO</a:t>
                      </a:r>
                      <a:r>
                        <a:rPr lang="en-US" sz="1600" b="0" i="0" u="none" strike="noStrike" baseline="-25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mg/l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Messpararmeter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Ausbauzeit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Juli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September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November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 Monate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Monaten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4,5 Monate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Freies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SO</a:t>
                      </a:r>
                      <a:r>
                        <a:rPr lang="en-US" sz="1600" b="0" i="0" u="none" strike="noStrike" baseline="-25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Brettanomyces (Zellen/ml)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Zunahme Ethylphenol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Freies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SO</a:t>
                      </a:r>
                      <a:r>
                        <a:rPr lang="en-US" sz="1600" b="0" i="0" u="none" strike="noStrike" baseline="-25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Brettanomyces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Zellen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/ml)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Zunahme Ethylphenol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Freies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SO</a:t>
                      </a:r>
                      <a:r>
                        <a:rPr lang="en-US" sz="1600" b="0" i="0" u="none" strike="noStrike" baseline="-25000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Brettanomyces (Zellen/ml)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Zunahme Ethylphenol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Freies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SO</a:t>
                      </a:r>
                      <a:r>
                        <a:rPr lang="en-US" sz="1600" b="0" i="0" u="none" strike="noStrike" baseline="-2500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Brettanomyces (Zellen/ml)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58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Zunahme Ethylphenol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685800" y="5943600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Quelle: </a:t>
            </a:r>
            <a:r>
              <a:rPr lang="de-DE" dirty="0" err="1" smtClean="0">
                <a:solidFill>
                  <a:schemeClr val="bg1">
                    <a:lumMod val="75000"/>
                  </a:schemeClr>
                </a:solidFill>
              </a:rPr>
              <a:t>Wine</a:t>
            </a:r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bg1">
                    <a:lumMod val="75000"/>
                  </a:schemeClr>
                </a:solidFill>
              </a:rPr>
              <a:t>and</a:t>
            </a:r>
            <a:r>
              <a:rPr lang="de-DE" dirty="0" smtClean="0">
                <a:solidFill>
                  <a:schemeClr val="bg1">
                    <a:lumMod val="75000"/>
                  </a:schemeClr>
                </a:solidFill>
              </a:rPr>
              <a:t> Chemistry</a:t>
            </a:r>
            <a:endParaRPr lang="de-DE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Vorbeugende Maßnahmen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0652"/>
            <a:ext cx="8229600" cy="51339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Entfernung der </a:t>
            </a:r>
            <a:r>
              <a:rPr lang="de-DE" dirty="0" err="1" smtClean="0"/>
              <a:t>Brettanomyceten</a:t>
            </a:r>
            <a:r>
              <a:rPr lang="de-DE" dirty="0" smtClean="0"/>
              <a:t> aus dem Wein: </a:t>
            </a:r>
          </a:p>
          <a:p>
            <a:r>
              <a:rPr lang="de-DE" dirty="0" smtClean="0"/>
              <a:t>EK-Filtration vor Fassausbau (Cross Flow Filtration)</a:t>
            </a:r>
          </a:p>
          <a:p>
            <a:endParaRPr lang="de-DE" dirty="0" smtClean="0"/>
          </a:p>
          <a:p>
            <a:r>
              <a:rPr lang="de-DE" dirty="0" err="1" smtClean="0"/>
              <a:t>Brettanomycesreduktion</a:t>
            </a:r>
            <a:r>
              <a:rPr lang="de-DE" dirty="0" smtClean="0"/>
              <a:t> durch </a:t>
            </a:r>
            <a:r>
              <a:rPr lang="de-DE" dirty="0" err="1" smtClean="0"/>
              <a:t>Chitosan</a:t>
            </a:r>
            <a:r>
              <a:rPr lang="de-DE" dirty="0" smtClean="0"/>
              <a:t> (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brett</a:t>
            </a:r>
            <a:r>
              <a:rPr lang="de-DE" dirty="0" smtClean="0"/>
              <a:t> </a:t>
            </a:r>
            <a:r>
              <a:rPr lang="de-DE" dirty="0" err="1" smtClean="0"/>
              <a:t>inside</a:t>
            </a:r>
            <a:r>
              <a:rPr lang="de-DE" dirty="0" smtClean="0"/>
              <a:t>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7620000" y="1066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5"/>
          <p:cNvGrpSpPr>
            <a:grpSpLocks/>
          </p:cNvGrpSpPr>
          <p:nvPr/>
        </p:nvGrpSpPr>
        <p:grpSpPr bwMode="auto">
          <a:xfrm>
            <a:off x="363538" y="1924050"/>
            <a:ext cx="8078787" cy="3609975"/>
            <a:chOff x="442913" y="2447867"/>
            <a:chExt cx="5797550" cy="2236788"/>
          </a:xfrm>
        </p:grpSpPr>
        <p:pic>
          <p:nvPicPr>
            <p:cNvPr id="7176" name="Picture 13"/>
            <p:cNvPicPr preferRelativeResize="0"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06813" y="2447867"/>
              <a:ext cx="2533650" cy="2228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442913" y="2447867"/>
              <a:ext cx="4571365" cy="2236788"/>
              <a:chOff x="697" y="8828"/>
              <a:chExt cx="7199" cy="3521"/>
            </a:xfrm>
          </p:grpSpPr>
          <p:pic>
            <p:nvPicPr>
              <p:cNvPr id="7178" name="Imag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97" y="8828"/>
                <a:ext cx="4140" cy="35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1059" y="10057"/>
                <a:ext cx="6837" cy="1979"/>
                <a:chOff x="1059" y="10057"/>
                <a:chExt cx="6837" cy="1979"/>
              </a:xfrm>
            </p:grpSpPr>
            <p:cxnSp>
              <p:nvCxnSpPr>
                <p:cNvPr id="7180" name="Straight Arrow Connector 2064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2676" y="10417"/>
                  <a:ext cx="2092" cy="745"/>
                </a:xfrm>
                <a:prstGeom prst="straightConnector1">
                  <a:avLst/>
                </a:prstGeom>
                <a:noFill/>
                <a:ln w="25400">
                  <a:solidFill>
                    <a:srgbClr val="943634"/>
                  </a:solidFill>
                  <a:round/>
                  <a:headEnd/>
                  <a:tailEnd type="arrow" w="med" len="med"/>
                </a:ln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p:spPr>
            </p:cxnSp>
            <p:cxnSp>
              <p:nvCxnSpPr>
                <p:cNvPr id="7181" name="Straight Arrow Connector 2067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3241" y="10057"/>
                  <a:ext cx="1439" cy="540"/>
                </a:xfrm>
                <a:prstGeom prst="straightConnector1">
                  <a:avLst/>
                </a:prstGeom>
                <a:noFill/>
                <a:ln w="25400">
                  <a:solidFill>
                    <a:srgbClr val="000080"/>
                  </a:solidFill>
                  <a:round/>
                  <a:headEnd/>
                  <a:tailEnd type="arrow" w="med" len="med"/>
                </a:ln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p:spPr>
            </p:cxnSp>
            <p:cxnSp>
              <p:nvCxnSpPr>
                <p:cNvPr id="7182" name="Straight Arrow Connector 60"/>
                <p:cNvCxnSpPr>
                  <a:cxnSpLocks noChangeShapeType="1"/>
                </p:cNvCxnSpPr>
                <p:nvPr/>
              </p:nvCxnSpPr>
              <p:spPr bwMode="auto">
                <a:xfrm flipV="1">
                  <a:off x="5853" y="10972"/>
                  <a:ext cx="1080" cy="180"/>
                </a:xfrm>
                <a:prstGeom prst="straightConnector1">
                  <a:avLst/>
                </a:prstGeom>
                <a:noFill/>
                <a:ln w="25400">
                  <a:solidFill>
                    <a:srgbClr val="943634"/>
                  </a:solidFill>
                  <a:round/>
                  <a:headEnd/>
                  <a:tailEnd type="arrow" w="med" len="med"/>
                </a:ln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p:spPr>
            </p:cxnSp>
            <p:sp>
              <p:nvSpPr>
                <p:cNvPr id="23562" name="Text Box 2"/>
                <p:cNvSpPr txBox="1">
                  <a:spLocks noChangeArrowheads="1"/>
                </p:cNvSpPr>
                <p:nvPr/>
              </p:nvSpPr>
              <p:spPr bwMode="auto">
                <a:xfrm>
                  <a:off x="1596" y="11674"/>
                  <a:ext cx="1532" cy="361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008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1000"/>
                    </a:spcAft>
                    <a:defRPr/>
                  </a:pPr>
                  <a:r>
                    <a:rPr lang="fr-BE" sz="1400" dirty="0" err="1" smtClean="0">
                      <a:solidFill>
                        <a:srgbClr val="008000"/>
                      </a:solidFill>
                      <a:latin typeface="+mj-lt"/>
                      <a:cs typeface="+mn-cs"/>
                    </a:rPr>
                    <a:t>Lebende</a:t>
                  </a:r>
                  <a:r>
                    <a:rPr lang="fr-BE" sz="1400" dirty="0" smtClean="0">
                      <a:solidFill>
                        <a:srgbClr val="008000"/>
                      </a:solidFill>
                      <a:latin typeface="+mj-lt"/>
                      <a:cs typeface="+mn-cs"/>
                    </a:rPr>
                    <a:t> Brett</a:t>
                  </a:r>
                  <a:endParaRPr lang="en-US" sz="1400" dirty="0">
                    <a:latin typeface="+mj-lt"/>
                    <a:cs typeface="+mn-cs"/>
                  </a:endParaRPr>
                </a:p>
              </p:txBody>
            </p:sp>
            <p:cxnSp>
              <p:nvCxnSpPr>
                <p:cNvPr id="7184" name="Straight Arrow Connector 2067"/>
                <p:cNvCxnSpPr>
                  <a:cxnSpLocks noChangeShapeType="1"/>
                </p:cNvCxnSpPr>
                <p:nvPr/>
              </p:nvCxnSpPr>
              <p:spPr bwMode="auto">
                <a:xfrm flipV="1">
                  <a:off x="5964" y="10237"/>
                  <a:ext cx="1932" cy="384"/>
                </a:xfrm>
                <a:prstGeom prst="straightConnector1">
                  <a:avLst/>
                </a:prstGeom>
                <a:noFill/>
                <a:ln w="25400">
                  <a:solidFill>
                    <a:srgbClr val="000080"/>
                  </a:solidFill>
                  <a:round/>
                  <a:headEnd/>
                  <a:tailEnd type="arrow" w="med" len="med"/>
                </a:ln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p:spPr>
            </p:cxnSp>
            <p:cxnSp>
              <p:nvCxnSpPr>
                <p:cNvPr id="7185" name="Straight Arrow Connector 60"/>
                <p:cNvCxnSpPr>
                  <a:cxnSpLocks noChangeShapeType="1"/>
                </p:cNvCxnSpPr>
                <p:nvPr/>
              </p:nvCxnSpPr>
              <p:spPr bwMode="auto">
                <a:xfrm flipH="1">
                  <a:off x="1059" y="11781"/>
                  <a:ext cx="540" cy="255"/>
                </a:xfrm>
                <a:prstGeom prst="straightConnector1">
                  <a:avLst/>
                </a:prstGeom>
                <a:noFill/>
                <a:ln w="25400">
                  <a:solidFill>
                    <a:srgbClr val="008000"/>
                  </a:solidFill>
                  <a:round/>
                  <a:headEnd/>
                  <a:tailEnd type="arrow" w="med" len="med"/>
                </a:ln>
                <a:effectLst>
                  <a:outerShdw dist="20000" dir="5400000" rotWithShape="0">
                    <a:srgbClr val="000000">
                      <a:alpha val="37999"/>
                    </a:srgbClr>
                  </a:outerShdw>
                </a:effectLst>
              </p:spPr>
            </p:cxnSp>
            <p:sp>
              <p:nvSpPr>
                <p:cNvPr id="23560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4705" y="10423"/>
                  <a:ext cx="1259" cy="362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00008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1000"/>
                    </a:spcAft>
                    <a:defRPr/>
                  </a:pPr>
                  <a:r>
                    <a:rPr lang="fr-BE" sz="1400" dirty="0" err="1" smtClean="0">
                      <a:solidFill>
                        <a:srgbClr val="000080"/>
                      </a:solidFill>
                      <a:latin typeface="+mj-lt"/>
                      <a:cs typeface="+mn-cs"/>
                    </a:rPr>
                    <a:t>tote</a:t>
                  </a:r>
                  <a:r>
                    <a:rPr lang="fr-BE" sz="1400" dirty="0" smtClean="0">
                      <a:solidFill>
                        <a:srgbClr val="000080"/>
                      </a:solidFill>
                      <a:latin typeface="+mj-lt"/>
                      <a:cs typeface="+mn-cs"/>
                    </a:rPr>
                    <a:t> </a:t>
                  </a:r>
                  <a:r>
                    <a:rPr lang="fr-BE" sz="1400" dirty="0">
                      <a:solidFill>
                        <a:srgbClr val="000080"/>
                      </a:solidFill>
                      <a:latin typeface="+mj-lt"/>
                      <a:cs typeface="+mn-cs"/>
                    </a:rPr>
                    <a:t>Brett</a:t>
                  </a:r>
                  <a:endParaRPr lang="en-US" sz="1400" dirty="0">
                    <a:latin typeface="+mj-lt"/>
                    <a:cs typeface="+mn-cs"/>
                  </a:endParaRPr>
                </a:p>
              </p:txBody>
            </p:sp>
            <p:sp>
              <p:nvSpPr>
                <p:cNvPr id="23558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4757" y="10957"/>
                  <a:ext cx="1080" cy="359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943634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1000"/>
                    </a:spcAft>
                    <a:defRPr/>
                  </a:pPr>
                  <a:r>
                    <a:rPr lang="en-US" sz="1400" dirty="0" err="1">
                      <a:solidFill>
                        <a:srgbClr val="632423"/>
                      </a:solidFill>
                      <a:latin typeface="+mj-lt"/>
                      <a:cs typeface="+mn-cs"/>
                    </a:rPr>
                    <a:t>Chitosan</a:t>
                  </a:r>
                  <a:endParaRPr lang="en-US" sz="1400" dirty="0">
                    <a:latin typeface="+mj-lt"/>
                    <a:cs typeface="+mn-cs"/>
                  </a:endParaRPr>
                </a:p>
              </p:txBody>
            </p:sp>
          </p:grpSp>
        </p:grpSp>
      </p:grp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363538" y="5521325"/>
            <a:ext cx="3663950" cy="863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en-US" noProof="1" smtClean="0">
                <a:latin typeface="+mj-lt"/>
                <a:cs typeface="+mn-cs"/>
              </a:rPr>
              <a:t>Mikroskopische Aufnahme von  </a:t>
            </a:r>
            <a:r>
              <a:rPr lang="en-US" i="1" noProof="1">
                <a:latin typeface="+mj-lt"/>
                <a:cs typeface="+mn-cs"/>
              </a:rPr>
              <a:t>Brettanomyces</a:t>
            </a:r>
            <a:r>
              <a:rPr lang="en-US" noProof="1">
                <a:latin typeface="+mj-lt"/>
                <a:cs typeface="+mn-cs"/>
              </a:rPr>
              <a:t> </a:t>
            </a:r>
            <a:r>
              <a:rPr lang="en-US" noProof="1" smtClean="0">
                <a:latin typeface="+mj-lt"/>
                <a:cs typeface="+mn-cs"/>
              </a:rPr>
              <a:t>Zellen bei Chitosanbehandlung (NBI</a:t>
            </a:r>
            <a:r>
              <a:rPr lang="en-US" noProof="1">
                <a:latin typeface="+mj-lt"/>
                <a:cs typeface="+mn-cs"/>
              </a:rPr>
              <a:t>)</a:t>
            </a:r>
            <a:endParaRPr lang="en-US" dirty="0">
              <a:latin typeface="+mj-lt"/>
              <a:cs typeface="+mn-cs"/>
            </a:endParaRPr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4911725" y="5521325"/>
            <a:ext cx="3530600" cy="863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en-US" noProof="1" smtClean="0">
                <a:latin typeface="+mj-lt"/>
                <a:cs typeface="+mn-cs"/>
              </a:rPr>
              <a:t>Electronen Mikroskopische Aufnahme von </a:t>
            </a:r>
            <a:r>
              <a:rPr lang="en-US" i="1" noProof="1" smtClean="0">
                <a:latin typeface="+mj-lt"/>
                <a:cs typeface="+mn-cs"/>
              </a:rPr>
              <a:t>Brettanomyces</a:t>
            </a:r>
            <a:r>
              <a:rPr lang="en-US" noProof="1" smtClean="0">
                <a:latin typeface="+mj-lt"/>
                <a:cs typeface="+mn-cs"/>
              </a:rPr>
              <a:t> Zellen bei Chitosanbehandlung</a:t>
            </a:r>
            <a:endParaRPr lang="en-US" noProof="1">
              <a:latin typeface="+mj-lt"/>
              <a:cs typeface="+mn-cs"/>
            </a:endParaRPr>
          </a:p>
        </p:txBody>
      </p:sp>
      <p:sp>
        <p:nvSpPr>
          <p:cNvPr id="7173" name="Titre 18"/>
          <p:cNvSpPr>
            <a:spLocks noGrp="1"/>
          </p:cNvSpPr>
          <p:nvPr>
            <p:ph type="title" idx="4294967295"/>
          </p:nvPr>
        </p:nvSpPr>
        <p:spPr>
          <a:xfrm>
            <a:off x="152400" y="186779"/>
            <a:ext cx="9601200" cy="769441"/>
          </a:xfrm>
        </p:spPr>
        <p:txBody>
          <a:bodyPr wrap="square">
            <a:spAutoFit/>
          </a:bodyPr>
          <a:lstStyle/>
          <a:p>
            <a:pPr algn="l">
              <a:tabLst>
                <a:tab pos="973138" algn="l"/>
              </a:tabLst>
            </a:pPr>
            <a:r>
              <a:rPr lang="fr-CA" dirty="0" err="1" smtClean="0"/>
              <a:t>Wirkung</a:t>
            </a:r>
            <a:r>
              <a:rPr lang="fr-CA" dirty="0" smtClean="0"/>
              <a:t> </a:t>
            </a:r>
            <a:r>
              <a:rPr lang="fr-CA" dirty="0" err="1" smtClean="0"/>
              <a:t>von</a:t>
            </a:r>
            <a:r>
              <a:rPr lang="fr-CA" dirty="0" smtClean="0"/>
              <a:t> </a:t>
            </a:r>
            <a:r>
              <a:rPr lang="fr-CA" dirty="0" err="1" smtClean="0"/>
              <a:t>Chitosan</a:t>
            </a:r>
            <a:r>
              <a:rPr lang="fr-CA" dirty="0" smtClean="0"/>
              <a:t> </a:t>
            </a:r>
            <a:r>
              <a:rPr lang="fr-CA" dirty="0" err="1" smtClean="0"/>
              <a:t>auf</a:t>
            </a:r>
            <a:r>
              <a:rPr lang="fr-CA" dirty="0" smtClean="0"/>
              <a:t> Brett</a:t>
            </a:r>
          </a:p>
        </p:txBody>
      </p:sp>
      <p:sp>
        <p:nvSpPr>
          <p:cNvPr id="7174" name="ZoneTexte 19"/>
          <p:cNvSpPr txBox="1">
            <a:spLocks noChangeArrowheads="1"/>
          </p:cNvSpPr>
          <p:nvPr/>
        </p:nvSpPr>
        <p:spPr bwMode="auto">
          <a:xfrm>
            <a:off x="-79375" y="1146175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dirty="0" err="1" smtClean="0"/>
              <a:t>Mikroskopische</a:t>
            </a:r>
            <a:r>
              <a:rPr lang="fr-FR" dirty="0" smtClean="0"/>
              <a:t> </a:t>
            </a:r>
            <a:r>
              <a:rPr lang="fr-FR" dirty="0" err="1" smtClean="0"/>
              <a:t>Aufnahme</a:t>
            </a:r>
            <a:r>
              <a:rPr lang="fr-FR" dirty="0" smtClean="0"/>
              <a:t> </a:t>
            </a:r>
            <a:r>
              <a:rPr lang="fr-FR" dirty="0"/>
              <a:t>&gt; </a:t>
            </a:r>
            <a:r>
              <a:rPr lang="fr-FR" dirty="0" smtClean="0">
                <a:solidFill>
                  <a:srgbClr val="FF0000"/>
                </a:solidFill>
              </a:rPr>
              <a:t>adsorptions </a:t>
            </a:r>
            <a:r>
              <a:rPr lang="fr-FR" dirty="0" err="1" smtClean="0">
                <a:solidFill>
                  <a:srgbClr val="FF0000"/>
                </a:solidFill>
              </a:rPr>
              <a:t>Wirkung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175" name="Rectangle 20"/>
          <p:cNvSpPr>
            <a:spLocks noChangeArrowheads="1"/>
          </p:cNvSpPr>
          <p:nvPr/>
        </p:nvSpPr>
        <p:spPr bwMode="auto">
          <a:xfrm>
            <a:off x="3878263" y="6643688"/>
            <a:ext cx="45720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r-FR" sz="1200"/>
              <a:t>Revue des Œnologues n°143, p.27-28, April 2012</a:t>
            </a:r>
            <a:endParaRPr 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No</a:t>
            </a:r>
            <a:r>
              <a:rPr lang="de-DE" dirty="0" smtClean="0"/>
              <a:t> Brett Inside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0652"/>
            <a:ext cx="8229600" cy="5133948"/>
          </a:xfrm>
        </p:spPr>
        <p:txBody>
          <a:bodyPr>
            <a:normAutofit fontScale="85000" lnSpcReduction="20000"/>
          </a:bodyPr>
          <a:lstStyle/>
          <a:p>
            <a:r>
              <a:rPr lang="de-DE" dirty="0" smtClean="0"/>
              <a:t>Reines </a:t>
            </a:r>
            <a:r>
              <a:rPr lang="de-DE" dirty="0" err="1" smtClean="0"/>
              <a:t>Chitosanprodukt</a:t>
            </a:r>
            <a:endParaRPr lang="de-DE" dirty="0" smtClean="0"/>
          </a:p>
          <a:p>
            <a:r>
              <a:rPr lang="de-DE" dirty="0" smtClean="0"/>
              <a:t> </a:t>
            </a:r>
            <a:r>
              <a:rPr lang="fr-FR" b="1" dirty="0" smtClean="0">
                <a:latin typeface="Calibri" pitchFamily="34" charset="0"/>
              </a:rPr>
              <a:t>1. </a:t>
            </a:r>
            <a:r>
              <a:rPr lang="de-AT" b="1" dirty="0" smtClean="0">
                <a:latin typeface="Calibri" pitchFamily="34" charset="0"/>
              </a:rPr>
              <a:t>Interaktion zwischen </a:t>
            </a:r>
            <a:r>
              <a:rPr lang="de-AT" b="1" dirty="0" err="1" smtClean="0">
                <a:latin typeface="Calibri" pitchFamily="34" charset="0"/>
              </a:rPr>
              <a:t>No</a:t>
            </a:r>
            <a:r>
              <a:rPr lang="de-AT" b="1" dirty="0" smtClean="0">
                <a:latin typeface="Calibri" pitchFamily="34" charset="0"/>
              </a:rPr>
              <a:t> Brett Inside und der Zellmembran</a:t>
            </a:r>
            <a:br>
              <a:rPr lang="de-AT" b="1" dirty="0" smtClean="0">
                <a:latin typeface="Calibri" pitchFamily="34" charset="0"/>
              </a:rPr>
            </a:br>
            <a:r>
              <a:rPr lang="fr-CA" dirty="0" smtClean="0">
                <a:latin typeface="Calibri" pitchFamily="34" charset="0"/>
                <a:sym typeface="Wingdings" pitchFamily="2" charset="2"/>
              </a:rPr>
              <a:t> </a:t>
            </a:r>
            <a:r>
              <a:rPr lang="fr-CA" dirty="0" err="1" smtClean="0">
                <a:latin typeface="Calibri" pitchFamily="34" charset="0"/>
                <a:sym typeface="Wingdings" pitchFamily="2" charset="2"/>
              </a:rPr>
              <a:t>Streßreaktion</a:t>
            </a:r>
            <a:r>
              <a:rPr lang="fr-CA" dirty="0" smtClean="0">
                <a:latin typeface="Calibri" pitchFamily="34" charset="0"/>
              </a:rPr>
              <a:t> </a:t>
            </a:r>
            <a:r>
              <a:rPr lang="fr-CA" dirty="0" smtClean="0">
                <a:latin typeface="Calibri" pitchFamily="34" charset="0"/>
                <a:sym typeface="Wingdings" pitchFamily="2" charset="2"/>
              </a:rPr>
              <a:t> </a:t>
            </a:r>
            <a:r>
              <a:rPr lang="de-DE" dirty="0" smtClean="0"/>
              <a:t>Organisation der Zellmembran gestört</a:t>
            </a:r>
            <a:endParaRPr lang="fr-FR" dirty="0" smtClean="0">
              <a:latin typeface="Calibri" pitchFamily="34" charset="0"/>
            </a:endParaRPr>
          </a:p>
          <a:p>
            <a:endParaRPr lang="fr-FR" dirty="0" smtClean="0">
              <a:latin typeface="Calibri" pitchFamily="34" charset="0"/>
            </a:endParaRPr>
          </a:p>
          <a:p>
            <a:pPr defTabSz="304800"/>
            <a:r>
              <a:rPr lang="fr-FR" b="1" dirty="0" smtClean="0">
                <a:latin typeface="Calibri" pitchFamily="34" charset="0"/>
              </a:rPr>
              <a:t>2. Adsorption an der </a:t>
            </a:r>
            <a:r>
              <a:rPr lang="fr-FR" b="1" dirty="0" err="1" smtClean="0">
                <a:latin typeface="Calibri" pitchFamily="34" charset="0"/>
              </a:rPr>
              <a:t>Zellwand</a:t>
            </a:r>
            <a:r>
              <a:rPr lang="fr-FR" b="1" dirty="0" smtClean="0">
                <a:latin typeface="Calibri" pitchFamily="34" charset="0"/>
              </a:rPr>
              <a:t> </a:t>
            </a:r>
            <a:br>
              <a:rPr lang="fr-FR" b="1" dirty="0" smtClean="0">
                <a:latin typeface="Calibri" pitchFamily="34" charset="0"/>
              </a:rPr>
            </a:br>
            <a:r>
              <a:rPr lang="fr-FR" dirty="0" smtClean="0">
                <a:latin typeface="Calibri" pitchFamily="34" charset="0"/>
                <a:sym typeface="Wingdings" pitchFamily="2" charset="2"/>
              </a:rPr>
              <a:t> </a:t>
            </a:r>
            <a:r>
              <a:rPr lang="fr-FR" dirty="0" err="1" smtClean="0">
                <a:latin typeface="Calibri" pitchFamily="34" charset="0"/>
              </a:rPr>
              <a:t>Blockade</a:t>
            </a:r>
            <a:r>
              <a:rPr lang="fr-FR" dirty="0" smtClean="0">
                <a:latin typeface="Calibri" pitchFamily="34" charset="0"/>
              </a:rPr>
              <a:t> der </a:t>
            </a:r>
            <a:r>
              <a:rPr lang="fr-FR" dirty="0" err="1" smtClean="0">
                <a:latin typeface="Calibri" pitchFamily="34" charset="0"/>
              </a:rPr>
              <a:t>Transportwege</a:t>
            </a:r>
            <a:endParaRPr lang="fr-FR" dirty="0" smtClean="0">
              <a:latin typeface="Calibri" pitchFamily="34" charset="0"/>
            </a:endParaRPr>
          </a:p>
          <a:p>
            <a:pPr defTabSz="304800"/>
            <a:endParaRPr lang="de-DE" dirty="0" smtClean="0"/>
          </a:p>
          <a:p>
            <a:pPr lvl="1"/>
            <a:r>
              <a:rPr lang="de-DE" dirty="0" smtClean="0"/>
              <a:t>Nicht GVO</a:t>
            </a:r>
          </a:p>
          <a:p>
            <a:pPr lvl="1"/>
            <a:r>
              <a:rPr lang="de-DE" dirty="0" smtClean="0"/>
              <a:t>Nicht tierischem Ursprungs</a:t>
            </a:r>
          </a:p>
          <a:p>
            <a:pPr lvl="1"/>
            <a:r>
              <a:rPr lang="de-DE" dirty="0" smtClean="0"/>
              <a:t>Nicht Allergen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BDDDB"/>
              </a:clrFrom>
              <a:clrTo>
                <a:srgbClr val="DBDDD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"/>
            <a:ext cx="1944216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BDDDB"/>
              </a:clrFrom>
              <a:clrTo>
                <a:srgbClr val="DBDDD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764704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uppieren 7"/>
          <p:cNvGrpSpPr/>
          <p:nvPr/>
        </p:nvGrpSpPr>
        <p:grpSpPr>
          <a:xfrm>
            <a:off x="1259632" y="2636912"/>
            <a:ext cx="3096344" cy="3312368"/>
            <a:chOff x="6963695" y="2683496"/>
            <a:chExt cx="1944216" cy="3332942"/>
          </a:xfrm>
        </p:grpSpPr>
        <p:pic>
          <p:nvPicPr>
            <p:cNvPr id="31748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DBDDDB"/>
                </a:clrFrom>
                <a:clrTo>
                  <a:srgbClr val="DBDDDB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63695" y="2683496"/>
              <a:ext cx="1944216" cy="333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hteck 6"/>
            <p:cNvSpPr/>
            <p:nvPr/>
          </p:nvSpPr>
          <p:spPr>
            <a:xfrm>
              <a:off x="7915229" y="2683496"/>
              <a:ext cx="576064" cy="2880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feld 10"/>
          <p:cNvSpPr txBox="1"/>
          <p:nvPr/>
        </p:nvSpPr>
        <p:spPr>
          <a:xfrm>
            <a:off x="5507999" y="1929606"/>
            <a:ext cx="3591755" cy="1200329"/>
          </a:xfrm>
          <a:prstGeom prst="rect">
            <a:avLst/>
          </a:prstGeom>
          <a:ln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 err="1" smtClean="0"/>
              <a:t>No</a:t>
            </a:r>
            <a:r>
              <a:rPr lang="de-DE" b="1" dirty="0" smtClean="0"/>
              <a:t> Brett Inside </a:t>
            </a:r>
            <a:r>
              <a:rPr lang="de-DE" dirty="0" smtClean="0"/>
              <a:t>ist nicht löslich</a:t>
            </a:r>
          </a:p>
          <a:p>
            <a:r>
              <a:rPr lang="de-DE" dirty="0" smtClean="0"/>
              <a:t>und muss vor der Zugabe in Wasser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Wein</a:t>
            </a:r>
            <a:r>
              <a:rPr lang="en-US" dirty="0" smtClean="0"/>
              <a:t> </a:t>
            </a:r>
            <a:r>
              <a:rPr lang="en-US" dirty="0" err="1" smtClean="0"/>
              <a:t>suspendiert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>
            <a:off x="5508000" y="3009726"/>
            <a:ext cx="3577006" cy="923330"/>
          </a:xfrm>
          <a:prstGeom prst="rect">
            <a:avLst/>
          </a:prstGeom>
          <a:ln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b="1" dirty="0" err="1" smtClean="0">
                <a:solidFill>
                  <a:schemeClr val="dk1"/>
                </a:solidFill>
              </a:rPr>
              <a:t>No</a:t>
            </a:r>
            <a:r>
              <a:rPr lang="de-DE" b="1" dirty="0" smtClean="0">
                <a:solidFill>
                  <a:schemeClr val="dk1"/>
                </a:solidFill>
              </a:rPr>
              <a:t> Brett Inside </a:t>
            </a:r>
            <a:r>
              <a:rPr lang="de-DE" dirty="0" smtClean="0">
                <a:solidFill>
                  <a:schemeClr val="dk1"/>
                </a:solidFill>
              </a:rPr>
              <a:t>von oben in den</a:t>
            </a:r>
          </a:p>
          <a:p>
            <a:r>
              <a:rPr lang="de-DE" dirty="0" smtClean="0">
                <a:solidFill>
                  <a:schemeClr val="dk1"/>
                </a:solidFill>
              </a:rPr>
              <a:t>Tank zugeben und sorgfältig den</a:t>
            </a:r>
          </a:p>
          <a:p>
            <a:r>
              <a:rPr lang="en-US" dirty="0" err="1" smtClean="0">
                <a:solidFill>
                  <a:schemeClr val="dk1"/>
                </a:solidFill>
              </a:rPr>
              <a:t>gesamten</a:t>
            </a:r>
            <a:r>
              <a:rPr lang="en-US" dirty="0" smtClean="0">
                <a:solidFill>
                  <a:schemeClr val="dk1"/>
                </a:solidFill>
              </a:rPr>
              <a:t> </a:t>
            </a:r>
            <a:r>
              <a:rPr lang="en-US" dirty="0" err="1" smtClean="0">
                <a:solidFill>
                  <a:schemeClr val="dk1"/>
                </a:solidFill>
              </a:rPr>
              <a:t>Inhalt</a:t>
            </a:r>
            <a:r>
              <a:rPr lang="en-US" dirty="0" smtClean="0">
                <a:solidFill>
                  <a:schemeClr val="dk1"/>
                </a:solidFill>
              </a:rPr>
              <a:t> </a:t>
            </a:r>
            <a:r>
              <a:rPr lang="en-US" dirty="0" err="1" smtClean="0">
                <a:solidFill>
                  <a:schemeClr val="dk1"/>
                </a:solidFill>
              </a:rPr>
              <a:t>durchmischen</a:t>
            </a:r>
            <a:r>
              <a:rPr lang="en-US" dirty="0" smtClean="0">
                <a:solidFill>
                  <a:schemeClr val="dk1"/>
                </a:solidFill>
              </a:rPr>
              <a:t>.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5508000" y="4089846"/>
            <a:ext cx="3577006" cy="1200329"/>
          </a:xfrm>
          <a:prstGeom prst="rect">
            <a:avLst/>
          </a:prstGeom>
          <a:ln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dk1"/>
                </a:solidFill>
              </a:rPr>
              <a:t>Nach zehn Tagen muss der</a:t>
            </a:r>
          </a:p>
          <a:p>
            <a:r>
              <a:rPr lang="de-DE" dirty="0" smtClean="0">
                <a:solidFill>
                  <a:schemeClr val="dk1"/>
                </a:solidFill>
              </a:rPr>
              <a:t>behandelte Wein vom Trub befreit </a:t>
            </a:r>
          </a:p>
          <a:p>
            <a:r>
              <a:rPr lang="en-US" dirty="0" err="1" smtClean="0">
                <a:solidFill>
                  <a:schemeClr val="dk1"/>
                </a:solidFill>
              </a:rPr>
              <a:t>werden</a:t>
            </a:r>
            <a:r>
              <a:rPr lang="en-US" dirty="0" smtClean="0">
                <a:solidFill>
                  <a:schemeClr val="dk1"/>
                </a:solidFill>
              </a:rPr>
              <a:t> (</a:t>
            </a:r>
            <a:r>
              <a:rPr lang="en-US" dirty="0" err="1" smtClean="0">
                <a:solidFill>
                  <a:schemeClr val="dk1"/>
                </a:solidFill>
              </a:rPr>
              <a:t>Abstich</a:t>
            </a:r>
            <a:r>
              <a:rPr lang="en-US" dirty="0" smtClean="0">
                <a:solidFill>
                  <a:schemeClr val="dk1"/>
                </a:solidFill>
              </a:rPr>
              <a:t>).</a:t>
            </a:r>
          </a:p>
        </p:txBody>
      </p:sp>
      <p:sp>
        <p:nvSpPr>
          <p:cNvPr id="16" name="Rechteck 15"/>
          <p:cNvSpPr/>
          <p:nvPr/>
        </p:nvSpPr>
        <p:spPr>
          <a:xfrm>
            <a:off x="5535868" y="260648"/>
            <a:ext cx="3563888" cy="1080120"/>
          </a:xfrm>
          <a:prstGeom prst="rect">
            <a:avLst/>
          </a:prstGeom>
          <a:solidFill>
            <a:srgbClr val="BC474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6213" lvl="1"/>
            <a:r>
              <a:rPr lang="de-AT" sz="2800" b="1" dirty="0" err="1" smtClean="0"/>
              <a:t>No</a:t>
            </a:r>
            <a:r>
              <a:rPr lang="de-AT" sz="2800" b="1" dirty="0" smtClean="0"/>
              <a:t> Brett Inside</a:t>
            </a:r>
            <a:br>
              <a:rPr lang="de-AT" sz="2800" b="1" dirty="0" smtClean="0"/>
            </a:br>
            <a:r>
              <a:rPr lang="de-AT" sz="2800" b="1" dirty="0" smtClean="0"/>
              <a:t>Einfache Anwendung</a:t>
            </a:r>
            <a:endParaRPr lang="en-US" sz="2800" b="1" dirty="0"/>
          </a:p>
        </p:txBody>
      </p:sp>
      <p:sp>
        <p:nvSpPr>
          <p:cNvPr id="18" name="Inhaltsplatzhalter 2"/>
          <p:cNvSpPr>
            <a:spLocks noGrp="1"/>
          </p:cNvSpPr>
          <p:nvPr>
            <p:ph idx="1"/>
          </p:nvPr>
        </p:nvSpPr>
        <p:spPr>
          <a:xfrm>
            <a:off x="5508104" y="5293657"/>
            <a:ext cx="3635896" cy="1015663"/>
          </a:xfrm>
          <a:ln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>
              <a:buNone/>
            </a:pPr>
            <a:r>
              <a:rPr lang="en-US" sz="2000" b="1" i="1" dirty="0" err="1" smtClean="0">
                <a:solidFill>
                  <a:schemeClr val="dk1"/>
                </a:solidFill>
              </a:rPr>
              <a:t>Der</a:t>
            </a:r>
            <a:r>
              <a:rPr lang="en-US" sz="2000" b="1" i="1" dirty="0" smtClean="0">
                <a:solidFill>
                  <a:schemeClr val="dk1"/>
                </a:solidFill>
              </a:rPr>
              <a:t> </a:t>
            </a:r>
            <a:r>
              <a:rPr lang="en-US" sz="2000" b="1" i="1" dirty="0" err="1" smtClean="0">
                <a:solidFill>
                  <a:schemeClr val="dk1"/>
                </a:solidFill>
              </a:rPr>
              <a:t>optimale</a:t>
            </a:r>
            <a:r>
              <a:rPr lang="en-US" sz="2000" b="1" i="1" dirty="0" smtClean="0">
                <a:solidFill>
                  <a:schemeClr val="dk1"/>
                </a:solidFill>
              </a:rPr>
              <a:t> </a:t>
            </a:r>
            <a:r>
              <a:rPr lang="en-US" sz="2000" b="1" i="1" dirty="0" err="1" smtClean="0">
                <a:solidFill>
                  <a:schemeClr val="dk1"/>
                </a:solidFill>
              </a:rPr>
              <a:t>Zeitpunkt</a:t>
            </a:r>
            <a:r>
              <a:rPr lang="en-US" sz="2000" b="1" i="1" dirty="0" smtClean="0">
                <a:solidFill>
                  <a:schemeClr val="dk1"/>
                </a:solidFill>
              </a:rPr>
              <a:t> für </a:t>
            </a:r>
            <a:br>
              <a:rPr lang="en-US" sz="2000" b="1" i="1" dirty="0" smtClean="0">
                <a:solidFill>
                  <a:schemeClr val="dk1"/>
                </a:solidFill>
              </a:rPr>
            </a:br>
            <a:r>
              <a:rPr lang="en-US" sz="2000" b="1" i="1" dirty="0" smtClean="0">
                <a:solidFill>
                  <a:schemeClr val="dk1"/>
                </a:solidFill>
              </a:rPr>
              <a:t>die </a:t>
            </a:r>
            <a:r>
              <a:rPr lang="en-US" sz="2000" b="1" i="1" dirty="0" err="1" smtClean="0">
                <a:solidFill>
                  <a:schemeClr val="dk1"/>
                </a:solidFill>
              </a:rPr>
              <a:t>Anwendung</a:t>
            </a:r>
            <a:r>
              <a:rPr lang="en-US" sz="2000" b="1" i="1" dirty="0" smtClean="0">
                <a:solidFill>
                  <a:schemeClr val="dk1"/>
                </a:solidFill>
              </a:rPr>
              <a:t> </a:t>
            </a:r>
            <a:r>
              <a:rPr lang="en-US" sz="2000" b="1" i="1" dirty="0" err="1" smtClean="0">
                <a:solidFill>
                  <a:schemeClr val="dk1"/>
                </a:solidFill>
              </a:rPr>
              <a:t>ist</a:t>
            </a:r>
            <a:r>
              <a:rPr lang="en-US" sz="2000" b="1" i="1" dirty="0" smtClean="0">
                <a:solidFill>
                  <a:schemeClr val="dk1"/>
                </a:solidFill>
              </a:rPr>
              <a:t> </a:t>
            </a:r>
            <a:r>
              <a:rPr lang="en-US" sz="2000" b="1" i="1" dirty="0" err="1" smtClean="0">
                <a:solidFill>
                  <a:schemeClr val="dk1"/>
                </a:solidFill>
              </a:rPr>
              <a:t>nach</a:t>
            </a:r>
            <a:r>
              <a:rPr lang="en-US" sz="2000" b="1" i="1" dirty="0" smtClean="0">
                <a:solidFill>
                  <a:schemeClr val="dk1"/>
                </a:solidFill>
              </a:rPr>
              <a:t> </a:t>
            </a:r>
            <a:r>
              <a:rPr lang="en-US" sz="2000" b="1" i="1" dirty="0" err="1" smtClean="0">
                <a:solidFill>
                  <a:schemeClr val="dk1"/>
                </a:solidFill>
              </a:rPr>
              <a:t>dem</a:t>
            </a:r>
            <a:r>
              <a:rPr lang="en-US" sz="2000" b="1" i="1" dirty="0" smtClean="0">
                <a:solidFill>
                  <a:schemeClr val="dk1"/>
                </a:solidFill>
              </a:rPr>
              <a:t> BSA.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5993904"/>
            <a:ext cx="4700159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Pfeil nach unten 14"/>
          <p:cNvSpPr/>
          <p:nvPr/>
        </p:nvSpPr>
        <p:spPr>
          <a:xfrm>
            <a:off x="2987824" y="2708920"/>
            <a:ext cx="792088" cy="1080120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Nach unten gekrümmter Pfeil 20"/>
          <p:cNvSpPr/>
          <p:nvPr/>
        </p:nvSpPr>
        <p:spPr>
          <a:xfrm>
            <a:off x="1547664" y="116632"/>
            <a:ext cx="2304256" cy="1080120"/>
          </a:xfrm>
          <a:prstGeom prst="curvedDownArrow">
            <a:avLst>
              <a:gd name="adj1" fmla="val 25000"/>
              <a:gd name="adj2" fmla="val 50000"/>
              <a:gd name="adj3" fmla="val 56746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oneTexte 5"/>
          <p:cNvSpPr txBox="1">
            <a:spLocks noChangeArrowheads="1"/>
          </p:cNvSpPr>
          <p:nvPr/>
        </p:nvSpPr>
        <p:spPr bwMode="auto">
          <a:xfrm>
            <a:off x="714375" y="5864225"/>
            <a:ext cx="79295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 i="1" dirty="0" err="1">
                <a:latin typeface="Calibri" pitchFamily="34" charset="0"/>
              </a:rPr>
              <a:t>From</a:t>
            </a:r>
            <a:r>
              <a:rPr lang="fr-FR" sz="1400" i="1" dirty="0">
                <a:latin typeface="Calibri" pitchFamily="34" charset="0"/>
              </a:rPr>
              <a:t> OIV </a:t>
            </a:r>
            <a:r>
              <a:rPr lang="fr-FR" sz="1400" i="1" dirty="0" err="1">
                <a:latin typeface="Calibri" pitchFamily="34" charset="0"/>
              </a:rPr>
              <a:t>Proceedings</a:t>
            </a:r>
            <a:r>
              <a:rPr lang="fr-FR" sz="1400" i="1" dirty="0">
                <a:latin typeface="Calibri" pitchFamily="34" charset="0"/>
              </a:rPr>
              <a:t>, 2008, A. </a:t>
            </a:r>
            <a:r>
              <a:rPr lang="fr-FR" sz="1400" i="1" dirty="0" err="1">
                <a:latin typeface="Calibri" pitchFamily="34" charset="0"/>
              </a:rPr>
              <a:t>Bornet</a:t>
            </a:r>
            <a:r>
              <a:rPr lang="fr-FR" sz="1400" i="1" dirty="0">
                <a:latin typeface="Calibri" pitchFamily="34" charset="0"/>
              </a:rPr>
              <a:t> &amp; PL </a:t>
            </a:r>
            <a:r>
              <a:rPr lang="fr-FR" sz="1400" i="1" dirty="0" err="1">
                <a:latin typeface="Calibri" pitchFamily="34" charset="0"/>
              </a:rPr>
              <a:t>Teisseidre</a:t>
            </a:r>
            <a:r>
              <a:rPr lang="fr-FR" sz="1400" i="1" dirty="0">
                <a:latin typeface="Calibri" pitchFamily="34" charset="0"/>
              </a:rPr>
              <a:t> (Fac. d’</a:t>
            </a:r>
            <a:r>
              <a:rPr lang="fr-FR" sz="1400" i="1" dirty="0" err="1">
                <a:latin typeface="Calibri" pitchFamily="34" charset="0"/>
              </a:rPr>
              <a:t>Oenol</a:t>
            </a:r>
            <a:r>
              <a:rPr lang="fr-FR" sz="1400" i="1" dirty="0">
                <a:latin typeface="Calibri" pitchFamily="34" charset="0"/>
              </a:rPr>
              <a:t>. Bordeaux), Elimination des goûts terreux (la </a:t>
            </a:r>
            <a:r>
              <a:rPr lang="fr-FR" sz="1400" i="1" dirty="0" err="1">
                <a:latin typeface="Calibri" pitchFamily="34" charset="0"/>
              </a:rPr>
              <a:t>géosmine</a:t>
            </a:r>
            <a:r>
              <a:rPr lang="fr-FR" sz="1400" i="1" dirty="0">
                <a:latin typeface="Calibri" pitchFamily="34" charset="0"/>
              </a:rPr>
              <a:t>) et des </a:t>
            </a:r>
            <a:r>
              <a:rPr lang="fr-FR" sz="1400" i="1" dirty="0" err="1">
                <a:latin typeface="Calibri" pitchFamily="34" charset="0"/>
              </a:rPr>
              <a:t>Brettanomyces</a:t>
            </a:r>
            <a:r>
              <a:rPr lang="fr-FR" sz="1400" i="1" dirty="0">
                <a:latin typeface="Calibri" pitchFamily="34" charset="0"/>
              </a:rPr>
              <a:t> par l’utilisation d’un </a:t>
            </a:r>
            <a:r>
              <a:rPr lang="fr-FR" sz="1400" i="1" dirty="0" err="1">
                <a:latin typeface="Calibri" pitchFamily="34" charset="0"/>
              </a:rPr>
              <a:t>biopolymère</a:t>
            </a:r>
            <a:r>
              <a:rPr lang="fr-FR" sz="1400" i="1" dirty="0">
                <a:latin typeface="Calibri" pitchFamily="34" charset="0"/>
              </a:rPr>
              <a:t> fongique : le </a:t>
            </a:r>
            <a:r>
              <a:rPr lang="fr-FR" sz="1400" i="1" dirty="0" err="1">
                <a:latin typeface="Calibri" pitchFamily="34" charset="0"/>
              </a:rPr>
              <a:t>chitosane</a:t>
            </a:r>
            <a:endParaRPr lang="fr-CA" sz="1400" i="1" dirty="0">
              <a:latin typeface="Calibri" pitchFamily="34" charset="0"/>
            </a:endParaRPr>
          </a:p>
        </p:txBody>
      </p:sp>
      <p:sp>
        <p:nvSpPr>
          <p:cNvPr id="5124" name="ZoneTexte 6"/>
          <p:cNvSpPr txBox="1">
            <a:spLocks noChangeArrowheads="1"/>
          </p:cNvSpPr>
          <p:nvPr/>
        </p:nvSpPr>
        <p:spPr bwMode="auto">
          <a:xfrm>
            <a:off x="755650" y="5516563"/>
            <a:ext cx="242887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300">
                <a:latin typeface="Calibri" pitchFamily="34" charset="0"/>
                <a:cs typeface="Times New Roman" pitchFamily="18" charset="0"/>
              </a:rPr>
              <a:t>Brett-Quantification by RT-PCR.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5800" y="1524000"/>
            <a:ext cx="6848475" cy="4022725"/>
            <a:chOff x="288" y="1745"/>
            <a:chExt cx="4314" cy="2534"/>
          </a:xfrm>
        </p:grpSpPr>
        <p:graphicFrame>
          <p:nvGraphicFramePr>
            <p:cNvPr id="5122" name="Object 2"/>
            <p:cNvGraphicFramePr>
              <a:graphicFrameLocks noChangeAspect="1"/>
            </p:cNvGraphicFramePr>
            <p:nvPr/>
          </p:nvGraphicFramePr>
          <p:xfrm>
            <a:off x="288" y="1745"/>
            <a:ext cx="4314" cy="2534"/>
          </p:xfrm>
          <a:graphic>
            <a:graphicData uri="http://schemas.openxmlformats.org/presentationml/2006/ole">
              <p:oleObj spid="_x0000_s1026" name="Worksheet" r:id="rId3" imgW="6848337" imgH="4029081" progId="Excel.Sheet.8">
                <p:embed/>
              </p:oleObj>
            </a:graphicData>
          </a:graphic>
        </p:graphicFrame>
        <p:sp>
          <p:nvSpPr>
            <p:cNvPr id="5128" name="Text Box 12"/>
            <p:cNvSpPr txBox="1">
              <a:spLocks noChangeArrowheads="1"/>
            </p:cNvSpPr>
            <p:nvPr/>
          </p:nvSpPr>
          <p:spPr bwMode="auto">
            <a:xfrm rot="-5400000">
              <a:off x="639" y="2904"/>
              <a:ext cx="500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BE" sz="1400">
                  <a:solidFill>
                    <a:schemeClr val="bg1"/>
                  </a:solidFill>
                  <a:latin typeface="Calibri" pitchFamily="34" charset="0"/>
                </a:rPr>
                <a:t>2,8*10</a:t>
              </a:r>
              <a:r>
                <a:rPr lang="fr-BE" sz="1400" baseline="30000">
                  <a:solidFill>
                    <a:schemeClr val="bg1"/>
                  </a:solidFill>
                  <a:latin typeface="Calibri" pitchFamily="34" charset="0"/>
                </a:rPr>
                <a:t>5</a:t>
              </a:r>
              <a:endParaRPr lang="fr-FR" sz="1400" baseline="300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5129" name="Text Box 13"/>
            <p:cNvSpPr txBox="1">
              <a:spLocks noChangeArrowheads="1"/>
            </p:cNvSpPr>
            <p:nvPr/>
          </p:nvSpPr>
          <p:spPr bwMode="auto">
            <a:xfrm rot="-5400000">
              <a:off x="1138" y="3493"/>
              <a:ext cx="500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BE" sz="1400">
                  <a:solidFill>
                    <a:schemeClr val="bg1"/>
                  </a:solidFill>
                  <a:latin typeface="Calibri" pitchFamily="34" charset="0"/>
                </a:rPr>
                <a:t>3563</a:t>
              </a:r>
              <a:endParaRPr lang="fr-FR" sz="1400" baseline="300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5130" name="Text Box 14"/>
            <p:cNvSpPr txBox="1">
              <a:spLocks noChangeArrowheads="1"/>
            </p:cNvSpPr>
            <p:nvPr/>
          </p:nvSpPr>
          <p:spPr bwMode="auto">
            <a:xfrm rot="-5400000">
              <a:off x="1654" y="3689"/>
              <a:ext cx="500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BE" sz="1400">
                  <a:solidFill>
                    <a:schemeClr val="bg1"/>
                  </a:solidFill>
                  <a:latin typeface="Calibri" pitchFamily="34" charset="0"/>
                </a:rPr>
                <a:t>1527</a:t>
              </a:r>
              <a:endParaRPr lang="fr-FR" sz="1400" baseline="300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5131" name="Text Box 15"/>
            <p:cNvSpPr txBox="1">
              <a:spLocks noChangeArrowheads="1"/>
            </p:cNvSpPr>
            <p:nvPr/>
          </p:nvSpPr>
          <p:spPr bwMode="auto">
            <a:xfrm>
              <a:off x="2253" y="3843"/>
              <a:ext cx="500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BE" sz="1400">
                  <a:solidFill>
                    <a:schemeClr val="bg1"/>
                  </a:solidFill>
                  <a:latin typeface="Calibri" pitchFamily="34" charset="0"/>
                </a:rPr>
                <a:t>509</a:t>
              </a:r>
              <a:endParaRPr lang="fr-FR" sz="1400" baseline="300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5132" name="Text Box 16"/>
            <p:cNvSpPr txBox="1">
              <a:spLocks noChangeArrowheads="1"/>
            </p:cNvSpPr>
            <p:nvPr/>
          </p:nvSpPr>
          <p:spPr bwMode="auto">
            <a:xfrm>
              <a:off x="2770" y="3850"/>
              <a:ext cx="364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BE" sz="1400">
                  <a:solidFill>
                    <a:schemeClr val="bg1"/>
                  </a:solidFill>
                  <a:latin typeface="Calibri" pitchFamily="34" charset="0"/>
                </a:rPr>
                <a:t>254</a:t>
              </a:r>
              <a:endParaRPr lang="fr-FR" sz="1400" baseline="300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5133" name="Text Box 17"/>
            <p:cNvSpPr txBox="1">
              <a:spLocks noChangeArrowheads="1"/>
            </p:cNvSpPr>
            <p:nvPr/>
          </p:nvSpPr>
          <p:spPr bwMode="auto">
            <a:xfrm>
              <a:off x="3377" y="3861"/>
              <a:ext cx="183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BE" sz="1400">
                  <a:solidFill>
                    <a:schemeClr val="bg1"/>
                  </a:solidFill>
                  <a:latin typeface="Calibri" pitchFamily="34" charset="0"/>
                </a:rPr>
                <a:t>0</a:t>
              </a:r>
              <a:endParaRPr lang="fr-FR" sz="1400" baseline="300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5134" name="Text Box 18"/>
            <p:cNvSpPr txBox="1">
              <a:spLocks noChangeArrowheads="1"/>
            </p:cNvSpPr>
            <p:nvPr/>
          </p:nvSpPr>
          <p:spPr bwMode="auto">
            <a:xfrm>
              <a:off x="3864" y="3861"/>
              <a:ext cx="183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BE" sz="1400">
                  <a:solidFill>
                    <a:schemeClr val="bg1"/>
                  </a:solidFill>
                  <a:latin typeface="Calibri" pitchFamily="34" charset="0"/>
                </a:rPr>
                <a:t>0</a:t>
              </a:r>
              <a:endParaRPr lang="fr-FR" sz="1400" baseline="300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5135" name="Text Box 19"/>
            <p:cNvSpPr txBox="1">
              <a:spLocks noChangeArrowheads="1"/>
            </p:cNvSpPr>
            <p:nvPr/>
          </p:nvSpPr>
          <p:spPr bwMode="auto">
            <a:xfrm rot="16200000">
              <a:off x="-675" y="2902"/>
              <a:ext cx="2222" cy="19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400" dirty="0" err="1" smtClean="0"/>
                <a:t>Brettanomyces</a:t>
              </a:r>
              <a:r>
                <a:rPr lang="de-DE" sz="1400" dirty="0" smtClean="0"/>
                <a:t> (CFU / ml)</a:t>
              </a:r>
              <a:endParaRPr lang="de-DE" sz="1400" dirty="0"/>
            </a:p>
          </p:txBody>
        </p:sp>
      </p:grpSp>
      <p:sp>
        <p:nvSpPr>
          <p:cNvPr id="15" name="Titel 14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fr-FR" dirty="0" err="1" smtClean="0">
                <a:latin typeface="Calibri" pitchFamily="34" charset="0"/>
              </a:rPr>
              <a:t>Ein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neues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Werkzeug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um</a:t>
            </a:r>
            <a:r>
              <a:rPr lang="fr-FR" dirty="0" smtClean="0">
                <a:latin typeface="Calibri" pitchFamily="34" charset="0"/>
              </a:rPr>
              <a:t> BRETTANOMYCES </a:t>
            </a:r>
            <a:r>
              <a:rPr lang="fr-FR" dirty="0" err="1" smtClean="0">
                <a:latin typeface="Calibri" pitchFamily="34" charset="0"/>
              </a:rPr>
              <a:t>zu</a:t>
            </a:r>
            <a:r>
              <a:rPr lang="fr-FR" dirty="0" smtClean="0">
                <a:latin typeface="Calibri" pitchFamily="34" charset="0"/>
              </a:rPr>
              <a:t> </a:t>
            </a:r>
            <a:r>
              <a:rPr lang="fr-FR" dirty="0" err="1" smtClean="0">
                <a:latin typeface="Calibri" pitchFamily="34" charset="0"/>
              </a:rPr>
              <a:t>kontrollieren</a:t>
            </a:r>
            <a:r>
              <a:rPr lang="fr-CA" dirty="0" smtClean="0">
                <a:latin typeface="Calibri" pitchFamily="34" charset="0"/>
              </a:rPr>
              <a:t/>
            </a:r>
            <a:br>
              <a:rPr lang="fr-CA" dirty="0" smtClean="0">
                <a:latin typeface="Calibri" pitchFamily="34" charset="0"/>
              </a:rPr>
            </a:b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Fasshygiene mit </a:t>
            </a:r>
            <a:br>
              <a:rPr lang="de-DE" dirty="0" smtClean="0"/>
            </a:br>
            <a:r>
              <a:rPr lang="de-DE" dirty="0" smtClean="0"/>
              <a:t>Thonhauser </a:t>
            </a:r>
            <a:r>
              <a:rPr lang="de-DE" dirty="0" err="1" smtClean="0"/>
              <a:t>Recond</a:t>
            </a:r>
            <a:r>
              <a:rPr lang="de-DE" dirty="0" smtClean="0"/>
              <a:t> Verfahren</a:t>
            </a:r>
            <a:endParaRPr lang="en-US" dirty="0"/>
          </a:p>
        </p:txBody>
      </p:sp>
      <p:pic>
        <p:nvPicPr>
          <p:cNvPr id="5" name="Picture 11" descr="foto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06464" y="2819400"/>
            <a:ext cx="5137536" cy="4102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  <p:sp>
        <p:nvSpPr>
          <p:cNvPr id="7" name="Textfeld 6"/>
          <p:cNvSpPr txBox="1"/>
          <p:nvPr/>
        </p:nvSpPr>
        <p:spPr>
          <a:xfrm>
            <a:off x="495249" y="1868031"/>
            <a:ext cx="834395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800" dirty="0" smtClean="0"/>
              <a:t>Perfekte Fassreinigung durch die Kombination vom</a:t>
            </a:r>
          </a:p>
          <a:p>
            <a:endParaRPr lang="de-AT" sz="2800" dirty="0" smtClean="0"/>
          </a:p>
          <a:p>
            <a:pPr>
              <a:buFont typeface="Arial" pitchFamily="34" charset="0"/>
              <a:buChar char="•"/>
            </a:pPr>
            <a:r>
              <a:rPr lang="de-AT" sz="2800" dirty="0" smtClean="0"/>
              <a:t>Hochdruck</a:t>
            </a:r>
          </a:p>
          <a:p>
            <a:pPr>
              <a:buFont typeface="Arial" pitchFamily="34" charset="0"/>
              <a:buChar char="•"/>
            </a:pPr>
            <a:r>
              <a:rPr lang="de-AT" sz="2800" dirty="0" smtClean="0"/>
              <a:t>Heißwasser</a:t>
            </a:r>
          </a:p>
          <a:p>
            <a:pPr>
              <a:buFont typeface="Arial" pitchFamily="34" charset="0"/>
              <a:buChar char="•"/>
            </a:pPr>
            <a:r>
              <a:rPr lang="de-AT" sz="2800" dirty="0" smtClean="0"/>
              <a:t>Tm </a:t>
            </a:r>
            <a:r>
              <a:rPr lang="de-AT" sz="2800" dirty="0" err="1" smtClean="0"/>
              <a:t>Recond</a:t>
            </a:r>
            <a:r>
              <a:rPr lang="de-AT" sz="2800" dirty="0" smtClean="0"/>
              <a:t> Produkte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i="1" dirty="0" err="1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Brettanomyces</a:t>
            </a:r>
            <a:r>
              <a:rPr lang="de-DE" i="1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de-DE" i="1" dirty="0" err="1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bruxellensis</a:t>
            </a:r>
            <a:r>
              <a:rPr lang="de-DE" i="1" dirty="0" smtClean="0"/>
              <a:t>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DE" dirty="0" smtClean="0"/>
              <a:t>Hefe Kommt bereits aus dem Weingarten </a:t>
            </a:r>
          </a:p>
          <a:p>
            <a:r>
              <a:rPr lang="de-DE" dirty="0" smtClean="0"/>
              <a:t>langsam gärend</a:t>
            </a:r>
          </a:p>
          <a:p>
            <a:r>
              <a:rPr lang="de-DE" dirty="0" smtClean="0"/>
              <a:t>alkoholverträglich </a:t>
            </a:r>
          </a:p>
          <a:p>
            <a:r>
              <a:rPr lang="de-DE" dirty="0" smtClean="0"/>
              <a:t>Schwefeldioxid verträglich</a:t>
            </a:r>
          </a:p>
          <a:p>
            <a:r>
              <a:rPr lang="de-DE" dirty="0" smtClean="0"/>
              <a:t>nutzt auch die Holzzucker </a:t>
            </a:r>
            <a:r>
              <a:rPr lang="de-DE" dirty="0" err="1" smtClean="0"/>
              <a:t>Cellubiose</a:t>
            </a:r>
            <a:r>
              <a:rPr lang="de-DE" dirty="0" smtClean="0"/>
              <a:t> und Xylose </a:t>
            </a:r>
          </a:p>
          <a:p>
            <a:r>
              <a:rPr lang="de-DE" dirty="0" smtClean="0"/>
              <a:t>Weinfehler Mäuseln und  Pferdeschweiß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Vergleich von Fassoberflächen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D1B34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de-DE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Rekonditioniert</a:t>
            </a:r>
            <a:endParaRPr kumimoji="0" lang="de-DE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12" descr="ACnahe_r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363" y="2743200"/>
            <a:ext cx="3856037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7"/>
          <p:cNvSpPr txBox="1">
            <a:spLocks noChangeArrowheads="1"/>
          </p:cNvSpPr>
          <p:nvPr/>
        </p:nvSpPr>
        <p:spPr>
          <a:xfrm>
            <a:off x="4495800" y="914400"/>
            <a:ext cx="4191000" cy="52117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D1B34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de-DE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ED1B34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de-DE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Hochdruckreinigung mit Heißwasser</a:t>
            </a:r>
          </a:p>
        </p:txBody>
      </p:sp>
      <p:pic>
        <p:nvPicPr>
          <p:cNvPr id="8" name="Picture 13" descr="WWnahe_r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9000" y="2743200"/>
            <a:ext cx="38354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 advAuto="2000"/>
      <p:bldP spid="7" grpId="0" build="p" autoUpdateAnimBg="0" advAuto="200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Fassdesinfektion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porentief saubere Fässer können sinnvoll Desinfiziert werden</a:t>
            </a:r>
          </a:p>
          <a:p>
            <a:endParaRPr lang="de-AT" dirty="0" smtClean="0"/>
          </a:p>
          <a:p>
            <a:r>
              <a:rPr lang="de-AT" dirty="0" smtClean="0"/>
              <a:t>Empfehlung: </a:t>
            </a:r>
            <a:r>
              <a:rPr lang="de-AT" dirty="0" err="1" smtClean="0"/>
              <a:t>Schwefeleinbrand</a:t>
            </a:r>
            <a:endParaRPr lang="de-AT" dirty="0" smtClean="0"/>
          </a:p>
          <a:p>
            <a:r>
              <a:rPr lang="de-AT" dirty="0" smtClean="0"/>
              <a:t>5g Schwefelring/</a:t>
            </a:r>
            <a:r>
              <a:rPr lang="de-AT" dirty="0" err="1" smtClean="0"/>
              <a:t>Barrique</a:t>
            </a:r>
            <a:endParaRPr lang="de-AT" dirty="0" smtClean="0"/>
          </a:p>
          <a:p>
            <a:r>
              <a:rPr lang="de-AT" dirty="0" smtClean="0"/>
              <a:t>alle 4-6 Wochen 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de-AT" sz="4000" dirty="0" smtClean="0"/>
              <a:t>Vermeidung des Weinfehlers durch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de-AT" dirty="0" smtClean="0"/>
              <a:t>perfekte Kellereihygiene von der Traubenübernahme bis zum Fass</a:t>
            </a:r>
          </a:p>
          <a:p>
            <a:pPr>
              <a:buFont typeface="Wingdings" pitchFamily="2" charset="2"/>
              <a:buChar char="ü"/>
            </a:pPr>
            <a:r>
              <a:rPr lang="de-AT" dirty="0" smtClean="0"/>
              <a:t>kontrollierte Gärung, kein Restzucker</a:t>
            </a:r>
          </a:p>
          <a:p>
            <a:pPr>
              <a:buFont typeface="Wingdings" pitchFamily="2" charset="2"/>
              <a:buChar char="ü"/>
            </a:pPr>
            <a:r>
              <a:rPr lang="de-AT" dirty="0" smtClean="0"/>
              <a:t>Schwefelniveau anpassen</a:t>
            </a:r>
          </a:p>
          <a:p>
            <a:pPr>
              <a:buFont typeface="Wingdings" pitchFamily="2" charset="2"/>
              <a:buChar char="ü"/>
            </a:pPr>
            <a:r>
              <a:rPr lang="de-AT" dirty="0" smtClean="0"/>
              <a:t>keimarmer ausbau, </a:t>
            </a:r>
            <a:r>
              <a:rPr lang="de-AT" dirty="0" err="1" smtClean="0"/>
              <a:t>No</a:t>
            </a:r>
            <a:r>
              <a:rPr lang="de-AT" dirty="0" smtClean="0"/>
              <a:t> Brett Inside</a:t>
            </a:r>
          </a:p>
          <a:p>
            <a:pPr>
              <a:buFont typeface="Wingdings" pitchFamily="2" charset="2"/>
              <a:buChar char="ü"/>
            </a:pPr>
            <a:r>
              <a:rPr lang="de-AT" dirty="0" smtClean="0"/>
              <a:t>Analytische Kontrolle gefährdeter Weine</a:t>
            </a:r>
          </a:p>
          <a:p>
            <a:pPr>
              <a:buFont typeface="Wingdings" pitchFamily="2" charset="2"/>
              <a:buChar char="ü"/>
            </a:pP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838200"/>
          </a:xfrm>
        </p:spPr>
        <p:txBody>
          <a:bodyPr>
            <a:normAutofit/>
          </a:bodyPr>
          <a:lstStyle/>
          <a:p>
            <a:r>
              <a:rPr lang="de-AT" dirty="0" smtClean="0"/>
              <a:t>weitere Infos unter: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>
                <a:hlinkClick r:id="rId2"/>
              </a:rPr>
              <a:t>www.weintechnologie.at</a:t>
            </a:r>
            <a:endParaRPr lang="de-AT" dirty="0" smtClean="0"/>
          </a:p>
          <a:p>
            <a:endParaRPr lang="de-AT" dirty="0" smtClean="0"/>
          </a:p>
          <a:p>
            <a:r>
              <a:rPr lang="de-AT" dirty="0" smtClean="0"/>
              <a:t>Fragen: </a:t>
            </a:r>
          </a:p>
          <a:p>
            <a:r>
              <a:rPr lang="de-AT" dirty="0" smtClean="0"/>
              <a:t>Peter Derkits</a:t>
            </a:r>
          </a:p>
          <a:p>
            <a:r>
              <a:rPr lang="de-AT" dirty="0" smtClean="0">
                <a:hlinkClick r:id="rId3"/>
              </a:rPr>
              <a:t>pderktis@lallemand.com</a:t>
            </a:r>
            <a:endParaRPr lang="de-AT" dirty="0" smtClean="0"/>
          </a:p>
          <a:p>
            <a:r>
              <a:rPr lang="de-AT" dirty="0" smtClean="0"/>
              <a:t>0664 125 11 34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67162" y="2133600"/>
            <a:ext cx="2418248" cy="1524000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5147846" y="2743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Ausbreitung in Österreich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vor allem bei den Jahrgängen mit hohem pH Werten häufig</a:t>
            </a:r>
          </a:p>
          <a:p>
            <a:r>
              <a:rPr lang="de-AT" dirty="0" smtClean="0"/>
              <a:t>nicht nur bei </a:t>
            </a:r>
            <a:r>
              <a:rPr lang="de-AT" dirty="0" err="1" smtClean="0"/>
              <a:t>Barriqueausbau</a:t>
            </a:r>
            <a:r>
              <a:rPr lang="de-AT" dirty="0" smtClean="0"/>
              <a:t>!</a:t>
            </a:r>
          </a:p>
          <a:p>
            <a:r>
              <a:rPr lang="de-AT" dirty="0" smtClean="0"/>
              <a:t>Sortenunterschiede wegen pH und Phenolzusammensetzung</a:t>
            </a:r>
          </a:p>
          <a:p>
            <a:r>
              <a:rPr lang="de-AT" dirty="0" smtClean="0"/>
              <a:t> (St Laurent, </a:t>
            </a:r>
            <a:r>
              <a:rPr lang="de-AT" dirty="0" err="1" smtClean="0"/>
              <a:t>Roesler</a:t>
            </a:r>
            <a:r>
              <a:rPr lang="de-AT" dirty="0" smtClean="0"/>
              <a:t>!)</a:t>
            </a:r>
          </a:p>
          <a:p>
            <a:endParaRPr lang="de-AT" dirty="0" smtClean="0"/>
          </a:p>
          <a:p>
            <a:pPr>
              <a:buNone/>
            </a:pPr>
            <a:endParaRPr lang="de-AT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343400"/>
            <a:ext cx="302281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kritische  Infektionspunkte	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Entwicklung  bei steckengebliebener Gärung oder Spontangärungen</a:t>
            </a:r>
          </a:p>
          <a:p>
            <a:r>
              <a:rPr lang="de-DE" dirty="0" smtClean="0"/>
              <a:t>Tanklagerung mit zu geringer Schwefelstabilisierung</a:t>
            </a:r>
          </a:p>
          <a:p>
            <a:r>
              <a:rPr lang="de-DE" dirty="0" smtClean="0"/>
              <a:t> Fässer/</a:t>
            </a:r>
            <a:r>
              <a:rPr lang="de-DE" dirty="0" err="1" smtClean="0"/>
              <a:t>Barriques</a:t>
            </a:r>
            <a:r>
              <a:rPr lang="de-DE" dirty="0" smtClean="0"/>
              <a:t> </a:t>
            </a:r>
          </a:p>
          <a:p>
            <a:r>
              <a:rPr lang="de-DE" dirty="0" smtClean="0"/>
              <a:t>Verschnitt mit bereits infizierten Weinen (aufstiften)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Erkennung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Geruch: </a:t>
            </a:r>
            <a:r>
              <a:rPr lang="de-DE" sz="2800" dirty="0" smtClean="0"/>
              <a:t>erdig, rauchig, animalisch, verbrannter Gummi – abhängig von Konzentration gebildeter Leitsubstanzen</a:t>
            </a:r>
          </a:p>
          <a:p>
            <a:r>
              <a:rPr lang="de-DE" sz="2800" dirty="0" smtClean="0"/>
              <a:t> </a:t>
            </a:r>
            <a:r>
              <a:rPr lang="de-DE" sz="2800" b="1" dirty="0" smtClean="0"/>
              <a:t>4-Ethylphenol</a:t>
            </a:r>
            <a:r>
              <a:rPr lang="de-DE" sz="2800" dirty="0" smtClean="0"/>
              <a:t>, negativ ab 0,4 mg/l</a:t>
            </a:r>
          </a:p>
          <a:p>
            <a:r>
              <a:rPr lang="de-DE" sz="2800" b="1" dirty="0" smtClean="0"/>
              <a:t>4-Ethylguajacol</a:t>
            </a:r>
            <a:r>
              <a:rPr lang="de-DE" sz="2800" dirty="0" smtClean="0"/>
              <a:t>, erkennbar ab 0,07mg/l</a:t>
            </a:r>
          </a:p>
          <a:p>
            <a:endParaRPr lang="de-DE" sz="2800" dirty="0" smtClean="0"/>
          </a:p>
          <a:p>
            <a:r>
              <a:rPr lang="de-DE" sz="2800" dirty="0" smtClean="0"/>
              <a:t>Analyse der Leitsubstanzen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Erkennung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mikrobiologischer Nachweis der vermehrungsfähigen Hefen mit </a:t>
            </a:r>
            <a:r>
              <a:rPr lang="de-DE" dirty="0" err="1" smtClean="0"/>
              <a:t>Membranfiltration</a:t>
            </a:r>
            <a:r>
              <a:rPr lang="de-DE" dirty="0" smtClean="0"/>
              <a:t> + Bebrüten auf selektivem Nährboden</a:t>
            </a:r>
          </a:p>
          <a:p>
            <a:endParaRPr lang="de-DE" dirty="0" smtClean="0"/>
          </a:p>
          <a:p>
            <a:r>
              <a:rPr lang="de-DE" dirty="0" smtClean="0"/>
              <a:t>Problem:</a:t>
            </a:r>
          </a:p>
          <a:p>
            <a:r>
              <a:rPr lang="de-DE" dirty="0" smtClean="0"/>
              <a:t> </a:t>
            </a:r>
            <a:r>
              <a:rPr lang="de-DE" sz="2400" dirty="0" smtClean="0"/>
              <a:t>nicht Vermehrungsfähige Zellen</a:t>
            </a:r>
          </a:p>
          <a:p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4574" y="3352800"/>
            <a:ext cx="2594626" cy="2578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Sniff Brett - Praxistest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de-DE" sz="3200" dirty="0" smtClean="0"/>
              <a:t>konzentriertes Substrat aus Vinylphenol</a:t>
            </a:r>
          </a:p>
          <a:p>
            <a:pPr>
              <a:buFont typeface="Wingdings" pitchFamily="2" charset="2"/>
              <a:buChar char="Ø"/>
            </a:pPr>
            <a:r>
              <a:rPr lang="de-DE" sz="3200" dirty="0" smtClean="0"/>
              <a:t>wird 1:1 mit Wein versetzt</a:t>
            </a:r>
          </a:p>
          <a:p>
            <a:pPr>
              <a:buFont typeface="Wingdings" pitchFamily="2" charset="2"/>
              <a:buChar char="Ø"/>
            </a:pPr>
            <a:r>
              <a:rPr lang="de-DE" sz="3200" dirty="0" smtClean="0"/>
              <a:t>Bebrütung bei 22-30°C</a:t>
            </a:r>
          </a:p>
          <a:p>
            <a:pPr>
              <a:buFont typeface="Wingdings" pitchFamily="2" charset="2"/>
              <a:buChar char="Ø"/>
            </a:pPr>
            <a:r>
              <a:rPr lang="de-DE" sz="3200" dirty="0" smtClean="0"/>
              <a:t>vorhandene </a:t>
            </a:r>
            <a:r>
              <a:rPr lang="de-DE" sz="3200" dirty="0" err="1" smtClean="0"/>
              <a:t>Brettanomyceten</a:t>
            </a:r>
            <a:r>
              <a:rPr lang="de-DE" sz="3200" dirty="0" smtClean="0"/>
              <a:t> können aus dem Substrat </a:t>
            </a:r>
            <a:r>
              <a:rPr lang="de-DE" sz="3200" dirty="0" err="1" smtClean="0"/>
              <a:t>Ethylphenol</a:t>
            </a:r>
            <a:r>
              <a:rPr lang="de-DE" sz="3200" dirty="0" smtClean="0"/>
              <a:t> und </a:t>
            </a:r>
            <a:r>
              <a:rPr lang="de-DE" sz="3200" dirty="0" err="1" smtClean="0"/>
              <a:t>Etylguajacol</a:t>
            </a:r>
            <a:r>
              <a:rPr lang="de-DE" sz="3200" dirty="0" smtClean="0"/>
              <a:t> synthetisieren</a:t>
            </a:r>
          </a:p>
          <a:p>
            <a:pPr>
              <a:buFont typeface="Wingdings" pitchFamily="2" charset="2"/>
              <a:buChar char="Ø"/>
            </a:pPr>
            <a:r>
              <a:rPr lang="de-DE" sz="3200" dirty="0" smtClean="0"/>
              <a:t>Auswertung</a:t>
            </a:r>
            <a:r>
              <a:rPr lang="de-DE" dirty="0" smtClean="0"/>
              <a:t>: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  <p:graphicFrame>
        <p:nvGraphicFramePr>
          <p:cNvPr id="5121" name="Object 10"/>
          <p:cNvGraphicFramePr>
            <a:graphicFrameLocks noChangeAspect="1"/>
          </p:cNvGraphicFramePr>
          <p:nvPr/>
        </p:nvGraphicFramePr>
        <p:xfrm>
          <a:off x="6743700" y="76200"/>
          <a:ext cx="2324100" cy="1727200"/>
        </p:xfrm>
        <a:graphic>
          <a:graphicData uri="http://schemas.openxmlformats.org/presentationml/2006/ole">
            <p:oleObj spid="_x0000_s5121" name="Image" r:id="rId3" imgW="2323810" imgH="1726984" progId="">
              <p:embed/>
            </p:oleObj>
          </a:graphicData>
        </a:graphic>
      </p:graphicFrame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5197617"/>
            <a:ext cx="1295400" cy="158418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Beurteilung des Sniff Tests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6. Klosterneuburger Hefetagung 		</a:t>
            </a:r>
            <a:endParaRPr lang="en-U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92677"/>
            <a:ext cx="8229600" cy="412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9700"/>
            <a:ext cx="4921250" cy="13843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fr-FR" dirty="0" err="1" smtClean="0"/>
              <a:t>Faßholzkontrolle</a:t>
            </a:r>
            <a:r>
              <a:rPr lang="fr-FR" dirty="0" smtClean="0"/>
              <a:t> mit Brett Sniff Test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5405438" cy="4114800"/>
          </a:xfrm>
        </p:spPr>
        <p:txBody>
          <a:bodyPr>
            <a:normAutofit fontScale="92500" lnSpcReduction="10000"/>
          </a:bodyPr>
          <a:lstStyle/>
          <a:p>
            <a:pPr marL="533400" indent="-533400" eaLnBrk="1" hangingPunct="1">
              <a:buFontTx/>
              <a:buAutoNum type="arabicPeriod"/>
              <a:defRPr/>
            </a:pPr>
            <a:r>
              <a:rPr lang="fr-FR" sz="2800" dirty="0" err="1" smtClean="0"/>
              <a:t>Holzprobe</a:t>
            </a:r>
            <a:r>
              <a:rPr lang="fr-FR" sz="2800" dirty="0" smtClean="0"/>
              <a:t> der </a:t>
            </a:r>
            <a:r>
              <a:rPr lang="fr-FR" sz="2800" dirty="0" err="1" smtClean="0"/>
              <a:t>Oberfläche</a:t>
            </a:r>
            <a:r>
              <a:rPr lang="fr-FR" sz="2800" dirty="0" smtClean="0"/>
              <a:t> </a:t>
            </a:r>
            <a:r>
              <a:rPr lang="fr-FR" sz="2800" dirty="0" err="1" smtClean="0"/>
              <a:t>im</a:t>
            </a:r>
            <a:r>
              <a:rPr lang="fr-FR" sz="2800" dirty="0" smtClean="0"/>
              <a:t> </a:t>
            </a:r>
            <a:r>
              <a:rPr lang="fr-FR" sz="2800" dirty="0" err="1" smtClean="0"/>
              <a:t>Faß</a:t>
            </a:r>
            <a:r>
              <a:rPr lang="fr-FR" sz="2800" dirty="0" smtClean="0"/>
              <a:t> </a:t>
            </a:r>
            <a:r>
              <a:rPr lang="fr-FR" sz="2800" dirty="0" err="1" smtClean="0"/>
              <a:t>entnehmen</a:t>
            </a:r>
            <a:endParaRPr lang="fr-FR" sz="2800" dirty="0" smtClean="0"/>
          </a:p>
          <a:p>
            <a:pPr marL="533400" indent="-533400" eaLnBrk="1" hangingPunct="1">
              <a:buFontTx/>
              <a:buAutoNum type="arabicPeriod"/>
              <a:defRPr/>
            </a:pPr>
            <a:endParaRPr lang="fr-FR" sz="2800" dirty="0" smtClean="0"/>
          </a:p>
          <a:p>
            <a:pPr marL="533400" indent="-533400" eaLnBrk="1" hangingPunct="1">
              <a:buFontTx/>
              <a:buAutoNum type="arabicPeriod"/>
              <a:defRPr/>
            </a:pPr>
            <a:r>
              <a:rPr lang="fr-FR" sz="2800" dirty="0" err="1" smtClean="0"/>
              <a:t>Holzprobe</a:t>
            </a:r>
            <a:r>
              <a:rPr lang="fr-FR" sz="2800" dirty="0" smtClean="0"/>
              <a:t> in </a:t>
            </a:r>
            <a:r>
              <a:rPr lang="fr-FR" sz="2800" dirty="0" err="1" smtClean="0"/>
              <a:t>das</a:t>
            </a:r>
            <a:r>
              <a:rPr lang="fr-FR" sz="2800" dirty="0" smtClean="0"/>
              <a:t> Substrat </a:t>
            </a:r>
            <a:r>
              <a:rPr lang="fr-FR" sz="2800" dirty="0" err="1" smtClean="0"/>
              <a:t>einlegen</a:t>
            </a:r>
            <a:endParaRPr lang="fr-FR" sz="2800" dirty="0" smtClean="0"/>
          </a:p>
          <a:p>
            <a:pPr marL="533400" indent="-533400" eaLnBrk="1" hangingPunct="1">
              <a:buFontTx/>
              <a:buAutoNum type="arabicPeriod"/>
              <a:defRPr/>
            </a:pPr>
            <a:endParaRPr lang="fr-FR" sz="2800" dirty="0" smtClean="0"/>
          </a:p>
          <a:p>
            <a:pPr marL="533400" indent="-533400" eaLnBrk="1" hangingPunct="1">
              <a:buFontTx/>
              <a:buAutoNum type="arabicPeriod"/>
              <a:defRPr/>
            </a:pPr>
            <a:r>
              <a:rPr lang="fr-FR" sz="2800" dirty="0" err="1" smtClean="0"/>
              <a:t>Bebrütung</a:t>
            </a:r>
            <a:r>
              <a:rPr lang="fr-FR" sz="2800" dirty="0" smtClean="0"/>
              <a:t> 30°C 10 Tage</a:t>
            </a:r>
          </a:p>
          <a:p>
            <a:pPr marL="533400" indent="-533400" eaLnBrk="1" hangingPunct="1">
              <a:buFontTx/>
              <a:buAutoNum type="arabicPeriod"/>
              <a:defRPr/>
            </a:pPr>
            <a:endParaRPr lang="fr-FR" sz="2800" dirty="0" smtClean="0"/>
          </a:p>
          <a:p>
            <a:pPr marL="533400" indent="-533400" eaLnBrk="1" hangingPunct="1">
              <a:buFontTx/>
              <a:buAutoNum type="arabicPeriod"/>
              <a:defRPr/>
            </a:pPr>
            <a:r>
              <a:rPr lang="fr-FR" sz="2800" dirty="0" err="1" smtClean="0"/>
              <a:t>Auswertung</a:t>
            </a:r>
            <a:endParaRPr lang="fr-FR" sz="2800" dirty="0" smtClean="0"/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5943600" y="2971800"/>
          <a:ext cx="2171700" cy="1752600"/>
        </p:xfrm>
        <a:graphic>
          <a:graphicData uri="http://schemas.openxmlformats.org/presentationml/2006/ole">
            <p:oleObj spid="_x0000_s24578" name="Image" r:id="rId3" imgW="2552381" imgH="1879365" progId="">
              <p:embed/>
            </p:oleObj>
          </a:graphicData>
        </a:graphic>
      </p:graphicFrame>
      <p:graphicFrame>
        <p:nvGraphicFramePr>
          <p:cNvPr id="3076" name="Object 8"/>
          <p:cNvGraphicFramePr>
            <a:graphicFrameLocks noChangeAspect="1"/>
          </p:cNvGraphicFramePr>
          <p:nvPr/>
        </p:nvGraphicFramePr>
        <p:xfrm>
          <a:off x="5943600" y="4787900"/>
          <a:ext cx="2209800" cy="1612900"/>
        </p:xfrm>
        <a:graphic>
          <a:graphicData uri="http://schemas.openxmlformats.org/presentationml/2006/ole">
            <p:oleObj spid="_x0000_s24580" name="Image" r:id="rId4" imgW="2158730" imgH="1612698" progId="">
              <p:embed/>
            </p:oleObj>
          </a:graphicData>
        </a:graphic>
      </p:graphicFrame>
      <p:pic>
        <p:nvPicPr>
          <p:cNvPr id="3079" name="Picture 9" descr="C:\2008\INTELLIOENO\PRODUITS\SNIFF'BRETT\PHOTOS FUTS\DSCN30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1447800"/>
            <a:ext cx="2133600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plate Corporate">
  <a:themeElements>
    <a:clrScheme name="Lallemand corporate ppt">
      <a:dk1>
        <a:srgbClr val="36424A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0AA5E262157843A3675A2B5A6544AC" ma:contentTypeVersion="3" ma:contentTypeDescription="Create a new document." ma:contentTypeScope="" ma:versionID="4914a52ebfa591d002dd1c654b0cf793">
  <xsd:schema xmlns:xsd="http://www.w3.org/2001/XMLSchema" xmlns:p="http://schemas.microsoft.com/office/2006/metadata/properties" xmlns:ns2="13fba5d0-86c2-4de3-af06-84f3f4b78f12" targetNamespace="http://schemas.microsoft.com/office/2006/metadata/properties" ma:root="true" ma:fieldsID="2735c3ccfa6e46ece0d1e1f5c5790eda" ns2:_="">
    <xsd:import namespace="13fba5d0-86c2-4de3-af06-84f3f4b78f12"/>
    <xsd:element name="properties">
      <xsd:complexType>
        <xsd:sequence>
          <xsd:element name="documentManagement">
            <xsd:complexType>
              <xsd:all>
                <xsd:element ref="ns2:Language" minOccurs="0"/>
                <xsd:element ref="ns2:Edited" minOccurs="0"/>
                <xsd:element ref="ns2:Pertaining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13fba5d0-86c2-4de3-af06-84f3f4b78f12" elementFormDefault="qualified">
    <xsd:import namespace="http://schemas.microsoft.com/office/2006/documentManagement/types"/>
    <xsd:element name="Language" ma:index="8" nillable="true" ma:displayName="Language" ma:internalName="Language">
      <xsd:simpleType>
        <xsd:restriction base="dms:Text">
          <xsd:maxLength value="255"/>
        </xsd:restriction>
      </xsd:simpleType>
    </xsd:element>
    <xsd:element name="Edited" ma:index="9" nillable="true" ma:displayName="Edited" ma:internalName="Edited">
      <xsd:simpleType>
        <xsd:restriction base="dms:Text">
          <xsd:maxLength value="255"/>
        </xsd:restriction>
      </xsd:simpleType>
    </xsd:element>
    <xsd:element name="Pertaining_x0020_to" ma:index="10" nillable="true" ma:displayName="Pertaining to" ma:default="Corporate information folder" ma:format="RadioButtons" ma:internalName="Pertaining_x0020_to">
      <xsd:simpleType>
        <xsd:restriction base="dms:Choice">
          <xsd:enumeration value="Corporate information folder"/>
          <xsd:enumeration value="Other"/>
          <xsd:enumeration value="Product information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Edited xmlns="13fba5d0-86c2-4de3-af06-84f3f4b78f12" xsi:nil="true"/>
    <Language xmlns="13fba5d0-86c2-4de3-af06-84f3f4b78f12" xsi:nil="true"/>
    <Pertaining_x0020_to xmlns="13fba5d0-86c2-4de3-af06-84f3f4b78f12">Corporate information folder</Pertaining_x0020_to>
  </documentManagement>
</p:properties>
</file>

<file path=customXml/itemProps1.xml><?xml version="1.0" encoding="utf-8"?>
<ds:datastoreItem xmlns:ds="http://schemas.openxmlformats.org/officeDocument/2006/customXml" ds:itemID="{F50A7E76-685D-423E-BCAF-843BA5E30B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3fba5d0-86c2-4de3-af06-84f3f4b78f12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77DEC93-E25D-4474-AB75-83F3E6B930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48F424-230B-4612-9AC5-AA4D79466C33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13fba5d0-86c2-4de3-af06-84f3f4b78f12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 Corporate</Template>
  <TotalTime>203</TotalTime>
  <Words>693</Words>
  <Application>Microsoft Office PowerPoint</Application>
  <PresentationFormat>Bildschirmpräsentation (4:3)</PresentationFormat>
  <Paragraphs>242</Paragraphs>
  <Slides>23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23</vt:i4>
      </vt:variant>
    </vt:vector>
  </HeadingPairs>
  <TitlesOfParts>
    <vt:vector size="26" baseType="lpstr">
      <vt:lpstr>Template Corporate</vt:lpstr>
      <vt:lpstr>Image</vt:lpstr>
      <vt:lpstr>Worksheet</vt:lpstr>
      <vt:lpstr>Brettanomyces  ein Problem bei hohen pH-Werten</vt:lpstr>
      <vt:lpstr>Brettanomyces bruxellensis </vt:lpstr>
      <vt:lpstr>Ausbreitung in Österreich</vt:lpstr>
      <vt:lpstr>kritische  Infektionspunkte </vt:lpstr>
      <vt:lpstr>Erkennung</vt:lpstr>
      <vt:lpstr>Erkennung</vt:lpstr>
      <vt:lpstr>Sniff Brett - Praxistest</vt:lpstr>
      <vt:lpstr>Beurteilung des Sniff Tests</vt:lpstr>
      <vt:lpstr>Faßholzkontrolle mit Brett Sniff Test</vt:lpstr>
      <vt:lpstr>Vorbeugende Maßnahmen</vt:lpstr>
      <vt:lpstr>Vorbeugende Maßnahmen</vt:lpstr>
      <vt:lpstr>Berechnung: Aktives SO2 </vt:lpstr>
      <vt:lpstr>Wirkung von SO2  auf Brettanomyces</vt:lpstr>
      <vt:lpstr>Vorbeugende Maßnahmen</vt:lpstr>
      <vt:lpstr>Wirkung von Chitosan auf Brett</vt:lpstr>
      <vt:lpstr>No Brett Inside</vt:lpstr>
      <vt:lpstr>Folie 17</vt:lpstr>
      <vt:lpstr>Ein neues Werkzeug um BRETTANOMYCES zu kontrollieren </vt:lpstr>
      <vt:lpstr>Fasshygiene mit  Thonhauser Recond Verfahren</vt:lpstr>
      <vt:lpstr>Vergleich von Fassoberflächen</vt:lpstr>
      <vt:lpstr>Fassdesinfektion</vt:lpstr>
      <vt:lpstr>Vermeidung des Weinfehlers durch</vt:lpstr>
      <vt:lpstr>weitere Infos unter: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config</dc:creator>
  <cp:lastModifiedBy>config</cp:lastModifiedBy>
  <cp:revision>261</cp:revision>
  <dcterms:created xsi:type="dcterms:W3CDTF">2013-01-31T22:22:58Z</dcterms:created>
  <dcterms:modified xsi:type="dcterms:W3CDTF">2014-09-01T13:19:01Z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0x010100080AA5E262157843A3675A2B5A6544AC</vt:lpwstr>
  </property>
</Properties>
</file>