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8" r:id="rId3"/>
    <p:sldId id="259" r:id="rId4"/>
    <p:sldId id="272" r:id="rId5"/>
    <p:sldId id="269" r:id="rId6"/>
    <p:sldId id="271" r:id="rId7"/>
    <p:sldId id="274" r:id="rId8"/>
    <p:sldId id="268" r:id="rId9"/>
    <p:sldId id="270" r:id="rId10"/>
    <p:sldId id="279" r:id="rId11"/>
    <p:sldId id="275" r:id="rId12"/>
    <p:sldId id="276" r:id="rId13"/>
    <p:sldId id="277" r:id="rId14"/>
    <p:sldId id="273" r:id="rId15"/>
    <p:sldId id="258" r:id="rId16"/>
  </p:sldIdLst>
  <p:sldSz cx="9144000" cy="5143500" type="screen16x9"/>
  <p:notesSz cx="6797675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8">
          <p15:clr>
            <a:srgbClr val="A4A3A4"/>
          </p15:clr>
        </p15:guide>
        <p15:guide id="2" orient="horz" pos="2902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  <p15:guide id="3" orient="horz" pos="311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FF3"/>
    <a:srgbClr val="E632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56" autoAdjust="0"/>
    <p:restoredTop sz="95930" autoAdjust="0"/>
  </p:normalViewPr>
  <p:slideViewPr>
    <p:cSldViewPr snapToGrid="0" snapToObjects="1">
      <p:cViewPr varScale="1">
        <p:scale>
          <a:sx n="146" d="100"/>
          <a:sy n="146" d="100"/>
        </p:scale>
        <p:origin x="1152" y="114"/>
      </p:cViewPr>
      <p:guideLst>
        <p:guide orient="horz" pos="668"/>
        <p:guide orient="horz" pos="2902"/>
        <p:guide pos="345"/>
        <p:guide pos="5366"/>
      </p:guideLst>
    </p:cSldViewPr>
  </p:slideViewPr>
  <p:outlineViewPr>
    <p:cViewPr>
      <p:scale>
        <a:sx n="33" d="100"/>
        <a:sy n="33" d="100"/>
      </p:scale>
      <p:origin x="0" y="-217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996" y="108"/>
      </p:cViewPr>
      <p:guideLst>
        <p:guide orient="horz" pos="3127"/>
        <p:guide pos="2141"/>
        <p:guide orient="horz"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7" y="9380537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27.01.2023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378823"/>
            <a:ext cx="904784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84577" y="328328"/>
            <a:ext cx="1371666" cy="3307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7" y="9378822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27.01.2023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298450" y="671513"/>
            <a:ext cx="7394575" cy="4159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5" y="4937126"/>
            <a:ext cx="5090351" cy="419655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378822"/>
            <a:ext cx="904784" cy="4954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627270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8975" y="133350"/>
            <a:ext cx="5557838" cy="31257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225631" y="3405209"/>
            <a:ext cx="6460177" cy="4955020"/>
          </a:xfrm>
        </p:spPr>
        <p:txBody>
          <a:bodyPr/>
          <a:lstStyle/>
          <a:p>
            <a:endParaRPr lang="de-DE" dirty="0"/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571322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7475" y="498475"/>
            <a:ext cx="6519863" cy="36671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356261" y="4370119"/>
            <a:ext cx="6175168" cy="4465123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261639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19088" y="654050"/>
            <a:ext cx="6243637" cy="35115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319067" y="4334494"/>
            <a:ext cx="6243696" cy="4799188"/>
          </a:xfrm>
        </p:spPr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65539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985794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011581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60554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298450" y="196850"/>
            <a:ext cx="7394575" cy="41592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274840" y="4376491"/>
            <a:ext cx="6246421" cy="5135643"/>
          </a:xfrm>
        </p:spPr>
        <p:txBody>
          <a:bodyPr/>
          <a:lstStyle/>
          <a:p>
            <a:pPr fontAlgn="base"/>
            <a:endParaRPr lang="de-DE" sz="1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96417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63550" y="277813"/>
            <a:ext cx="5959475" cy="33528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786481" y="4046477"/>
            <a:ext cx="5090351" cy="5430032"/>
          </a:xfrm>
        </p:spPr>
        <p:txBody>
          <a:bodyPr/>
          <a:lstStyle/>
          <a:p>
            <a:endParaRPr lang="de-AT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2365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38150" y="344488"/>
            <a:ext cx="5927725" cy="33337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852875" y="3951474"/>
            <a:ext cx="5090351" cy="4196556"/>
          </a:xfrm>
        </p:spPr>
        <p:txBody>
          <a:bodyPr/>
          <a:lstStyle/>
          <a:p>
            <a:endParaRPr lang="de-DE" sz="8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405345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76225" y="146050"/>
            <a:ext cx="6243638" cy="35115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129062" y="3770271"/>
            <a:ext cx="6668613" cy="5109399"/>
          </a:xfrm>
        </p:spPr>
        <p:txBody>
          <a:bodyPr/>
          <a:lstStyle/>
          <a:p>
            <a:endParaRPr lang="de-AT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5</a:t>
            </a:fld>
            <a:endParaRPr lang="de-AT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3860" y="6485700"/>
            <a:ext cx="2636972" cy="217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971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36550" y="450850"/>
            <a:ext cx="6224588" cy="3500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336593" y="4153354"/>
            <a:ext cx="6223810" cy="4196556"/>
          </a:xfrm>
        </p:spPr>
        <p:txBody>
          <a:bodyPr/>
          <a:lstStyle/>
          <a:p>
            <a:endParaRPr lang="de-DE" b="1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700834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68300" y="261938"/>
            <a:ext cx="6030913" cy="33924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201881" y="3800104"/>
            <a:ext cx="6400800" cy="5402966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7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12235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03225" y="250825"/>
            <a:ext cx="5426075" cy="305276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178130" y="3571464"/>
            <a:ext cx="6619545" cy="5572536"/>
          </a:xfrm>
        </p:spPr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424361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8975" y="133350"/>
            <a:ext cx="5557838" cy="31257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1" y="3405209"/>
            <a:ext cx="6685808" cy="4955020"/>
          </a:xfrm>
        </p:spPr>
        <p:txBody>
          <a:bodyPr/>
          <a:lstStyle/>
          <a:p>
            <a:r>
              <a:rPr lang="de-DE" sz="1400" dirty="0" smtClean="0"/>
              <a:t>„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53995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060450"/>
            <a:ext cx="7978526" cy="996791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 smtClean="0"/>
              <a:t>Titelmasterformat </a:t>
            </a:r>
            <a:br>
              <a:rPr lang="de-DE" dirty="0" smtClean="0"/>
            </a:br>
            <a:r>
              <a:rPr lang="de-DE" dirty="0" smtClean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125004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191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pic>
        <p:nvPicPr>
          <p:cNvPr id="8" name="Grafik 7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200" y="111600"/>
            <a:ext cx="2341716" cy="796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33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4790252"/>
            <a:ext cx="814522" cy="200025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630800"/>
            <a:ext cx="7978775" cy="29761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630800"/>
            <a:ext cx="3813175" cy="29761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1630800"/>
            <a:ext cx="3812400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3838575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1" y="1630800"/>
            <a:ext cx="3838575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630800"/>
            <a:ext cx="7978775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1004430"/>
            <a:ext cx="5389200" cy="1063206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3643313"/>
            <a:ext cx="3423600" cy="963216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1" y="1054894"/>
            <a:ext cx="7978525" cy="62209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1" y="1623576"/>
            <a:ext cx="7978525" cy="2983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 </a:t>
            </a:r>
            <a:br>
              <a:rPr lang="de-DE" dirty="0" smtClean="0"/>
            </a:br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 – wie Ebene zuvor</a:t>
            </a:r>
          </a:p>
          <a:p>
            <a:pPr lvl="2"/>
            <a:r>
              <a:rPr lang="de-DE" dirty="0" smtClean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4790252"/>
            <a:ext cx="960324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pic>
        <p:nvPicPr>
          <p:cNvPr id="10" name="Grafik 9"/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200" y="111600"/>
            <a:ext cx="2341716" cy="796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7" r:id="rId3"/>
    <p:sldLayoutId id="2147483721" r:id="rId4"/>
    <p:sldLayoutId id="2147483722" r:id="rId5"/>
    <p:sldLayoutId id="2147483718" r:id="rId6"/>
    <p:sldLayoutId id="2147483720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elsa.patzl-fischerleitner@weinobst.at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oi.org/10.1038/s43016-021-00381-y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>
                <a:solidFill>
                  <a:srgbClr val="FF0000"/>
                </a:solidFill>
              </a:rPr>
              <a:t>Gesundheitsaspekte von Obst </a:t>
            </a:r>
            <a:br>
              <a:rPr lang="de-AT" dirty="0" smtClean="0">
                <a:solidFill>
                  <a:srgbClr val="FF0000"/>
                </a:solidFill>
              </a:rPr>
            </a:br>
            <a:r>
              <a:rPr lang="de-AT" dirty="0" smtClean="0">
                <a:solidFill>
                  <a:srgbClr val="FF0000"/>
                </a:solidFill>
              </a:rPr>
              <a:t>und Obstverarbeitungsprodukten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39750" y="2238515"/>
            <a:ext cx="7978526" cy="1390388"/>
          </a:xfrm>
        </p:spPr>
        <p:txBody>
          <a:bodyPr/>
          <a:lstStyle/>
          <a:p>
            <a:r>
              <a:rPr lang="de-AT" dirty="0" smtClean="0">
                <a:solidFill>
                  <a:schemeClr val="accent2">
                    <a:lumMod val="75000"/>
                  </a:schemeClr>
                </a:solidFill>
              </a:rPr>
              <a:t>Nährwertprofilsysteme zur </a:t>
            </a:r>
            <a:r>
              <a:rPr lang="de-AT" dirty="0">
                <a:solidFill>
                  <a:schemeClr val="accent2">
                    <a:lumMod val="75000"/>
                  </a:schemeClr>
                </a:solidFill>
              </a:rPr>
              <a:t>B</a:t>
            </a:r>
            <a:r>
              <a:rPr lang="de-AT" dirty="0" smtClean="0">
                <a:solidFill>
                  <a:schemeClr val="accent2">
                    <a:lumMod val="75000"/>
                  </a:schemeClr>
                </a:solidFill>
              </a:rPr>
              <a:t>eurteilung des Gesundheitsaspektes von Lebensmitteln</a:t>
            </a:r>
            <a:endParaRPr lang="de-A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Elsa Patzl-Fischerleitner</a:t>
            </a:r>
          </a:p>
          <a:p>
            <a:r>
              <a:rPr lang="de-DE" dirty="0" smtClean="0"/>
              <a:t>HBLA u. BA für Wein- u. Obstbau</a:t>
            </a:r>
          </a:p>
          <a:p>
            <a:r>
              <a:rPr lang="de-DE" dirty="0" smtClean="0"/>
              <a:t>Klosterneuburg, 26. Jänner 2023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245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58888" y="325040"/>
            <a:ext cx="3267228" cy="622091"/>
          </a:xfrm>
        </p:spPr>
        <p:txBody>
          <a:bodyPr/>
          <a:lstStyle/>
          <a:p>
            <a:r>
              <a:rPr lang="de-AT" dirty="0" smtClean="0"/>
              <a:t>Ernährungsphysiologische Vorteile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90199" y="1015534"/>
            <a:ext cx="7978775" cy="2983325"/>
          </a:xfrm>
        </p:spPr>
        <p:txBody>
          <a:bodyPr/>
          <a:lstStyle/>
          <a:p>
            <a:r>
              <a:rPr lang="de-DE" dirty="0"/>
              <a:t>g</a:t>
            </a:r>
            <a:r>
              <a:rPr lang="de-DE" dirty="0" smtClean="0"/>
              <a:t>eringe Energiedichte</a:t>
            </a:r>
          </a:p>
          <a:p>
            <a:r>
              <a:rPr lang="de-DE" dirty="0" smtClean="0"/>
              <a:t>Fehlen von Cholesterin</a:t>
            </a:r>
          </a:p>
          <a:p>
            <a:r>
              <a:rPr lang="de-DE" dirty="0"/>
              <a:t>geringer Fettgehalt </a:t>
            </a:r>
            <a:endParaRPr lang="de-DE" dirty="0" smtClean="0"/>
          </a:p>
          <a:p>
            <a:r>
              <a:rPr lang="de-DE" dirty="0" smtClean="0"/>
              <a:t>hoher </a:t>
            </a:r>
            <a:r>
              <a:rPr lang="de-DE" dirty="0"/>
              <a:t>Gehalt an Vitaminen </a:t>
            </a:r>
            <a:r>
              <a:rPr lang="de-DE" dirty="0" smtClean="0"/>
              <a:t>(Vitamin </a:t>
            </a:r>
            <a:r>
              <a:rPr lang="de-DE" dirty="0"/>
              <a:t>C, </a:t>
            </a:r>
            <a:r>
              <a:rPr lang="de-DE" dirty="0" smtClean="0"/>
              <a:t>ß-Carotin, B-Vitamine), </a:t>
            </a:r>
          </a:p>
          <a:p>
            <a:r>
              <a:rPr lang="de-DE" dirty="0"/>
              <a:t>h</a:t>
            </a:r>
            <a:r>
              <a:rPr lang="de-DE" dirty="0" smtClean="0"/>
              <a:t>oher Gehalt an Mengen- </a:t>
            </a:r>
            <a:r>
              <a:rPr lang="de-DE" dirty="0"/>
              <a:t>und Spurenelementen, </a:t>
            </a:r>
            <a:endParaRPr lang="de-DE" dirty="0" smtClean="0"/>
          </a:p>
          <a:p>
            <a:r>
              <a:rPr lang="de-DE" dirty="0"/>
              <a:t>hoher Gehalt an </a:t>
            </a:r>
            <a:r>
              <a:rPr lang="de-DE" dirty="0" smtClean="0"/>
              <a:t>sekundären </a:t>
            </a:r>
            <a:r>
              <a:rPr lang="de-DE" dirty="0"/>
              <a:t>Pflanzenstoffen </a:t>
            </a:r>
            <a:endParaRPr lang="de-DE" dirty="0" smtClean="0"/>
          </a:p>
          <a:p>
            <a:r>
              <a:rPr lang="de-DE" dirty="0"/>
              <a:t>hoher Gehalt an </a:t>
            </a:r>
            <a:r>
              <a:rPr lang="de-DE" dirty="0" smtClean="0"/>
              <a:t>Ballaststoffen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hohe </a:t>
            </a:r>
            <a:r>
              <a:rPr lang="de-DE" dirty="0"/>
              <a:t>Nährstoffdichte </a:t>
            </a:r>
          </a:p>
          <a:p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10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3873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29249" y="293438"/>
            <a:ext cx="2585885" cy="622091"/>
          </a:xfrm>
        </p:spPr>
        <p:txBody>
          <a:bodyPr/>
          <a:lstStyle/>
          <a:p>
            <a:r>
              <a:rPr lang="de-AT" dirty="0" smtClean="0"/>
              <a:t>Frischobst </a:t>
            </a:r>
            <a:r>
              <a:rPr lang="de-AT" dirty="0" err="1" smtClean="0"/>
              <a:t>vs</a:t>
            </a:r>
            <a:r>
              <a:rPr lang="de-AT" dirty="0" smtClean="0"/>
              <a:t> verarbeitetes Obst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89550" y="1100185"/>
            <a:ext cx="7978775" cy="2983325"/>
          </a:xfrm>
        </p:spPr>
        <p:txBody>
          <a:bodyPr/>
          <a:lstStyle/>
          <a:p>
            <a:r>
              <a:rPr lang="de-DE" dirty="0" smtClean="0"/>
              <a:t>Frischobst wird oft nicht </a:t>
            </a:r>
            <a:r>
              <a:rPr lang="de-DE" dirty="0" err="1" smtClean="0"/>
              <a:t>vollreif</a:t>
            </a:r>
            <a:r>
              <a:rPr lang="de-DE" dirty="0" smtClean="0"/>
              <a:t> geerntet</a:t>
            </a:r>
          </a:p>
          <a:p>
            <a:r>
              <a:rPr lang="de-DE" dirty="0" smtClean="0"/>
              <a:t>Nährstoffverluste durch </a:t>
            </a:r>
          </a:p>
          <a:p>
            <a:pPr marL="0" indent="0">
              <a:buNone/>
            </a:pPr>
            <a:r>
              <a:rPr lang="de-DE" dirty="0" smtClean="0"/>
              <a:t>	- lange Lagerung</a:t>
            </a:r>
          </a:p>
          <a:p>
            <a:pPr marL="0" indent="0">
              <a:buNone/>
            </a:pPr>
            <a:r>
              <a:rPr lang="de-DE" dirty="0" smtClean="0"/>
              <a:t>	- Verarbeitung</a:t>
            </a:r>
          </a:p>
          <a:p>
            <a:r>
              <a:rPr lang="de-DE" dirty="0" smtClean="0"/>
              <a:t>Frischobst/Trockenobst enthält viele Ballaststoffe</a:t>
            </a:r>
          </a:p>
          <a:p>
            <a:r>
              <a:rPr lang="de-DE" dirty="0" err="1" smtClean="0">
                <a:sym typeface="Wingdings" panose="05000000000000000000" pitchFamily="2" charset="2"/>
              </a:rPr>
              <a:t>Versaftung</a:t>
            </a:r>
            <a:r>
              <a:rPr lang="de-DE" dirty="0" smtClean="0">
                <a:sym typeface="Wingdings" panose="05000000000000000000" pitchFamily="2" charset="2"/>
              </a:rPr>
              <a:t>/Klärung </a:t>
            </a:r>
            <a:r>
              <a:rPr lang="de-DE" dirty="0">
                <a:sym typeface="Wingdings" panose="05000000000000000000" pitchFamily="2" charset="2"/>
              </a:rPr>
              <a:t> Reduktion von Ballaststoffen, </a:t>
            </a:r>
            <a:r>
              <a:rPr lang="de-DE" dirty="0" smtClean="0">
                <a:sym typeface="Wingdings" panose="05000000000000000000" pitchFamily="2" charset="2"/>
              </a:rPr>
              <a:t>Mineralstoffen</a:t>
            </a:r>
          </a:p>
          <a:p>
            <a:r>
              <a:rPr lang="de-DE" dirty="0"/>
              <a:t>Hitze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smtClean="0">
                <a:sym typeface="Wingdings" panose="05000000000000000000" pitchFamily="2" charset="2"/>
              </a:rPr>
              <a:t>Vitaminreduktion</a:t>
            </a:r>
            <a:endParaRPr lang="de-DE" dirty="0" smtClean="0"/>
          </a:p>
          <a:p>
            <a:r>
              <a:rPr lang="de-DE" dirty="0" smtClean="0"/>
              <a:t>verarbeitetes Obst </a:t>
            </a:r>
            <a:r>
              <a:rPr lang="de-DE" dirty="0" smtClean="0">
                <a:sym typeface="Wingdings" panose="05000000000000000000" pitchFamily="2" charset="2"/>
              </a:rPr>
              <a:t> Konservierung, lange Haltbarkeit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8709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12</a:t>
            </a:fld>
            <a:endParaRPr lang="de-AT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043" y="2503475"/>
            <a:ext cx="5208743" cy="2556903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5897" y="0"/>
            <a:ext cx="5588103" cy="2559188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6105973" y="3274610"/>
            <a:ext cx="2489388" cy="800219"/>
          </a:xfrm>
          <a:prstGeom prst="rect">
            <a:avLst/>
          </a:prstGeom>
          <a:ln>
            <a:solidFill>
              <a:prstClr val="black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sz="1200" dirty="0" smtClean="0">
                <a:solidFill>
                  <a:schemeClr val="accent2">
                    <a:lumMod val="50000"/>
                  </a:schemeClr>
                </a:solidFill>
              </a:rPr>
              <a:t>FCS ≥ 70:  zu </a:t>
            </a:r>
            <a:r>
              <a:rPr lang="de-DE" sz="1200" dirty="0">
                <a:solidFill>
                  <a:schemeClr val="accent2">
                    <a:lumMod val="50000"/>
                  </a:schemeClr>
                </a:solidFill>
              </a:rPr>
              <a:t>fördernde </a:t>
            </a:r>
            <a:r>
              <a:rPr lang="de-DE" sz="1200" dirty="0" smtClean="0">
                <a:solidFill>
                  <a:schemeClr val="accent2">
                    <a:lumMod val="50000"/>
                  </a:schemeClr>
                </a:solidFill>
              </a:rPr>
              <a:t>Produkte</a:t>
            </a:r>
          </a:p>
          <a:p>
            <a:pPr>
              <a:spcAft>
                <a:spcPts val="600"/>
              </a:spcAft>
            </a:pPr>
            <a:r>
              <a:rPr lang="de-DE" sz="1200" dirty="0" smtClean="0"/>
              <a:t>FCS 31-69:  </a:t>
            </a:r>
            <a:r>
              <a:rPr lang="de-DE" sz="1200" dirty="0"/>
              <a:t>in </a:t>
            </a:r>
            <a:r>
              <a:rPr lang="de-DE" sz="1200" dirty="0" smtClean="0"/>
              <a:t>Maßen konsumieren</a:t>
            </a:r>
          </a:p>
          <a:p>
            <a:pPr>
              <a:spcAft>
                <a:spcPts val="600"/>
              </a:spcAft>
            </a:pPr>
            <a:r>
              <a:rPr lang="de-DE" sz="1200" dirty="0" smtClean="0">
                <a:solidFill>
                  <a:srgbClr val="C00000"/>
                </a:solidFill>
              </a:rPr>
              <a:t>FCS ≤30: Konsum minimieren</a:t>
            </a:r>
            <a:endParaRPr lang="de-AT" sz="1200" dirty="0">
              <a:solidFill>
                <a:srgbClr val="C00000"/>
              </a:solidFill>
            </a:endParaRPr>
          </a:p>
        </p:txBody>
      </p:sp>
      <p:cxnSp>
        <p:nvCxnSpPr>
          <p:cNvPr id="3" name="Gerader Verbinder 2"/>
          <p:cNvCxnSpPr/>
          <p:nvPr/>
        </p:nvCxnSpPr>
        <p:spPr>
          <a:xfrm>
            <a:off x="6105973" y="397291"/>
            <a:ext cx="0" cy="150718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>
            <a:off x="5060202" y="398347"/>
            <a:ext cx="0" cy="15071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4127067" y="2880379"/>
            <a:ext cx="0" cy="150718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/>
          <p:cNvCxnSpPr/>
          <p:nvPr/>
        </p:nvCxnSpPr>
        <p:spPr>
          <a:xfrm>
            <a:off x="2771915" y="2902066"/>
            <a:ext cx="0" cy="15071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606287" y="1164632"/>
            <a:ext cx="3071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Food </a:t>
            </a:r>
            <a:r>
              <a:rPr lang="de-DE" sz="2400" b="1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Compass</a:t>
            </a:r>
            <a:r>
              <a:rPr lang="de-DE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Score</a:t>
            </a:r>
            <a:endParaRPr lang="de-AT" sz="24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Ellipse 15"/>
          <p:cNvSpPr/>
          <p:nvPr/>
        </p:nvSpPr>
        <p:spPr>
          <a:xfrm rot="2700000" flipH="1">
            <a:off x="3502925" y="4095407"/>
            <a:ext cx="78587" cy="629767"/>
          </a:xfrm>
          <a:prstGeom prst="ellipse">
            <a:avLst/>
          </a:prstGeom>
          <a:noFill/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7" name="Ellipse 16"/>
          <p:cNvSpPr/>
          <p:nvPr/>
        </p:nvSpPr>
        <p:spPr>
          <a:xfrm rot="2700000" flipH="1">
            <a:off x="4092336" y="4037222"/>
            <a:ext cx="97680" cy="871160"/>
          </a:xfrm>
          <a:prstGeom prst="ellipse">
            <a:avLst/>
          </a:prstGeom>
          <a:noFill/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Rechteck 1"/>
          <p:cNvSpPr/>
          <p:nvPr/>
        </p:nvSpPr>
        <p:spPr>
          <a:xfrm>
            <a:off x="5873647" y="4328586"/>
            <a:ext cx="32097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/>
              <a:t>Abbildungen</a:t>
            </a:r>
            <a:r>
              <a:rPr lang="en-US" sz="1200" dirty="0" smtClean="0"/>
              <a:t> </a:t>
            </a:r>
            <a:r>
              <a:rPr lang="en-US" sz="1200" dirty="0" err="1" smtClean="0"/>
              <a:t>aus</a:t>
            </a:r>
            <a:r>
              <a:rPr lang="en-US" sz="1200" dirty="0" smtClean="0"/>
              <a:t>: </a:t>
            </a:r>
            <a:r>
              <a:rPr lang="en-US" sz="1200" dirty="0" err="1" smtClean="0"/>
              <a:t>Mozaffarian</a:t>
            </a:r>
            <a:r>
              <a:rPr lang="en-US" sz="1200" dirty="0" smtClean="0"/>
              <a:t> et </a:t>
            </a:r>
            <a:r>
              <a:rPr lang="en-US" sz="1200" dirty="0"/>
              <a:t>al. (2021</a:t>
            </a:r>
            <a:r>
              <a:rPr lang="en-US" sz="1200" dirty="0" smtClean="0"/>
              <a:t>)</a:t>
            </a:r>
            <a:endParaRPr lang="de-AT" sz="1200" dirty="0"/>
          </a:p>
        </p:txBody>
      </p:sp>
    </p:spTree>
    <p:extLst>
      <p:ext uri="{BB962C8B-B14F-4D97-AF65-F5344CB8AC3E}">
        <p14:creationId xmlns:p14="http://schemas.microsoft.com/office/powerpoint/2010/main" val="319688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71770" y="346580"/>
            <a:ext cx="4261548" cy="444068"/>
          </a:xfrm>
        </p:spPr>
        <p:txBody>
          <a:bodyPr/>
          <a:lstStyle/>
          <a:p>
            <a:r>
              <a:rPr lang="de-DE" dirty="0" smtClean="0"/>
              <a:t>Nicht berücksichtigte Einflüsse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676485" y="978763"/>
            <a:ext cx="7978775" cy="2983325"/>
          </a:xfrm>
        </p:spPr>
        <p:txBody>
          <a:bodyPr/>
          <a:lstStyle/>
          <a:p>
            <a:r>
              <a:rPr lang="de-DE" dirty="0" smtClean="0"/>
              <a:t>Frischezustand/Verderb</a:t>
            </a:r>
            <a:endParaRPr lang="de-DE" dirty="0"/>
          </a:p>
          <a:p>
            <a:r>
              <a:rPr lang="de-DE" dirty="0" smtClean="0"/>
              <a:t>mikrobiologische Parameter - </a:t>
            </a:r>
            <a:r>
              <a:rPr lang="de-DE" dirty="0"/>
              <a:t>Keimbelastung </a:t>
            </a:r>
            <a:endParaRPr lang="de-DE" dirty="0" smtClean="0"/>
          </a:p>
          <a:p>
            <a:r>
              <a:rPr lang="de-DE" dirty="0" smtClean="0"/>
              <a:t>Pflanzenschutzmittelrückstände</a:t>
            </a:r>
            <a:endParaRPr lang="de-DE" dirty="0"/>
          </a:p>
          <a:p>
            <a:r>
              <a:rPr lang="de-DE" dirty="0"/>
              <a:t>Schalenbehandlungsmittel (Wachse)</a:t>
            </a:r>
          </a:p>
          <a:p>
            <a:r>
              <a:rPr lang="de-DE" dirty="0" err="1" smtClean="0"/>
              <a:t>Mykotoxine</a:t>
            </a:r>
            <a:r>
              <a:rPr lang="de-DE" dirty="0" smtClean="0"/>
              <a:t> (Nüsse)</a:t>
            </a:r>
            <a:endParaRPr lang="de-DE" dirty="0"/>
          </a:p>
          <a:p>
            <a:r>
              <a:rPr lang="de-DE" dirty="0" smtClean="0"/>
              <a:t>Schwermetalle</a:t>
            </a:r>
          </a:p>
          <a:p>
            <a:r>
              <a:rPr lang="de-DE" dirty="0"/>
              <a:t>tierische Verunreinigungen wie Käfer, Maden, </a:t>
            </a:r>
            <a:r>
              <a:rPr lang="de-DE" dirty="0" smtClean="0"/>
              <a:t>Fliegen</a:t>
            </a:r>
          </a:p>
          <a:p>
            <a:r>
              <a:rPr lang="de-DE" dirty="0" smtClean="0"/>
              <a:t>Herkunft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6778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19252" y="227882"/>
            <a:ext cx="3267228" cy="622091"/>
          </a:xfrm>
        </p:spPr>
        <p:txBody>
          <a:bodyPr/>
          <a:lstStyle/>
          <a:p>
            <a:r>
              <a:rPr lang="de-AT" dirty="0" smtClean="0"/>
              <a:t>Forschungsprojekte zum Gesundheitsaspekt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89550" y="989876"/>
            <a:ext cx="7767551" cy="3690067"/>
          </a:xfrm>
        </p:spPr>
        <p:txBody>
          <a:bodyPr/>
          <a:lstStyle/>
          <a:p>
            <a:r>
              <a:rPr lang="de-DE" dirty="0" smtClean="0"/>
              <a:t>Wein und Gesundheit</a:t>
            </a:r>
          </a:p>
          <a:p>
            <a:r>
              <a:rPr lang="de-DE" dirty="0"/>
              <a:t>g</a:t>
            </a:r>
            <a:r>
              <a:rPr lang="de-DE" dirty="0" smtClean="0"/>
              <a:t>esundheitsrelevante Inhaltsstoffe der </a:t>
            </a:r>
            <a:r>
              <a:rPr lang="de-DE" dirty="0" err="1" smtClean="0"/>
              <a:t>Aronia</a:t>
            </a:r>
            <a:r>
              <a:rPr lang="de-DE" dirty="0" smtClean="0"/>
              <a:t> </a:t>
            </a:r>
            <a:r>
              <a:rPr lang="de-DE" dirty="0" err="1" smtClean="0"/>
              <a:t>melanocarpa</a:t>
            </a:r>
            <a:endParaRPr lang="de-DE" dirty="0" smtClean="0"/>
          </a:p>
          <a:p>
            <a:r>
              <a:rPr lang="de-DE" dirty="0" smtClean="0"/>
              <a:t>Inhaltsstoffvergleich zwischen </a:t>
            </a:r>
            <a:r>
              <a:rPr lang="de-DE" dirty="0" err="1" smtClean="0"/>
              <a:t>Vaccinium</a:t>
            </a:r>
            <a:r>
              <a:rPr lang="de-DE" dirty="0" smtClean="0"/>
              <a:t> </a:t>
            </a:r>
            <a:r>
              <a:rPr lang="de-DE" dirty="0" err="1" smtClean="0"/>
              <a:t>myrtillus</a:t>
            </a:r>
            <a:r>
              <a:rPr lang="de-DE" dirty="0"/>
              <a:t> </a:t>
            </a:r>
            <a:r>
              <a:rPr lang="de-DE" dirty="0" smtClean="0"/>
              <a:t>und </a:t>
            </a:r>
            <a:r>
              <a:rPr lang="de-DE" dirty="0" err="1" smtClean="0"/>
              <a:t>Vaccinium</a:t>
            </a:r>
            <a:r>
              <a:rPr lang="de-DE" dirty="0" smtClean="0"/>
              <a:t> </a:t>
            </a:r>
            <a:r>
              <a:rPr lang="de-DE" dirty="0" err="1" smtClean="0"/>
              <a:t>corymbosum</a:t>
            </a:r>
            <a:endParaRPr lang="de-DE" dirty="0" smtClean="0"/>
          </a:p>
          <a:p>
            <a:r>
              <a:rPr lang="de-DE" dirty="0"/>
              <a:t>Charakterisierung der wertgebenden Inhaltsstoffe rotfleischiger </a:t>
            </a:r>
            <a:r>
              <a:rPr lang="de-DE" dirty="0" smtClean="0"/>
              <a:t>Apfelsorten </a:t>
            </a:r>
            <a:r>
              <a:rPr lang="de-DE" dirty="0"/>
              <a:t>im Vergleich mit gängigen weißfleischigen Apfelsorten </a:t>
            </a:r>
          </a:p>
          <a:p>
            <a:r>
              <a:rPr lang="de-DE" dirty="0" smtClean="0"/>
              <a:t>Inhaltsstoffe vom schwarzer Holunder</a:t>
            </a:r>
          </a:p>
          <a:p>
            <a:r>
              <a:rPr lang="de-DE" dirty="0" smtClean="0"/>
              <a:t>Erdbeeren – Qualitätsparameter</a:t>
            </a:r>
          </a:p>
          <a:p>
            <a:r>
              <a:rPr lang="de-DE" dirty="0" smtClean="0"/>
              <a:t>Inhaltsstoffe der süßen Eberesche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0384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2665190" y="497913"/>
            <a:ext cx="5772514" cy="687515"/>
          </a:xfrm>
        </p:spPr>
        <p:txBody>
          <a:bodyPr/>
          <a:lstStyle/>
          <a:p>
            <a:r>
              <a:rPr lang="de-AT" sz="3200" b="1" dirty="0">
                <a:solidFill>
                  <a:schemeClr val="tx2"/>
                </a:solidFill>
              </a:rPr>
              <a:t>Danke für Ihre </a:t>
            </a:r>
            <a:r>
              <a:rPr lang="de-AT" sz="3200" b="1" dirty="0" smtClean="0">
                <a:solidFill>
                  <a:schemeClr val="tx2"/>
                </a:solidFill>
              </a:rPr>
              <a:t>Aufmerksamkeit</a:t>
            </a:r>
            <a:r>
              <a:rPr lang="de-AT" sz="3200" b="1" dirty="0">
                <a:solidFill>
                  <a:schemeClr val="tx2"/>
                </a:solidFill>
              </a:rPr>
              <a:t>!</a:t>
            </a:r>
            <a:endParaRPr lang="de-DE" sz="3200" b="1" dirty="0">
              <a:solidFill>
                <a:schemeClr val="tx2"/>
              </a:solidFill>
            </a:endParaRP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6141244" y="4307139"/>
            <a:ext cx="2909745" cy="728212"/>
          </a:xfrm>
        </p:spPr>
        <p:txBody>
          <a:bodyPr/>
          <a:lstStyle/>
          <a:p>
            <a:r>
              <a:rPr lang="de-DE" dirty="0" smtClean="0"/>
              <a:t>Elsa Patzl-Fischerleitner</a:t>
            </a:r>
          </a:p>
          <a:p>
            <a:r>
              <a:rPr lang="de-DE" dirty="0" smtClean="0"/>
              <a:t>HBLA u. BA für Wein- und Obstbau</a:t>
            </a:r>
          </a:p>
          <a:p>
            <a:r>
              <a:rPr lang="de-DE" dirty="0" smtClean="0">
                <a:hlinkClick r:id="rId3"/>
              </a:rPr>
              <a:t>elsa.patzl-fischerleitner@weinobst.at</a:t>
            </a:r>
            <a:r>
              <a:rPr lang="de-DE" dirty="0" smtClean="0"/>
              <a:t>  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31748" y="1475036"/>
            <a:ext cx="891225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Originalpublikationen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err="1" smtClean="0"/>
              <a:t>Mozaffarian</a:t>
            </a:r>
            <a:r>
              <a:rPr lang="en-US" dirty="0" smtClean="0"/>
              <a:t> </a:t>
            </a:r>
            <a:r>
              <a:rPr lang="en-US" dirty="0"/>
              <a:t>D., </a:t>
            </a:r>
            <a:r>
              <a:rPr lang="en-US" dirty="0" smtClean="0"/>
              <a:t>El-</a:t>
            </a:r>
            <a:r>
              <a:rPr lang="en-US" dirty="0" err="1" smtClean="0"/>
              <a:t>Abbadi</a:t>
            </a:r>
            <a:r>
              <a:rPr lang="en-US" dirty="0" smtClean="0"/>
              <a:t> </a:t>
            </a:r>
            <a:r>
              <a:rPr lang="en-US" dirty="0"/>
              <a:t>N.H., </a:t>
            </a:r>
            <a:r>
              <a:rPr lang="en-US" dirty="0" err="1" smtClean="0"/>
              <a:t>O’Hearn</a:t>
            </a:r>
            <a:r>
              <a:rPr lang="en-US" dirty="0" smtClean="0"/>
              <a:t> </a:t>
            </a:r>
            <a:r>
              <a:rPr lang="en-US" dirty="0"/>
              <a:t>M. et al. (2021</a:t>
            </a:r>
            <a:r>
              <a:rPr lang="en-US" dirty="0" smtClean="0"/>
              <a:t>): </a:t>
            </a:r>
            <a:r>
              <a:rPr lang="en-US" b="1" dirty="0" smtClean="0"/>
              <a:t>Food </a:t>
            </a:r>
            <a:r>
              <a:rPr lang="en-US" b="1" dirty="0"/>
              <a:t>Compass is a nutrient profiling system using expanded characteristics for assessing healthfulness of foods</a:t>
            </a:r>
            <a:r>
              <a:rPr lang="en-US" dirty="0"/>
              <a:t>. </a:t>
            </a:r>
            <a:r>
              <a:rPr lang="en-US" dirty="0" smtClean="0"/>
              <a:t>Nat </a:t>
            </a:r>
            <a:r>
              <a:rPr lang="en-US" dirty="0"/>
              <a:t>Food 2, </a:t>
            </a:r>
            <a:r>
              <a:rPr lang="en-US" dirty="0" smtClean="0"/>
              <a:t>809–818; </a:t>
            </a: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doi.org/10.1038/s43016-021-00381-y</a:t>
            </a:r>
            <a:endParaRPr lang="en-US" dirty="0" smtClean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Julia </a:t>
            </a:r>
            <a:r>
              <a:rPr lang="en-US" dirty="0" smtClean="0"/>
              <a:t>C., </a:t>
            </a:r>
            <a:r>
              <a:rPr lang="en-US" dirty="0" err="1"/>
              <a:t>Hercberg</a:t>
            </a:r>
            <a:r>
              <a:rPr lang="en-US" dirty="0"/>
              <a:t> </a:t>
            </a:r>
            <a:r>
              <a:rPr lang="en-US" dirty="0" smtClean="0"/>
              <a:t>S. </a:t>
            </a:r>
            <a:r>
              <a:rPr lang="en-US" dirty="0"/>
              <a:t>(2017</a:t>
            </a:r>
            <a:r>
              <a:rPr lang="en-US" dirty="0" smtClean="0"/>
              <a:t>): </a:t>
            </a:r>
            <a:r>
              <a:rPr lang="en-US" b="1" dirty="0" err="1" smtClean="0"/>
              <a:t>Nutri</a:t>
            </a:r>
            <a:r>
              <a:rPr lang="en-US" b="1" dirty="0" smtClean="0"/>
              <a:t>-Score</a:t>
            </a:r>
            <a:r>
              <a:rPr lang="en-US" b="1" dirty="0"/>
              <a:t>: evidence of the </a:t>
            </a:r>
            <a:r>
              <a:rPr lang="en-US" b="1" dirty="0" smtClean="0"/>
              <a:t>effectiveness </a:t>
            </a:r>
            <a:r>
              <a:rPr lang="en-US" b="1" dirty="0"/>
              <a:t>of the French front-of-pack nutrition label. </a:t>
            </a:r>
            <a:r>
              <a:rPr lang="en-US" dirty="0" err="1" smtClean="0"/>
              <a:t>Ernährungs</a:t>
            </a:r>
            <a:r>
              <a:rPr lang="en-US" dirty="0" smtClean="0"/>
              <a:t> </a:t>
            </a:r>
            <a:r>
              <a:rPr lang="en-US" dirty="0" err="1"/>
              <a:t>Umschau</a:t>
            </a:r>
            <a:r>
              <a:rPr lang="en-US" dirty="0"/>
              <a:t> 64(12): </a:t>
            </a:r>
            <a:r>
              <a:rPr lang="en-US" dirty="0" smtClean="0"/>
              <a:t>181–187;                                            DOI</a:t>
            </a:r>
            <a:r>
              <a:rPr lang="en-US" dirty="0"/>
              <a:t>: 10.4455/eu.2017.048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5918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37713" y="164774"/>
            <a:ext cx="4183347" cy="855886"/>
          </a:xfrm>
        </p:spPr>
        <p:txBody>
          <a:bodyPr/>
          <a:lstStyle/>
          <a:p>
            <a:pPr algn="ctr"/>
            <a:r>
              <a:rPr lang="de-AT" dirty="0" smtClean="0"/>
              <a:t>Gesundheitsbezogene Angaben </a:t>
            </a:r>
            <a:br>
              <a:rPr lang="de-AT" dirty="0" smtClean="0"/>
            </a:br>
            <a:r>
              <a:rPr lang="de-AT" dirty="0" smtClean="0"/>
              <a:t>– Lebensmittel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92514" y="1190927"/>
            <a:ext cx="8273743" cy="2983325"/>
          </a:xfrm>
        </p:spPr>
        <p:txBody>
          <a:bodyPr/>
          <a:lstStyle/>
          <a:p>
            <a:pPr marL="0" indent="0">
              <a:buNone/>
            </a:pPr>
            <a:r>
              <a:rPr lang="de-AT" sz="2000" dirty="0">
                <a:solidFill>
                  <a:schemeClr val="accent2">
                    <a:lumMod val="75000"/>
                  </a:schemeClr>
                </a:solidFill>
              </a:rPr>
              <a:t>Verordnung (EG) </a:t>
            </a:r>
            <a:r>
              <a:rPr lang="de-AT" sz="2000" dirty="0" err="1">
                <a:solidFill>
                  <a:schemeClr val="accent2">
                    <a:lumMod val="75000"/>
                  </a:schemeClr>
                </a:solidFill>
              </a:rPr>
              <a:t>Nr</a:t>
            </a:r>
            <a:r>
              <a:rPr lang="de-AT" sz="2000" dirty="0">
                <a:solidFill>
                  <a:schemeClr val="accent2">
                    <a:lumMod val="75000"/>
                  </a:schemeClr>
                </a:solidFill>
              </a:rPr>
              <a:t> 1924/2006 über nährwert- und gesundheitsbezogene Angaben (EG-</a:t>
            </a:r>
            <a:r>
              <a:rPr lang="de-AT" sz="2000" dirty="0" err="1">
                <a:solidFill>
                  <a:schemeClr val="accent2">
                    <a:lumMod val="75000"/>
                  </a:schemeClr>
                </a:solidFill>
              </a:rPr>
              <a:t>ClaimsVO</a:t>
            </a:r>
            <a:r>
              <a:rPr lang="de-AT" sz="2000" dirty="0">
                <a:solidFill>
                  <a:schemeClr val="accent2">
                    <a:lumMod val="75000"/>
                  </a:schemeClr>
                </a:solidFill>
              </a:rPr>
              <a:t>) </a:t>
            </a:r>
            <a:endParaRPr lang="de-AT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de-DE" b="1" dirty="0"/>
              <a:t>n</a:t>
            </a:r>
            <a:r>
              <a:rPr lang="de-DE" b="1" dirty="0" smtClean="0"/>
              <a:t>ährwertbezogene </a:t>
            </a:r>
            <a:r>
              <a:rPr lang="de-DE" b="1" dirty="0"/>
              <a:t>Angaben</a:t>
            </a:r>
            <a:r>
              <a:rPr lang="de-DE" dirty="0"/>
              <a:t> („Nutrition Claims“) besagen, dass ein Lebensmittel bestimmte Nährwerteigenschaften hat </a:t>
            </a:r>
            <a:r>
              <a:rPr lang="de-DE" dirty="0" smtClean="0"/>
              <a:t>(z. B.: fettarm)</a:t>
            </a:r>
            <a:endParaRPr lang="de-DE" dirty="0"/>
          </a:p>
          <a:p>
            <a:r>
              <a:rPr lang="de-DE" b="1" dirty="0"/>
              <a:t>g</a:t>
            </a:r>
            <a:r>
              <a:rPr lang="de-DE" b="1" dirty="0" smtClean="0"/>
              <a:t>esundheitsbezogene </a:t>
            </a:r>
            <a:r>
              <a:rPr lang="de-DE" b="1" dirty="0"/>
              <a:t>Angaben</a:t>
            </a:r>
            <a:r>
              <a:rPr lang="de-DE" dirty="0"/>
              <a:t> („</a:t>
            </a:r>
            <a:r>
              <a:rPr lang="de-DE" dirty="0" err="1"/>
              <a:t>Health</a:t>
            </a:r>
            <a:r>
              <a:rPr lang="de-DE" dirty="0"/>
              <a:t> Claims“) machen darauf aufmerksam, dass der Verzehr eines bestimmten Lebensmittels zu gesundheitlichen Vorteilen führen kann </a:t>
            </a:r>
            <a:r>
              <a:rPr lang="de-DE" dirty="0" smtClean="0"/>
              <a:t>(z. B.: Vitamin A trägt zur Erhaltung normaler Sehkraft bei) </a:t>
            </a:r>
          </a:p>
          <a:p>
            <a:r>
              <a:rPr lang="de-DE" dirty="0"/>
              <a:t>Einführung von </a:t>
            </a:r>
            <a:r>
              <a:rPr lang="de-DE" b="1" dirty="0" smtClean="0"/>
              <a:t>Nährwertprofilen </a:t>
            </a:r>
            <a:r>
              <a:rPr lang="de-DE" dirty="0" smtClean="0"/>
              <a:t>ist vorgesehen – bis heute von der EU noch nicht gesetzlich geregelt</a:t>
            </a:r>
          </a:p>
          <a:p>
            <a:endParaRPr lang="de-DE" dirty="0" smtClean="0"/>
          </a:p>
          <a:p>
            <a:endParaRPr lang="de-DE" dirty="0"/>
          </a:p>
          <a:p>
            <a:pPr marL="0" indent="0">
              <a:buNone/>
            </a:pPr>
            <a:endParaRPr lang="de-AT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de-DE" dirty="0" smtClean="0">
              <a:solidFill>
                <a:schemeClr val="tx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0506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1682" y="323374"/>
            <a:ext cx="3267228" cy="622091"/>
          </a:xfrm>
        </p:spPr>
        <p:txBody>
          <a:bodyPr/>
          <a:lstStyle/>
          <a:p>
            <a:r>
              <a:rPr lang="de-AT" dirty="0" smtClean="0"/>
              <a:t>Nährwertprofilsysteme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40000" y="1134621"/>
            <a:ext cx="7978775" cy="2983325"/>
          </a:xfrm>
        </p:spPr>
        <p:txBody>
          <a:bodyPr/>
          <a:lstStyle/>
          <a:p>
            <a:r>
              <a:rPr lang="de-DE" dirty="0" err="1" smtClean="0"/>
              <a:t>Nährstoffprofiling</a:t>
            </a:r>
            <a:r>
              <a:rPr lang="de-DE" dirty="0" smtClean="0"/>
              <a:t> ist </a:t>
            </a:r>
            <a:r>
              <a:rPr lang="de-DE" dirty="0"/>
              <a:t>die Wissenschaft der Klassifizierung </a:t>
            </a:r>
            <a:r>
              <a:rPr lang="de-DE" dirty="0" smtClean="0"/>
              <a:t>von </a:t>
            </a:r>
            <a:r>
              <a:rPr lang="de-DE" dirty="0"/>
              <a:t>Lebensmitteln nach ihrer Nährstoffzusammensetzung, um die Gesundheit zu fördern und Krankheiten </a:t>
            </a:r>
            <a:r>
              <a:rPr lang="de-DE" dirty="0" smtClean="0"/>
              <a:t>vorzubeugen.</a:t>
            </a:r>
          </a:p>
          <a:p>
            <a:r>
              <a:rPr lang="de-DE" dirty="0" smtClean="0"/>
              <a:t>Nährwertprofilsysteme sollen Verbrauchern </a:t>
            </a:r>
            <a:r>
              <a:rPr lang="de-DE" dirty="0"/>
              <a:t>dabei </a:t>
            </a:r>
            <a:r>
              <a:rPr lang="de-DE" dirty="0" smtClean="0"/>
              <a:t>helfen</a:t>
            </a:r>
            <a:r>
              <a:rPr lang="de-DE" dirty="0"/>
              <a:t>, </a:t>
            </a:r>
            <a:r>
              <a:rPr lang="de-DE" dirty="0" smtClean="0"/>
              <a:t>nahrhafte und hochwertige </a:t>
            </a:r>
            <a:r>
              <a:rPr lang="de-DE" dirty="0"/>
              <a:t>Lebensmittel zu identifizieren</a:t>
            </a:r>
            <a:r>
              <a:rPr lang="de-DE" dirty="0" smtClean="0"/>
              <a:t>.</a:t>
            </a:r>
            <a:endParaRPr lang="de-DE" dirty="0"/>
          </a:p>
          <a:p>
            <a:r>
              <a:rPr lang="de-DE" dirty="0" smtClean="0"/>
              <a:t>Es gibt eine Vielzahl </a:t>
            </a:r>
            <a:r>
              <a:rPr lang="de-DE"/>
              <a:t>von </a:t>
            </a:r>
            <a:r>
              <a:rPr lang="de-DE" smtClean="0"/>
              <a:t>Nährwertprofilsystemen. </a:t>
            </a:r>
            <a:r>
              <a:rPr lang="de-DE" dirty="0" smtClean="0"/>
              <a:t>Unterschiedliche </a:t>
            </a:r>
            <a:r>
              <a:rPr lang="de-DE" dirty="0"/>
              <a:t>Modelle </a:t>
            </a:r>
            <a:r>
              <a:rPr lang="de-DE" dirty="0" smtClean="0"/>
              <a:t>können zu </a:t>
            </a:r>
            <a:r>
              <a:rPr lang="de-DE" dirty="0"/>
              <a:t>unterschiedlichen Klassifizierungen derselben Lebensmittel </a:t>
            </a:r>
            <a:r>
              <a:rPr lang="de-DE" dirty="0" smtClean="0"/>
              <a:t>führen.</a:t>
            </a:r>
          </a:p>
          <a:p>
            <a:r>
              <a:rPr lang="de-DE" dirty="0" smtClean="0"/>
              <a:t>Spezielle Logos oder FOPLs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2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85911" y="293617"/>
            <a:ext cx="3267228" cy="622091"/>
          </a:xfrm>
        </p:spPr>
        <p:txBody>
          <a:bodyPr/>
          <a:lstStyle/>
          <a:p>
            <a:r>
              <a:rPr lang="de-AT" dirty="0" smtClean="0"/>
              <a:t>Nährwertprofilsysteme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90086" y="967180"/>
            <a:ext cx="8228439" cy="2983325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EU-weite Nährwertkennzeichnung in Tabellenform </a:t>
            </a:r>
            <a:r>
              <a:rPr lang="de-DE" u="sng" dirty="0"/>
              <a:t>bei </a:t>
            </a:r>
            <a:r>
              <a:rPr lang="de-DE" u="sng" dirty="0" smtClean="0"/>
              <a:t>vorverpackten Lebensmitteln </a:t>
            </a:r>
            <a:r>
              <a:rPr lang="de-DE" dirty="0" smtClean="0"/>
              <a:t>ist verpflichtend; erweiterte NW-Kennzeichnung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Nährwertprofilsysteme (freiwillig</a:t>
            </a:r>
            <a:r>
              <a:rPr lang="de-DE" dirty="0"/>
              <a:t>)</a:t>
            </a:r>
          </a:p>
          <a:p>
            <a:pPr>
              <a:spcAft>
                <a:spcPts val="1000"/>
              </a:spcAft>
            </a:pPr>
            <a:r>
              <a:rPr lang="de-DE" dirty="0" err="1" smtClean="0"/>
              <a:t>Nutri</a:t>
            </a:r>
            <a:r>
              <a:rPr lang="de-DE" dirty="0" smtClean="0"/>
              <a:t> Score </a:t>
            </a:r>
          </a:p>
          <a:p>
            <a:pPr>
              <a:spcAft>
                <a:spcPts val="1000"/>
              </a:spcAft>
            </a:pPr>
            <a:r>
              <a:rPr lang="de-DE" dirty="0" err="1" smtClean="0"/>
              <a:t>Keyhole</a:t>
            </a:r>
            <a:r>
              <a:rPr lang="de-DE" dirty="0" smtClean="0"/>
              <a:t> System: innerhalb einer Produktgruppe werden wertvollere („gesündere“) Lebensmittel markiert (Schweden, Norwegen, Dänemark,…)</a:t>
            </a:r>
          </a:p>
          <a:p>
            <a:pPr>
              <a:spcAft>
                <a:spcPts val="1000"/>
              </a:spcAft>
            </a:pPr>
            <a:r>
              <a:rPr lang="de-DE" dirty="0"/>
              <a:t>GDA Kennzeichnung: </a:t>
            </a:r>
            <a:r>
              <a:rPr lang="de-DE" dirty="0" smtClean="0"/>
              <a:t>„</a:t>
            </a:r>
            <a:r>
              <a:rPr lang="de-DE" dirty="0"/>
              <a:t>Guideline </a:t>
            </a:r>
            <a:r>
              <a:rPr lang="de-DE" dirty="0" err="1"/>
              <a:t>daily</a:t>
            </a:r>
            <a:r>
              <a:rPr lang="de-DE" dirty="0"/>
              <a:t> </a:t>
            </a:r>
            <a:r>
              <a:rPr lang="de-DE" dirty="0" err="1"/>
              <a:t>amount</a:t>
            </a:r>
            <a:r>
              <a:rPr lang="de-DE" dirty="0"/>
              <a:t>” – Richtlinie für den täglichen </a:t>
            </a:r>
            <a:r>
              <a:rPr lang="de-DE" dirty="0" smtClean="0"/>
              <a:t>Bedarf; System </a:t>
            </a:r>
            <a:r>
              <a:rPr lang="de-DE" dirty="0"/>
              <a:t>der </a:t>
            </a:r>
            <a:r>
              <a:rPr lang="de-DE" dirty="0" smtClean="0"/>
              <a:t>Industrie; Angabe pro </a:t>
            </a:r>
            <a:r>
              <a:rPr lang="de-DE" dirty="0"/>
              <a:t>Portion. Prozentangaben </a:t>
            </a:r>
            <a:r>
              <a:rPr lang="de-DE" dirty="0" smtClean="0"/>
              <a:t>sollen </a:t>
            </a:r>
            <a:r>
              <a:rPr lang="de-DE" dirty="0"/>
              <a:t>über den Anteil am täglichen </a:t>
            </a:r>
            <a:r>
              <a:rPr lang="de-DE" dirty="0" smtClean="0"/>
              <a:t>Bedarf informieren.</a:t>
            </a:r>
          </a:p>
          <a:p>
            <a:pPr>
              <a:spcAft>
                <a:spcPts val="1000"/>
              </a:spcAft>
            </a:pPr>
            <a:r>
              <a:rPr lang="en-US" dirty="0"/>
              <a:t>Front-of-pack nutrition labelling“ der </a:t>
            </a:r>
            <a:r>
              <a:rPr lang="en-US" dirty="0" smtClean="0"/>
              <a:t>FSA (Food Standards Agency)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8981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1299" y="247699"/>
            <a:ext cx="1976175" cy="622091"/>
          </a:xfrm>
        </p:spPr>
        <p:txBody>
          <a:bodyPr/>
          <a:lstStyle/>
          <a:p>
            <a:r>
              <a:rPr lang="de-AT" dirty="0" err="1" smtClean="0"/>
              <a:t>Nutri</a:t>
            </a:r>
            <a:r>
              <a:rPr lang="de-AT" dirty="0" smtClean="0"/>
              <a:t> Score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628287" y="1049736"/>
            <a:ext cx="7978775" cy="3663794"/>
          </a:xfrm>
        </p:spPr>
        <p:txBody>
          <a:bodyPr/>
          <a:lstStyle/>
          <a:p>
            <a:r>
              <a:rPr lang="de-DE" dirty="0"/>
              <a:t>Der </a:t>
            </a:r>
            <a:r>
              <a:rPr lang="de-DE" b="1" dirty="0"/>
              <a:t>"</a:t>
            </a:r>
            <a:r>
              <a:rPr lang="de-DE" b="1" dirty="0" err="1"/>
              <a:t>Nutri</a:t>
            </a:r>
            <a:r>
              <a:rPr lang="de-DE" b="1" dirty="0"/>
              <a:t>-Score"</a:t>
            </a:r>
            <a:r>
              <a:rPr lang="de-DE" dirty="0"/>
              <a:t> wurde 2017 von der französischen Gesundheitsbehörde </a:t>
            </a:r>
            <a:r>
              <a:rPr lang="de-DE" dirty="0" smtClean="0"/>
              <a:t>entwickelt.</a:t>
            </a:r>
          </a:p>
          <a:p>
            <a:r>
              <a:rPr lang="de-DE" dirty="0" smtClean="0"/>
              <a:t>Der </a:t>
            </a:r>
            <a:r>
              <a:rPr lang="de-DE" dirty="0" err="1"/>
              <a:t>Nutri</a:t>
            </a:r>
            <a:r>
              <a:rPr lang="de-DE" dirty="0"/>
              <a:t>-Score ist eine freiwillige Kennzeichnung. Europaweit gesehen ist der </a:t>
            </a:r>
            <a:r>
              <a:rPr lang="de-DE" dirty="0" err="1"/>
              <a:t>Nutri</a:t>
            </a:r>
            <a:r>
              <a:rPr lang="de-DE" dirty="0"/>
              <a:t>-Score eine Möglichkeit der erweiterten Nährwertkennzeichnung</a:t>
            </a:r>
            <a:r>
              <a:rPr lang="de-DE" dirty="0" smtClean="0"/>
              <a:t>.</a:t>
            </a:r>
          </a:p>
          <a:p>
            <a:r>
              <a:rPr lang="de-DE" dirty="0"/>
              <a:t>In </a:t>
            </a:r>
            <a:r>
              <a:rPr lang="de-DE" dirty="0" smtClean="0"/>
              <a:t>Ö derzeit noch keine </a:t>
            </a:r>
            <a:r>
              <a:rPr lang="de-DE" dirty="0"/>
              <a:t>Regelung zur Verwendung bei </a:t>
            </a:r>
            <a:r>
              <a:rPr lang="de-DE" dirty="0" smtClean="0"/>
              <a:t>Waren</a:t>
            </a:r>
          </a:p>
          <a:p>
            <a:r>
              <a:rPr lang="de-DE" dirty="0"/>
              <a:t>Zusammenspiel der einzelnen Nährstoffe wird bewertet – so gibt es welche, die sich positiv (Ballaststoffe, Eiweiß, hoher Obst- und Gemüseanteil …) oder negativ auswirken (gesättigte Fettsäuren, hoher </a:t>
            </a:r>
            <a:r>
              <a:rPr lang="de-DE" dirty="0" smtClean="0"/>
              <a:t>Salzgehalt, Zuckergehalt…). </a:t>
            </a:r>
          </a:p>
          <a:p>
            <a:r>
              <a:rPr lang="de-DE" dirty="0" smtClean="0"/>
              <a:t>Basis: Bewertung pro 100 g</a:t>
            </a:r>
            <a:endParaRPr lang="de-DE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6822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95814" y="320133"/>
            <a:ext cx="1976175" cy="622091"/>
          </a:xfrm>
        </p:spPr>
        <p:txBody>
          <a:bodyPr/>
          <a:lstStyle/>
          <a:p>
            <a:r>
              <a:rPr lang="de-AT" dirty="0" smtClean="0"/>
              <a:t>Food </a:t>
            </a:r>
            <a:r>
              <a:rPr lang="de-AT" dirty="0" err="1" smtClean="0"/>
              <a:t>Compass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89300" y="1015442"/>
            <a:ext cx="7978775" cy="2983325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Entwickelt von Forschern an der </a:t>
            </a:r>
            <a:r>
              <a:rPr lang="de-DE" dirty="0" err="1" smtClean="0"/>
              <a:t>Tufts</a:t>
            </a:r>
            <a:r>
              <a:rPr lang="de-DE" dirty="0" smtClean="0"/>
              <a:t> University, Boston USA</a:t>
            </a:r>
            <a:endParaRPr lang="de-DE" sz="1200" dirty="0" smtClean="0"/>
          </a:p>
          <a:p>
            <a:r>
              <a:rPr lang="de-DE" dirty="0" smtClean="0"/>
              <a:t>neuartiges Nährstoffprofilsystem (Basis:  Bewertung pro 100 kcal)</a:t>
            </a:r>
          </a:p>
          <a:p>
            <a:r>
              <a:rPr lang="de-DE" dirty="0" smtClean="0"/>
              <a:t>Bewertung </a:t>
            </a:r>
            <a:r>
              <a:rPr lang="de-DE" dirty="0"/>
              <a:t>von </a:t>
            </a:r>
            <a:r>
              <a:rPr lang="de-DE" dirty="0" smtClean="0"/>
              <a:t>Lebensmittel(</a:t>
            </a:r>
            <a:r>
              <a:rPr lang="de-DE" dirty="0" err="1" smtClean="0"/>
              <a:t>produkten</a:t>
            </a:r>
            <a:r>
              <a:rPr lang="de-DE" dirty="0" smtClean="0"/>
              <a:t>) </a:t>
            </a:r>
            <a:r>
              <a:rPr lang="de-DE" dirty="0"/>
              <a:t>in 9 </a:t>
            </a:r>
            <a:r>
              <a:rPr lang="de-DE" dirty="0" smtClean="0"/>
              <a:t>Bereichen - Verwendung </a:t>
            </a:r>
            <a:r>
              <a:rPr lang="de-DE" dirty="0"/>
              <a:t>eines einzigartigen Algorithmus zur Bestimmung einer </a:t>
            </a:r>
            <a:r>
              <a:rPr lang="de-DE" dirty="0" smtClean="0"/>
              <a:t>Punktzahl (FCS) </a:t>
            </a:r>
          </a:p>
          <a:p>
            <a:r>
              <a:rPr lang="de-DE" dirty="0" smtClean="0"/>
              <a:t>fast </a:t>
            </a:r>
            <a:r>
              <a:rPr lang="de-DE" dirty="0"/>
              <a:t>jedem Lebensmittel </a:t>
            </a:r>
            <a:r>
              <a:rPr lang="de-DE" dirty="0" smtClean="0"/>
              <a:t>kann ein </a:t>
            </a:r>
            <a:r>
              <a:rPr lang="de-DE" dirty="0"/>
              <a:t>Food </a:t>
            </a:r>
            <a:r>
              <a:rPr lang="de-DE" dirty="0" err="1"/>
              <a:t>Compass</a:t>
            </a:r>
            <a:r>
              <a:rPr lang="de-DE" dirty="0"/>
              <a:t> Score (FCS) zwischen 1 und 100 </a:t>
            </a:r>
            <a:r>
              <a:rPr lang="de-DE" dirty="0" smtClean="0"/>
              <a:t>zugewiesen werden</a:t>
            </a:r>
          </a:p>
          <a:p>
            <a:endParaRPr lang="de-DE" dirty="0" smtClean="0"/>
          </a:p>
          <a:p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6</a:t>
            </a:fld>
            <a:endParaRPr lang="de-AT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7046" y="3720110"/>
            <a:ext cx="2546352" cy="113248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3943" y="281091"/>
            <a:ext cx="1920691" cy="1469771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532330" y="3605282"/>
            <a:ext cx="3946357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Food </a:t>
            </a:r>
            <a:r>
              <a:rPr lang="de-DE" sz="1200" dirty="0" err="1"/>
              <a:t>Compass</a:t>
            </a:r>
            <a:r>
              <a:rPr lang="de-DE" sz="1200" dirty="0"/>
              <a:t> </a:t>
            </a:r>
            <a:r>
              <a:rPr lang="de-DE" sz="1200" dirty="0" err="1"/>
              <a:t>is</a:t>
            </a:r>
            <a:r>
              <a:rPr lang="de-DE" sz="1200" dirty="0"/>
              <a:t> a </a:t>
            </a:r>
            <a:r>
              <a:rPr lang="de-DE" sz="1200" dirty="0" err="1"/>
              <a:t>nutrient</a:t>
            </a:r>
            <a:r>
              <a:rPr lang="de-DE" sz="1200" dirty="0"/>
              <a:t> </a:t>
            </a:r>
            <a:r>
              <a:rPr lang="de-DE" sz="1200" dirty="0" err="1"/>
              <a:t>profiling</a:t>
            </a:r>
            <a:r>
              <a:rPr lang="de-DE" sz="1200" dirty="0"/>
              <a:t> </a:t>
            </a:r>
            <a:r>
              <a:rPr lang="de-DE" sz="1200" dirty="0" err="1"/>
              <a:t>system</a:t>
            </a:r>
            <a:r>
              <a:rPr lang="de-DE" sz="1200" dirty="0"/>
              <a:t> </a:t>
            </a:r>
            <a:r>
              <a:rPr lang="de-DE" sz="1200" dirty="0" err="1"/>
              <a:t>using</a:t>
            </a:r>
            <a:r>
              <a:rPr lang="de-DE" sz="1200" dirty="0"/>
              <a:t> </a:t>
            </a:r>
            <a:r>
              <a:rPr lang="de-DE" sz="1200" dirty="0" err="1"/>
              <a:t>expanded</a:t>
            </a:r>
            <a:r>
              <a:rPr lang="de-DE" sz="1200" dirty="0"/>
              <a:t> </a:t>
            </a:r>
            <a:r>
              <a:rPr lang="de-DE" sz="1200" dirty="0" err="1"/>
              <a:t>characteristics</a:t>
            </a:r>
            <a:r>
              <a:rPr lang="de-DE" sz="1200" dirty="0"/>
              <a:t> </a:t>
            </a:r>
            <a:r>
              <a:rPr lang="de-DE" sz="1200" dirty="0" err="1"/>
              <a:t>for</a:t>
            </a:r>
            <a:r>
              <a:rPr lang="de-DE" sz="1200" dirty="0"/>
              <a:t> </a:t>
            </a:r>
            <a:r>
              <a:rPr lang="de-DE" sz="1200" dirty="0" err="1"/>
              <a:t>assessing</a:t>
            </a:r>
            <a:r>
              <a:rPr lang="de-DE" sz="1200" dirty="0"/>
              <a:t> </a:t>
            </a:r>
            <a:r>
              <a:rPr lang="de-DE" sz="1200" dirty="0" err="1"/>
              <a:t>healthfulness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foods</a:t>
            </a:r>
            <a:endParaRPr lang="de-DE" sz="1200" dirty="0"/>
          </a:p>
          <a:p>
            <a:r>
              <a:rPr lang="de-DE" sz="1200" dirty="0" err="1"/>
              <a:t>Mozaffarian</a:t>
            </a:r>
            <a:r>
              <a:rPr lang="de-DE" sz="1200" dirty="0"/>
              <a:t> et al.</a:t>
            </a:r>
          </a:p>
          <a:p>
            <a:r>
              <a:rPr lang="de-DE" sz="1200" dirty="0"/>
              <a:t>Nature Food </a:t>
            </a:r>
            <a:r>
              <a:rPr lang="de-DE" sz="1200" dirty="0" smtClean="0"/>
              <a:t>vol. 2</a:t>
            </a:r>
            <a:r>
              <a:rPr lang="de-DE" sz="1200" dirty="0"/>
              <a:t>;</a:t>
            </a:r>
            <a:r>
              <a:rPr lang="de-DE" sz="1200" dirty="0" smtClean="0"/>
              <a:t> </a:t>
            </a:r>
            <a:r>
              <a:rPr lang="de-DE" sz="1200" dirty="0"/>
              <a:t>809–818 (2021</a:t>
            </a:r>
            <a:r>
              <a:rPr lang="de-DE" sz="1200" dirty="0" smtClean="0"/>
              <a:t>)</a:t>
            </a:r>
          </a:p>
          <a:p>
            <a:endParaRPr lang="de-DE" sz="1200" dirty="0"/>
          </a:p>
          <a:p>
            <a:r>
              <a:rPr lang="de-DE" sz="1200" dirty="0" smtClean="0"/>
              <a:t>Quelle für </a:t>
            </a:r>
            <a:r>
              <a:rPr lang="de-DE" sz="1200" dirty="0"/>
              <a:t>Abbildungen: https://sites.tufts.edu/foodcompass/</a:t>
            </a:r>
          </a:p>
        </p:txBody>
      </p:sp>
    </p:spTree>
    <p:extLst>
      <p:ext uri="{BB962C8B-B14F-4D97-AF65-F5344CB8AC3E}">
        <p14:creationId xmlns:p14="http://schemas.microsoft.com/office/powerpoint/2010/main" val="288945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95814" y="353750"/>
            <a:ext cx="1976175" cy="622091"/>
          </a:xfrm>
        </p:spPr>
        <p:txBody>
          <a:bodyPr/>
          <a:lstStyle/>
          <a:p>
            <a:r>
              <a:rPr lang="de-AT" dirty="0" smtClean="0"/>
              <a:t>Food </a:t>
            </a:r>
            <a:r>
              <a:rPr lang="de-AT" dirty="0" err="1" smtClean="0"/>
              <a:t>Compass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7</a:t>
            </a:fld>
            <a:endParaRPr lang="de-AT" dirty="0"/>
          </a:p>
        </p:txBody>
      </p:sp>
      <p:grpSp>
        <p:nvGrpSpPr>
          <p:cNvPr id="25" name="Gruppieren 24"/>
          <p:cNvGrpSpPr/>
          <p:nvPr/>
        </p:nvGrpSpPr>
        <p:grpSpPr>
          <a:xfrm>
            <a:off x="378372" y="1115581"/>
            <a:ext cx="8155243" cy="3173556"/>
            <a:chOff x="378372" y="1053704"/>
            <a:chExt cx="8155243" cy="3173556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0603" y="1067111"/>
              <a:ext cx="7970795" cy="3160149"/>
            </a:xfrm>
            <a:prstGeom prst="rect">
              <a:avLst/>
            </a:prstGeom>
          </p:spPr>
        </p:pic>
        <p:sp>
          <p:nvSpPr>
            <p:cNvPr id="12" name="Ellipse 11"/>
            <p:cNvSpPr/>
            <p:nvPr/>
          </p:nvSpPr>
          <p:spPr>
            <a:xfrm>
              <a:off x="4801601" y="1078898"/>
              <a:ext cx="1040525" cy="334229"/>
            </a:xfrm>
            <a:prstGeom prst="ellipse">
              <a:avLst/>
            </a:prstGeom>
            <a:noFill/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5" name="Ellipse 14"/>
            <p:cNvSpPr/>
            <p:nvPr/>
          </p:nvSpPr>
          <p:spPr>
            <a:xfrm>
              <a:off x="6543124" y="1347055"/>
              <a:ext cx="1040525" cy="334229"/>
            </a:xfrm>
            <a:prstGeom prst="ellipse">
              <a:avLst/>
            </a:prstGeom>
            <a:noFill/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7" name="Ellipse 16"/>
            <p:cNvSpPr/>
            <p:nvPr/>
          </p:nvSpPr>
          <p:spPr>
            <a:xfrm>
              <a:off x="7493090" y="1067111"/>
              <a:ext cx="1040525" cy="334229"/>
            </a:xfrm>
            <a:prstGeom prst="ellipse">
              <a:avLst/>
            </a:prstGeom>
            <a:noFill/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Ellipse 17"/>
            <p:cNvSpPr/>
            <p:nvPr/>
          </p:nvSpPr>
          <p:spPr>
            <a:xfrm>
              <a:off x="3920435" y="1355308"/>
              <a:ext cx="1040525" cy="334229"/>
            </a:xfrm>
            <a:prstGeom prst="ellipse">
              <a:avLst/>
            </a:prstGeom>
            <a:noFill/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9" name="Ellipse 18"/>
            <p:cNvSpPr/>
            <p:nvPr/>
          </p:nvSpPr>
          <p:spPr>
            <a:xfrm>
              <a:off x="3011338" y="1341902"/>
              <a:ext cx="1040525" cy="334229"/>
            </a:xfrm>
            <a:prstGeom prst="ellipse">
              <a:avLst/>
            </a:prstGeom>
            <a:noFill/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0" name="Ellipse 19"/>
            <p:cNvSpPr/>
            <p:nvPr/>
          </p:nvSpPr>
          <p:spPr>
            <a:xfrm>
              <a:off x="2124939" y="1053704"/>
              <a:ext cx="1040525" cy="334229"/>
            </a:xfrm>
            <a:prstGeom prst="ellipse">
              <a:avLst/>
            </a:prstGeom>
            <a:noFill/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1" name="Ellipse 20"/>
            <p:cNvSpPr/>
            <p:nvPr/>
          </p:nvSpPr>
          <p:spPr>
            <a:xfrm>
              <a:off x="378372" y="1065985"/>
              <a:ext cx="1040525" cy="334229"/>
            </a:xfrm>
            <a:prstGeom prst="ellipse">
              <a:avLst/>
            </a:prstGeom>
            <a:noFill/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2" name="Ellipse 21"/>
            <p:cNvSpPr/>
            <p:nvPr/>
          </p:nvSpPr>
          <p:spPr>
            <a:xfrm>
              <a:off x="1292771" y="1053705"/>
              <a:ext cx="1040525" cy="334229"/>
            </a:xfrm>
            <a:prstGeom prst="ellipse">
              <a:avLst/>
            </a:prstGeom>
            <a:noFill/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3" name="Ellipse 22"/>
            <p:cNvSpPr/>
            <p:nvPr/>
          </p:nvSpPr>
          <p:spPr>
            <a:xfrm>
              <a:off x="3884622" y="1822494"/>
              <a:ext cx="1040525" cy="334229"/>
            </a:xfrm>
            <a:prstGeom prst="ellipse">
              <a:avLst/>
            </a:prstGeom>
            <a:noFill/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26" name="Ellipse 25"/>
          <p:cNvSpPr/>
          <p:nvPr/>
        </p:nvSpPr>
        <p:spPr>
          <a:xfrm>
            <a:off x="5678914" y="1143507"/>
            <a:ext cx="1040525" cy="334229"/>
          </a:xfrm>
          <a:prstGeom prst="ellipse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rgbClr val="92D05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69817" y="4637314"/>
            <a:ext cx="44544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Quelle: https://sites.tufts.edu/foodcompass/</a:t>
            </a:r>
            <a:endParaRPr lang="de-AT" sz="1000" dirty="0"/>
          </a:p>
        </p:txBody>
      </p:sp>
    </p:spTree>
    <p:extLst>
      <p:ext uri="{BB962C8B-B14F-4D97-AF65-F5344CB8AC3E}">
        <p14:creationId xmlns:p14="http://schemas.microsoft.com/office/powerpoint/2010/main" val="203119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5387" y="266524"/>
            <a:ext cx="3527502" cy="622091"/>
          </a:xfrm>
        </p:spPr>
        <p:txBody>
          <a:bodyPr/>
          <a:lstStyle/>
          <a:p>
            <a:r>
              <a:rPr lang="de-AT" dirty="0"/>
              <a:t>Food </a:t>
            </a:r>
            <a:r>
              <a:rPr lang="de-AT" dirty="0" err="1"/>
              <a:t>Compass</a:t>
            </a:r>
            <a:r>
              <a:rPr lang="de-AT" dirty="0"/>
              <a:t> Score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8</a:t>
            </a:fld>
            <a:endParaRPr lang="de-AT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892" y="2381048"/>
            <a:ext cx="3251023" cy="2487781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373630" y="1050056"/>
            <a:ext cx="718457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sz="2000" dirty="0" smtClean="0"/>
              <a:t>FCS ≥ 70:  Grenzwert </a:t>
            </a:r>
            <a:r>
              <a:rPr lang="de-DE" sz="2000" dirty="0"/>
              <a:t>für zu fördernde Lebensmittel oder </a:t>
            </a:r>
            <a:r>
              <a:rPr lang="de-DE" sz="2000" dirty="0" smtClean="0"/>
              <a:t>Getränke</a:t>
            </a:r>
          </a:p>
          <a:p>
            <a:pPr>
              <a:spcAft>
                <a:spcPts val="600"/>
              </a:spcAft>
            </a:pPr>
            <a:r>
              <a:rPr lang="de-DE" sz="2000" dirty="0" smtClean="0"/>
              <a:t>FCS 31-69:  </a:t>
            </a:r>
            <a:r>
              <a:rPr lang="de-DE" sz="2000" dirty="0"/>
              <a:t>in </a:t>
            </a:r>
            <a:r>
              <a:rPr lang="de-DE" sz="2000" dirty="0" smtClean="0"/>
              <a:t>Maßen konsumieren</a:t>
            </a:r>
          </a:p>
          <a:p>
            <a:pPr>
              <a:spcAft>
                <a:spcPts val="600"/>
              </a:spcAft>
            </a:pPr>
            <a:r>
              <a:rPr lang="de-DE" sz="2000" dirty="0" smtClean="0"/>
              <a:t>FCS ≤30: Konsum minimieren</a:t>
            </a:r>
            <a:endParaRPr lang="de-AT" sz="2000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4888259" y="1536862"/>
            <a:ext cx="3740201" cy="3548918"/>
            <a:chOff x="4157421" y="1621716"/>
            <a:chExt cx="3611640" cy="3454129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57421" y="3288869"/>
              <a:ext cx="3611640" cy="1786976"/>
            </a:xfrm>
            <a:prstGeom prst="rect">
              <a:avLst/>
            </a:prstGeom>
          </p:spPr>
        </p:pic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57421" y="1621716"/>
              <a:ext cx="3611640" cy="1667153"/>
            </a:xfrm>
            <a:prstGeom prst="rect">
              <a:avLst/>
            </a:prstGeom>
          </p:spPr>
        </p:pic>
      </p:grpSp>
      <p:sp>
        <p:nvSpPr>
          <p:cNvPr id="12" name="Textfeld 11"/>
          <p:cNvSpPr txBox="1"/>
          <p:nvPr/>
        </p:nvSpPr>
        <p:spPr>
          <a:xfrm>
            <a:off x="169817" y="4839559"/>
            <a:ext cx="44544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Quelle: https://sites.tufts.edu/foodcompass/</a:t>
            </a:r>
            <a:endParaRPr lang="de-AT" sz="1000" dirty="0"/>
          </a:p>
        </p:txBody>
      </p:sp>
    </p:spTree>
    <p:extLst>
      <p:ext uri="{BB962C8B-B14F-4D97-AF65-F5344CB8AC3E}">
        <p14:creationId xmlns:p14="http://schemas.microsoft.com/office/powerpoint/2010/main" val="263089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19252" y="298850"/>
            <a:ext cx="3267228" cy="622091"/>
          </a:xfrm>
        </p:spPr>
        <p:txBody>
          <a:bodyPr/>
          <a:lstStyle/>
          <a:p>
            <a:r>
              <a:rPr lang="de-AT" dirty="0" smtClean="0"/>
              <a:t>Gesundheitsrelevante Inhaltsstoffe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0" y="1015534"/>
            <a:ext cx="7978775" cy="2983325"/>
          </a:xfrm>
        </p:spPr>
        <p:txBody>
          <a:bodyPr/>
          <a:lstStyle/>
          <a:p>
            <a:r>
              <a:rPr lang="de-DE" dirty="0" smtClean="0"/>
              <a:t>Kohlenhydrate /Zucker</a:t>
            </a:r>
          </a:p>
          <a:p>
            <a:r>
              <a:rPr lang="de-DE" dirty="0" smtClean="0"/>
              <a:t>Ballaststoffe</a:t>
            </a:r>
          </a:p>
          <a:p>
            <a:r>
              <a:rPr lang="de-DE" dirty="0"/>
              <a:t>o</a:t>
            </a:r>
            <a:r>
              <a:rPr lang="de-DE" dirty="0" smtClean="0"/>
              <a:t>rganische Säuren</a:t>
            </a:r>
          </a:p>
          <a:p>
            <a:r>
              <a:rPr lang="de-DE" dirty="0" smtClean="0"/>
              <a:t>Aminosäuren</a:t>
            </a:r>
          </a:p>
          <a:p>
            <a:r>
              <a:rPr lang="de-DE" dirty="0" smtClean="0"/>
              <a:t>Vitamine</a:t>
            </a:r>
          </a:p>
          <a:p>
            <a:r>
              <a:rPr lang="de-DE" dirty="0" smtClean="0"/>
              <a:t>Mineralstoffe</a:t>
            </a:r>
          </a:p>
          <a:p>
            <a:r>
              <a:rPr lang="de-DE" dirty="0" smtClean="0"/>
              <a:t>Fette</a:t>
            </a:r>
          </a:p>
          <a:p>
            <a:r>
              <a:rPr lang="de-DE" dirty="0" smtClean="0"/>
              <a:t>sekundäre Pflanzenstoffe: Polyphenole, Carotinoide, Anthocyane,…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9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6893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PPT-BMNT-16x9</Template>
  <TotalTime>0</TotalTime>
  <Words>803</Words>
  <Application>Microsoft Office PowerPoint</Application>
  <PresentationFormat>Bildschirmpräsentation (16:9)</PresentationFormat>
  <Paragraphs>135</Paragraphs>
  <Slides>15</Slides>
  <Notes>15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2" baseType="lpstr">
      <vt:lpstr>Arial</vt:lpstr>
      <vt:lpstr>Calibri</vt:lpstr>
      <vt:lpstr>Corbel</vt:lpstr>
      <vt:lpstr>Courier New</vt:lpstr>
      <vt:lpstr>Symbol</vt:lpstr>
      <vt:lpstr>Wingdings</vt:lpstr>
      <vt:lpstr>Republik-AT-4x3</vt:lpstr>
      <vt:lpstr>Gesundheitsaspekte von Obst  und Obstverarbeitungsprodukten</vt:lpstr>
      <vt:lpstr>Gesundheitsbezogene Angaben  – Lebensmittel</vt:lpstr>
      <vt:lpstr>Nährwertprofilsysteme</vt:lpstr>
      <vt:lpstr>Nährwertprofilsysteme</vt:lpstr>
      <vt:lpstr>Nutri Score</vt:lpstr>
      <vt:lpstr>Food Compass</vt:lpstr>
      <vt:lpstr>Food Compass</vt:lpstr>
      <vt:lpstr>Food Compass Score </vt:lpstr>
      <vt:lpstr>Gesundheitsrelevante Inhaltsstoffe</vt:lpstr>
      <vt:lpstr>Ernährungsphysiologische Vorteile</vt:lpstr>
      <vt:lpstr>Frischobst vs verarbeitetes Obst</vt:lpstr>
      <vt:lpstr>PowerPoint-Präsentation</vt:lpstr>
      <vt:lpstr>Nicht berücksichtigte Einflüsse</vt:lpstr>
      <vt:lpstr>Forschungsprojekte zum Gesundheitsaspekt</vt:lpstr>
      <vt:lpstr>Danke für Ihre Aufmerksamkeit!</vt:lpstr>
    </vt:vector>
  </TitlesOfParts>
  <Company>BMLFUW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Folienpräsentation maximal zweizeilig</dc:title>
  <dc:creator>Reutter, Niels</dc:creator>
  <cp:lastModifiedBy>EF</cp:lastModifiedBy>
  <cp:revision>222</cp:revision>
  <cp:lastPrinted>2019-02-11T07:35:12Z</cp:lastPrinted>
  <dcterms:created xsi:type="dcterms:W3CDTF">2018-12-17T10:37:07Z</dcterms:created>
  <dcterms:modified xsi:type="dcterms:W3CDTF">2023-01-27T07:25:27Z</dcterms:modified>
</cp:coreProperties>
</file>