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28"/>
  </p:notesMasterIdLst>
  <p:handoutMasterIdLst>
    <p:handoutMasterId r:id="rId29"/>
  </p:handoutMasterIdLst>
  <p:sldIdLst>
    <p:sldId id="257" r:id="rId2"/>
    <p:sldId id="295" r:id="rId3"/>
    <p:sldId id="258" r:id="rId4"/>
    <p:sldId id="267" r:id="rId5"/>
    <p:sldId id="283" r:id="rId6"/>
    <p:sldId id="284" r:id="rId7"/>
    <p:sldId id="285" r:id="rId8"/>
    <p:sldId id="286" r:id="rId9"/>
    <p:sldId id="287" r:id="rId10"/>
    <p:sldId id="288" r:id="rId11"/>
    <p:sldId id="299" r:id="rId12"/>
    <p:sldId id="291" r:id="rId13"/>
    <p:sldId id="294" r:id="rId14"/>
    <p:sldId id="268" r:id="rId15"/>
    <p:sldId id="269" r:id="rId16"/>
    <p:sldId id="270" r:id="rId17"/>
    <p:sldId id="271" r:id="rId18"/>
    <p:sldId id="272" r:id="rId19"/>
    <p:sldId id="273" r:id="rId20"/>
    <p:sldId id="290" r:id="rId21"/>
    <p:sldId id="300" r:id="rId22"/>
    <p:sldId id="292" r:id="rId23"/>
    <p:sldId id="298" r:id="rId24"/>
    <p:sldId id="293" r:id="rId25"/>
    <p:sldId id="297" r:id="rId26"/>
    <p:sldId id="278" r:id="rId27"/>
  </p:sldIdLst>
  <p:sldSz cx="9144000" cy="5143500" type="screen16x9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818" autoAdjust="0"/>
  </p:normalViewPr>
  <p:slideViewPr>
    <p:cSldViewPr snapToGrid="0" snapToObjects="1">
      <p:cViewPr varScale="1">
        <p:scale>
          <a:sx n="83" d="100"/>
          <a:sy n="83" d="100"/>
        </p:scale>
        <p:origin x="228" y="90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-01\rosner$\Projekte%20national\Nachhaltiger%20Weinbau\Publikation\2021-02-Winzer\Nachhaltiger%20Wein-Abbildungen-deutsch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v-01\rosner$\Projekte%20national\Nachhaltiger%20Weinbau\Publikation\2021-02-Winzer\Nachhaltiger%20Wein-Abbildungen-deutsc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GB" sz="1800" b="1" i="0" u="none" strike="noStrike" baseline="0">
                <a:effectLst/>
              </a:rPr>
              <a:t>THG-Emissionen in "Weingut 1" für 1 ha Weingarten in %  </a:t>
            </a:r>
            <a:endParaRPr lang="en-US" sz="1800"/>
          </a:p>
        </c:rich>
      </c:tx>
      <c:layout>
        <c:manualLayout>
          <c:xMode val="edge"/>
          <c:yMode val="edge"/>
          <c:x val="0.13904774210915943"/>
          <c:y val="2.122719601610659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507597791062359"/>
          <c:y val="0.22730638891657531"/>
          <c:w val="0.48029002517191494"/>
          <c:h val="0.74232167181633946"/>
        </c:manualLayout>
      </c:layout>
      <c:pieChart>
        <c:varyColors val="1"/>
        <c:ser>
          <c:idx val="0"/>
          <c:order val="0"/>
          <c:tx>
            <c:strRef>
              <c:f>Daten!$I$1</c:f>
              <c:strCache>
                <c:ptCount val="1"/>
                <c:pt idx="0">
                  <c:v>THG-Emissionen in "Weingut 1" in kg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C7C-4E35-A80C-91DFF1A76FCE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C7C-4E35-A80C-91DFF1A76FCE}"/>
              </c:ext>
            </c:extLst>
          </c:dPt>
          <c:dPt>
            <c:idx val="6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4C7C-4E35-A80C-91DFF1A76FCE}"/>
              </c:ext>
            </c:extLst>
          </c:dPt>
          <c:dPt>
            <c:idx val="11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4C7C-4E35-A80C-91DFF1A76FCE}"/>
              </c:ext>
            </c:extLst>
          </c:dPt>
          <c:dLbls>
            <c:dLbl>
              <c:idx val="0"/>
              <c:layout>
                <c:manualLayout>
                  <c:x val="2.0943857197965772E-2"/>
                  <c:y val="-1.168460969647264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C7C-4E35-A80C-91DFF1A76FCE}"/>
                </c:ext>
              </c:extLst>
            </c:dLbl>
            <c:dLbl>
              <c:idx val="1"/>
              <c:layout>
                <c:manualLayout>
                  <c:x val="-0.10557081777554218"/>
                  <c:y val="-3.752948602943619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C7C-4E35-A80C-91DFF1A76FCE}"/>
                </c:ext>
              </c:extLst>
            </c:dLbl>
            <c:dLbl>
              <c:idx val="2"/>
              <c:layout>
                <c:manualLayout>
                  <c:x val="-1.4145982059367887E-2"/>
                  <c:y val="-1.80798365394199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C7C-4E35-A80C-91DFF1A76FCE}"/>
                </c:ext>
              </c:extLst>
            </c:dLbl>
            <c:dLbl>
              <c:idx val="3"/>
              <c:layout>
                <c:manualLayout>
                  <c:x val="1.5949221426793558E-2"/>
                  <c:y val="4.325291894818882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C7C-4E35-A80C-91DFF1A76FCE}"/>
                </c:ext>
              </c:extLst>
            </c:dLbl>
            <c:dLbl>
              <c:idx val="4"/>
              <c:layout>
                <c:manualLayout>
                  <c:x val="1.5223409629958985E-2"/>
                  <c:y val="-1.525463908350391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C7C-4E35-A80C-91DFF1A76FCE}"/>
                </c:ext>
              </c:extLst>
            </c:dLbl>
            <c:dLbl>
              <c:idx val="5"/>
              <c:layout>
                <c:manualLayout>
                  <c:x val="-2.9478118060795224E-3"/>
                  <c:y val="-3.4555965314462273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C7C-4E35-A80C-91DFF1A76FCE}"/>
                </c:ext>
              </c:extLst>
            </c:dLbl>
            <c:dLbl>
              <c:idx val="6"/>
              <c:layout>
                <c:manualLayout>
                  <c:x val="2.4314023792532877E-2"/>
                  <c:y val="1.402692161489763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C7C-4E35-A80C-91DFF1A76FCE}"/>
                </c:ext>
              </c:extLst>
            </c:dLbl>
            <c:dLbl>
              <c:idx val="7"/>
              <c:layout>
                <c:manualLayout>
                  <c:x val="-0.10504900032459087"/>
                  <c:y val="5.980763480514302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C7C-4E35-A80C-91DFF1A76FCE}"/>
                </c:ext>
              </c:extLst>
            </c:dLbl>
            <c:dLbl>
              <c:idx val="8"/>
              <c:layout>
                <c:manualLayout>
                  <c:x val="-0.10112489010126806"/>
                  <c:y val="-3.43954948669391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C7C-4E35-A80C-91DFF1A76FCE}"/>
                </c:ext>
              </c:extLst>
            </c:dLbl>
            <c:dLbl>
              <c:idx val="9"/>
              <c:layout>
                <c:manualLayout>
                  <c:x val="-4.9056751812657326E-2"/>
                  <c:y val="-8.24153626366324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4C7C-4E35-A80C-91DFF1A76FCE}"/>
                </c:ext>
              </c:extLst>
            </c:dLbl>
            <c:dLbl>
              <c:idx val="10"/>
              <c:layout>
                <c:manualLayout>
                  <c:x val="7.2251994299238398E-2"/>
                  <c:y val="-7.956576630452838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C7C-4E35-A80C-91DFF1A76FCE}"/>
                </c:ext>
              </c:extLst>
            </c:dLbl>
            <c:dLbl>
              <c:idx val="11"/>
              <c:layout>
                <c:manualLayout>
                  <c:x val="0.18585987562365516"/>
                  <c:y val="-5.696435097511545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C7C-4E35-A80C-91DFF1A76F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Daten!$H$2:$H$14</c:f>
              <c:strCache>
                <c:ptCount val="13"/>
                <c:pt idx="0">
                  <c:v>Flaschen </c:v>
                </c:pt>
                <c:pt idx="1">
                  <c:v>Düngung</c:v>
                </c:pt>
                <c:pt idx="2">
                  <c:v>Traktor Energieverbrauch</c:v>
                </c:pt>
                <c:pt idx="3">
                  <c:v>Weinlagerung - Energie</c:v>
                </c:pt>
                <c:pt idx="4">
                  <c:v>Weingarten Infrastruktur</c:v>
                </c:pt>
                <c:pt idx="5">
                  <c:v>Anreicherung</c:v>
                </c:pt>
                <c:pt idx="6">
                  <c:v>Verpackung</c:v>
                </c:pt>
                <c:pt idx="7">
                  <c:v>Flaschenabfüllung - Energie</c:v>
                </c:pt>
                <c:pt idx="8">
                  <c:v>Pflanzenschutz</c:v>
                </c:pt>
                <c:pt idx="9">
                  <c:v>Weinkeller - Energie</c:v>
                </c:pt>
                <c:pt idx="10">
                  <c:v>Verschlüsse</c:v>
                </c:pt>
                <c:pt idx="11">
                  <c:v>Weinbehandlung</c:v>
                </c:pt>
                <c:pt idx="12">
                  <c:v>Etiketten</c:v>
                </c:pt>
              </c:strCache>
            </c:strRef>
          </c:cat>
          <c:val>
            <c:numRef>
              <c:f>Daten!$I$2:$I$14</c:f>
              <c:numCache>
                <c:formatCode>_-* #,##0_-;\-* #,##0_-;_-* "-"??_-;_-@_-</c:formatCode>
                <c:ptCount val="13"/>
                <c:pt idx="0">
                  <c:v>2551.4999999999995</c:v>
                </c:pt>
                <c:pt idx="1">
                  <c:v>666.68000000000006</c:v>
                </c:pt>
                <c:pt idx="2">
                  <c:v>486.47500000000002</c:v>
                </c:pt>
                <c:pt idx="3">
                  <c:v>412.8</c:v>
                </c:pt>
                <c:pt idx="4">
                  <c:v>347.92</c:v>
                </c:pt>
                <c:pt idx="5">
                  <c:v>262.5</c:v>
                </c:pt>
                <c:pt idx="6">
                  <c:v>315.09900000000005</c:v>
                </c:pt>
                <c:pt idx="7">
                  <c:v>154.80000000000001</c:v>
                </c:pt>
                <c:pt idx="8">
                  <c:v>128.1</c:v>
                </c:pt>
                <c:pt idx="9">
                  <c:v>51.6</c:v>
                </c:pt>
                <c:pt idx="10">
                  <c:v>37.049999999999997</c:v>
                </c:pt>
                <c:pt idx="11">
                  <c:v>29.725000000000001</c:v>
                </c:pt>
                <c:pt idx="12">
                  <c:v>13.68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C7C-4E35-A80C-91DFF1A76FC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99737367044181E-2"/>
          <c:y val="1.540370492724231E-2"/>
          <c:w val="0.90306566408928612"/>
          <c:h val="0.670033722050566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Daten!$I$1</c:f>
              <c:strCache>
                <c:ptCount val="1"/>
                <c:pt idx="0">
                  <c:v>THG-Emissionen in "Weingut 1" in kg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Daten!$H$2:$H$14</c:f>
              <c:strCache>
                <c:ptCount val="13"/>
                <c:pt idx="0">
                  <c:v>Flaschen </c:v>
                </c:pt>
                <c:pt idx="1">
                  <c:v>Düngung</c:v>
                </c:pt>
                <c:pt idx="2">
                  <c:v>Traktor Energieverbrauch</c:v>
                </c:pt>
                <c:pt idx="3">
                  <c:v>Weinlagerung - Energie</c:v>
                </c:pt>
                <c:pt idx="4">
                  <c:v>Weingarten Infrastruktur</c:v>
                </c:pt>
                <c:pt idx="5">
                  <c:v>Anreicherung</c:v>
                </c:pt>
                <c:pt idx="6">
                  <c:v>Verpackung</c:v>
                </c:pt>
                <c:pt idx="7">
                  <c:v>Flaschenabfüllung - Energie</c:v>
                </c:pt>
                <c:pt idx="8">
                  <c:v>Pflanzenschutz</c:v>
                </c:pt>
                <c:pt idx="9">
                  <c:v>Weinkeller - Energie</c:v>
                </c:pt>
                <c:pt idx="10">
                  <c:v>Verschlüsse</c:v>
                </c:pt>
                <c:pt idx="11">
                  <c:v>Weinbehandlung</c:v>
                </c:pt>
                <c:pt idx="12">
                  <c:v>Etiketten</c:v>
                </c:pt>
              </c:strCache>
            </c:strRef>
          </c:cat>
          <c:val>
            <c:numRef>
              <c:f>Daten!$I$2:$I$14</c:f>
              <c:numCache>
                <c:formatCode>_-* #,##0_-;\-* #,##0_-;_-* "-"??_-;_-@_-</c:formatCode>
                <c:ptCount val="13"/>
                <c:pt idx="0">
                  <c:v>2551.4999999999995</c:v>
                </c:pt>
                <c:pt idx="1">
                  <c:v>666.68000000000006</c:v>
                </c:pt>
                <c:pt idx="2">
                  <c:v>486.47500000000002</c:v>
                </c:pt>
                <c:pt idx="3">
                  <c:v>412.8</c:v>
                </c:pt>
                <c:pt idx="4">
                  <c:v>347.92</c:v>
                </c:pt>
                <c:pt idx="5">
                  <c:v>262.5</c:v>
                </c:pt>
                <c:pt idx="6">
                  <c:v>315.09900000000005</c:v>
                </c:pt>
                <c:pt idx="7">
                  <c:v>154.80000000000001</c:v>
                </c:pt>
                <c:pt idx="8">
                  <c:v>128.1</c:v>
                </c:pt>
                <c:pt idx="9">
                  <c:v>51.6</c:v>
                </c:pt>
                <c:pt idx="10">
                  <c:v>37.049999999999997</c:v>
                </c:pt>
                <c:pt idx="11">
                  <c:v>29.725000000000001</c:v>
                </c:pt>
                <c:pt idx="12">
                  <c:v>13.68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3F-4EBF-BB97-27174B965538}"/>
            </c:ext>
          </c:extLst>
        </c:ser>
        <c:ser>
          <c:idx val="1"/>
          <c:order val="1"/>
          <c:tx>
            <c:strRef>
              <c:f>Daten!$J$1</c:f>
              <c:strCache>
                <c:ptCount val="1"/>
                <c:pt idx="0">
                  <c:v>THG-Emissionen in "Weingut 2" in kg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Daten!$H$2:$H$14</c:f>
              <c:strCache>
                <c:ptCount val="13"/>
                <c:pt idx="0">
                  <c:v>Flaschen </c:v>
                </c:pt>
                <c:pt idx="1">
                  <c:v>Düngung</c:v>
                </c:pt>
                <c:pt idx="2">
                  <c:v>Traktor Energieverbrauch</c:v>
                </c:pt>
                <c:pt idx="3">
                  <c:v>Weinlagerung - Energie</c:v>
                </c:pt>
                <c:pt idx="4">
                  <c:v>Weingarten Infrastruktur</c:v>
                </c:pt>
                <c:pt idx="5">
                  <c:v>Anreicherung</c:v>
                </c:pt>
                <c:pt idx="6">
                  <c:v>Verpackung</c:v>
                </c:pt>
                <c:pt idx="7">
                  <c:v>Flaschenabfüllung - Energie</c:v>
                </c:pt>
                <c:pt idx="8">
                  <c:v>Pflanzenschutz</c:v>
                </c:pt>
                <c:pt idx="9">
                  <c:v>Weinkeller - Energie</c:v>
                </c:pt>
                <c:pt idx="10">
                  <c:v>Verschlüsse</c:v>
                </c:pt>
                <c:pt idx="11">
                  <c:v>Weinbehandlung</c:v>
                </c:pt>
                <c:pt idx="12">
                  <c:v>Etiketten</c:v>
                </c:pt>
              </c:strCache>
            </c:strRef>
          </c:cat>
          <c:val>
            <c:numRef>
              <c:f>Daten!$J$2:$J$14</c:f>
              <c:numCache>
                <c:formatCode>_-* #,##0_-;\-* #,##0_-;_-* "-"??_-;_-@_-</c:formatCode>
                <c:ptCount val="13"/>
                <c:pt idx="0">
                  <c:v>1564.92</c:v>
                </c:pt>
                <c:pt idx="1">
                  <c:v>353.8</c:v>
                </c:pt>
                <c:pt idx="2">
                  <c:v>279.34499999999997</c:v>
                </c:pt>
                <c:pt idx="3">
                  <c:v>27.200000000000003</c:v>
                </c:pt>
                <c:pt idx="4">
                  <c:v>347.92</c:v>
                </c:pt>
                <c:pt idx="5">
                  <c:v>0</c:v>
                </c:pt>
                <c:pt idx="6">
                  <c:v>315.09900000000005</c:v>
                </c:pt>
                <c:pt idx="7">
                  <c:v>10.200000000000001</c:v>
                </c:pt>
                <c:pt idx="8">
                  <c:v>90</c:v>
                </c:pt>
                <c:pt idx="9">
                  <c:v>3.4000000000000004</c:v>
                </c:pt>
                <c:pt idx="10">
                  <c:v>17.639999999999997</c:v>
                </c:pt>
                <c:pt idx="11">
                  <c:v>0</c:v>
                </c:pt>
                <c:pt idx="12">
                  <c:v>13.68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3F-4EBF-BB97-27174B9655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3791616"/>
        <c:axId val="123932672"/>
      </c:barChart>
      <c:catAx>
        <c:axId val="123791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3932672"/>
        <c:crosses val="autoZero"/>
        <c:auto val="1"/>
        <c:lblAlgn val="ctr"/>
        <c:lblOffset val="100"/>
        <c:noMultiLvlLbl val="0"/>
      </c:catAx>
      <c:valAx>
        <c:axId val="12393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GHG emissions in kg</a:t>
                </a:r>
              </a:p>
            </c:rich>
          </c:tx>
          <c:layout>
            <c:manualLayout>
              <c:xMode val="edge"/>
              <c:yMode val="edge"/>
              <c:x val="2.7327972209861971E-3"/>
              <c:y val="0.183265058639821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379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9B0EE-1DC1-DC40-8BBB-ACB9B4C2754D}" type="doc">
      <dgm:prSet loTypeId="urn:microsoft.com/office/officeart/2005/8/layout/venn2" loCatId="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CDBCDC73-D260-084E-9E9F-47E85AD61046}">
      <dgm:prSet phldrT="[Text]" custT="1"/>
      <dgm:spPr/>
      <dgm:t>
        <a:bodyPr/>
        <a:lstStyle/>
        <a:p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Dienstreisen</a:t>
          </a:r>
          <a:endParaRPr lang="en-GB" sz="1600" b="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DBA3D658-0F73-3647-95B1-E08BA9C1513C}" type="parTrans" cxnId="{0F4337B3-CCDD-D641-81BF-8A5AA9B73B13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EAA8D7F0-DAB9-2646-AF48-AED73FAA88CD}" type="sibTrans" cxnId="{0F4337B3-CCDD-D641-81BF-8A5AA9B73B13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B776BC8B-1A21-B345-B7BD-6526CB6AC1EE}">
      <dgm:prSet phldrT="[Text]" custT="1"/>
      <dgm:spPr/>
      <dgm:t>
        <a:bodyPr/>
        <a:lstStyle/>
        <a:p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Büro</a:t>
          </a:r>
          <a:r>
            <a:rPr lang="en-GB" sz="1600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 &amp; </a:t>
          </a:r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Verwaltung</a:t>
          </a:r>
          <a:endParaRPr lang="en-GB" sz="1600" b="0" dirty="0" smtClean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6B45378-0E39-814A-A33E-6198E707A799}" type="parTrans" cxnId="{3A2ED22A-BD28-3A41-9FCB-2606BCE4DE78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D45EB38-2A30-6E45-A470-D9141765FB59}" type="sibTrans" cxnId="{3A2ED22A-BD28-3A41-9FCB-2606BCE4DE78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C1052D7-A970-2E45-8B50-49F5BD0C945E}">
      <dgm:prSet phldrT="[Text]" custT="1"/>
      <dgm:spPr/>
      <dgm:t>
        <a:bodyPr/>
        <a:lstStyle/>
        <a:p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Transporte</a:t>
          </a:r>
          <a:r>
            <a:rPr lang="en-GB" sz="1600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 von </a:t>
          </a:r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Gütern</a:t>
          </a:r>
          <a:r>
            <a:rPr lang="en-GB" sz="1600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 &amp; </a:t>
          </a:r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Halbfertigprodukten</a:t>
          </a:r>
          <a:endParaRPr lang="en-GB" sz="1600" b="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C587ACC-CE47-504C-A55E-8CB09C16F983}" type="parTrans" cxnId="{AE433815-25CD-0E42-B7A4-A2ABA0E29ADC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42D912-E038-A048-A4F8-07E894B7FC80}" type="sibTrans" cxnId="{AE433815-25CD-0E42-B7A4-A2ABA0E29ADC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20D5441-C0BE-BA49-8E42-DA2B80F40D61}">
      <dgm:prSet phldrT="[Text]" custT="1"/>
      <dgm:spPr/>
      <dgm:t>
        <a:bodyPr/>
        <a:lstStyle/>
        <a:p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Betrieb</a:t>
          </a:r>
          <a:r>
            <a:rPr lang="en-GB" sz="1600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 Lager</a:t>
          </a:r>
        </a:p>
      </dgm:t>
    </dgm:pt>
    <dgm:pt modelId="{3544209F-0BE6-A049-8D67-D79CD3BB55F0}" type="parTrans" cxnId="{488F75B5-A24C-964D-972B-7A35CDC633FA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DDDDD5B2-F33C-0F40-B3FF-630041183A43}" type="sibTrans" cxnId="{488F75B5-A24C-964D-972B-7A35CDC633FA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79DD99C3-3FA2-4045-AB6F-AD9E267BCCB9}">
      <dgm:prSet custT="1"/>
      <dgm:spPr/>
      <dgm:t>
        <a:bodyPr/>
        <a:lstStyle/>
        <a:p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Betrieb</a:t>
          </a:r>
          <a:r>
            <a:rPr lang="en-GB" sz="1600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Infrastruktur</a:t>
          </a:r>
          <a:endParaRPr lang="en-GB" sz="1600" b="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02126DC-5AB5-A341-9B6B-2405C3264755}" type="parTrans" cxnId="{4C364DC4-385B-7540-8A09-941F094B9C7B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A52A5B6-1BF2-8B4C-809D-F21BDE2E5B0A}" type="sibTrans" cxnId="{4C364DC4-385B-7540-8A09-941F094B9C7B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6FD531A-E853-1344-8A80-465BAC3F6EA4}">
      <dgm:prSet custT="1"/>
      <dgm:spPr/>
      <dgm:t>
        <a:bodyPr/>
        <a:lstStyle/>
        <a:p>
          <a:r>
            <a:rPr lang="en-GB" sz="1600" b="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Produktion</a:t>
          </a:r>
          <a:endParaRPr lang="en-GB" sz="1600" b="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B7B18315-AFA5-A14F-91AA-8E627913ACFE}" type="parTrans" cxnId="{961426F7-3D16-4242-A130-6169542E54D7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233E169-123C-4544-8A29-3AFAAFDDB236}" type="sibTrans" cxnId="{961426F7-3D16-4242-A130-6169542E54D7}">
      <dgm:prSet/>
      <dgm:spPr/>
      <dgm:t>
        <a:bodyPr/>
        <a:lstStyle/>
        <a:p>
          <a:endParaRPr lang="en-GB" sz="1600" b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73C276B-DE65-974D-9561-535561248DD8}" type="pres">
      <dgm:prSet presAssocID="{B929B0EE-1DC1-DC40-8BBB-ACB9B4C2754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328AEF0-9265-1642-8BBE-B30B388950A1}" type="pres">
      <dgm:prSet presAssocID="{B929B0EE-1DC1-DC40-8BBB-ACB9B4C2754D}" presName="comp1" presStyleCnt="0"/>
      <dgm:spPr/>
      <dgm:t>
        <a:bodyPr/>
        <a:lstStyle/>
        <a:p>
          <a:endParaRPr lang="en-GB"/>
        </a:p>
      </dgm:t>
    </dgm:pt>
    <dgm:pt modelId="{F282C802-E2DC-FB4B-9453-6A0D5DA32852}" type="pres">
      <dgm:prSet presAssocID="{B929B0EE-1DC1-DC40-8BBB-ACB9B4C2754D}" presName="circle1" presStyleLbl="node1" presStyleIdx="0" presStyleCnt="6" custScaleX="194535" custLinFactNeighborX="190" custLinFactNeighborY="2756"/>
      <dgm:spPr/>
      <dgm:t>
        <a:bodyPr/>
        <a:lstStyle/>
        <a:p>
          <a:endParaRPr lang="en-GB"/>
        </a:p>
      </dgm:t>
    </dgm:pt>
    <dgm:pt modelId="{DAF59CAE-FA21-0D49-8E7A-9E155A252511}" type="pres">
      <dgm:prSet presAssocID="{B929B0EE-1DC1-DC40-8BBB-ACB9B4C2754D}" presName="c1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AD536C-D698-8840-A242-413FAA9B2BBB}" type="pres">
      <dgm:prSet presAssocID="{B929B0EE-1DC1-DC40-8BBB-ACB9B4C2754D}" presName="comp2" presStyleCnt="0"/>
      <dgm:spPr/>
      <dgm:t>
        <a:bodyPr/>
        <a:lstStyle/>
        <a:p>
          <a:endParaRPr lang="en-GB"/>
        </a:p>
      </dgm:t>
    </dgm:pt>
    <dgm:pt modelId="{A589BC66-53AE-C145-8D93-9B0E5EEC12A3}" type="pres">
      <dgm:prSet presAssocID="{B929B0EE-1DC1-DC40-8BBB-ACB9B4C2754D}" presName="circle2" presStyleLbl="node1" presStyleIdx="1" presStyleCnt="6" custScaleX="194535"/>
      <dgm:spPr/>
      <dgm:t>
        <a:bodyPr/>
        <a:lstStyle/>
        <a:p>
          <a:endParaRPr lang="en-GB"/>
        </a:p>
      </dgm:t>
    </dgm:pt>
    <dgm:pt modelId="{D6A82ADF-9A2C-6F47-A5F5-E42BFCAA70A1}" type="pres">
      <dgm:prSet presAssocID="{B929B0EE-1DC1-DC40-8BBB-ACB9B4C2754D}" presName="c2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B9184-C763-3E45-B9E0-2BBA1D6D5388}" type="pres">
      <dgm:prSet presAssocID="{B929B0EE-1DC1-DC40-8BBB-ACB9B4C2754D}" presName="comp3" presStyleCnt="0"/>
      <dgm:spPr/>
      <dgm:t>
        <a:bodyPr/>
        <a:lstStyle/>
        <a:p>
          <a:endParaRPr lang="en-GB"/>
        </a:p>
      </dgm:t>
    </dgm:pt>
    <dgm:pt modelId="{C526F92F-C49E-034C-983F-9AF4B5DDF1CD}" type="pres">
      <dgm:prSet presAssocID="{B929B0EE-1DC1-DC40-8BBB-ACB9B4C2754D}" presName="circle3" presStyleLbl="node1" presStyleIdx="2" presStyleCnt="6" custScaleX="194535"/>
      <dgm:spPr/>
      <dgm:t>
        <a:bodyPr/>
        <a:lstStyle/>
        <a:p>
          <a:endParaRPr lang="en-GB"/>
        </a:p>
      </dgm:t>
    </dgm:pt>
    <dgm:pt modelId="{D99303ED-E30B-C94F-814E-AA143D5D1ADD}" type="pres">
      <dgm:prSet presAssocID="{B929B0EE-1DC1-DC40-8BBB-ACB9B4C2754D}" presName="c3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3B0C6-D11F-9148-9454-8DD8B00F85D0}" type="pres">
      <dgm:prSet presAssocID="{B929B0EE-1DC1-DC40-8BBB-ACB9B4C2754D}" presName="comp4" presStyleCnt="0"/>
      <dgm:spPr/>
      <dgm:t>
        <a:bodyPr/>
        <a:lstStyle/>
        <a:p>
          <a:endParaRPr lang="en-GB"/>
        </a:p>
      </dgm:t>
    </dgm:pt>
    <dgm:pt modelId="{1E6F8167-3598-2F46-B502-8F0682839A2F}" type="pres">
      <dgm:prSet presAssocID="{B929B0EE-1DC1-DC40-8BBB-ACB9B4C2754D}" presName="circle4" presStyleLbl="node1" presStyleIdx="3" presStyleCnt="6" custScaleX="194535" custLinFactNeighborX="346" custLinFactNeighborY="4498"/>
      <dgm:spPr/>
      <dgm:t>
        <a:bodyPr/>
        <a:lstStyle/>
        <a:p>
          <a:endParaRPr lang="en-GB"/>
        </a:p>
      </dgm:t>
    </dgm:pt>
    <dgm:pt modelId="{D775D669-8D12-5448-AB3E-5495CAE6BE09}" type="pres">
      <dgm:prSet presAssocID="{B929B0EE-1DC1-DC40-8BBB-ACB9B4C2754D}" presName="c4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ED43CC-DD59-CA4C-84CF-F1E0B9F4D257}" type="pres">
      <dgm:prSet presAssocID="{B929B0EE-1DC1-DC40-8BBB-ACB9B4C2754D}" presName="comp5" presStyleCnt="0"/>
      <dgm:spPr/>
      <dgm:t>
        <a:bodyPr/>
        <a:lstStyle/>
        <a:p>
          <a:endParaRPr lang="en-GB"/>
        </a:p>
      </dgm:t>
    </dgm:pt>
    <dgm:pt modelId="{D4D6C566-D49D-6143-BB6C-F93491C780D1}" type="pres">
      <dgm:prSet presAssocID="{B929B0EE-1DC1-DC40-8BBB-ACB9B4C2754D}" presName="circle5" presStyleLbl="node1" presStyleIdx="4" presStyleCnt="6" custScaleX="194535"/>
      <dgm:spPr/>
      <dgm:t>
        <a:bodyPr/>
        <a:lstStyle/>
        <a:p>
          <a:endParaRPr lang="en-GB"/>
        </a:p>
      </dgm:t>
    </dgm:pt>
    <dgm:pt modelId="{31A74357-B6F1-BC4D-8B21-A09475D4AA86}" type="pres">
      <dgm:prSet presAssocID="{B929B0EE-1DC1-DC40-8BBB-ACB9B4C2754D}" presName="c5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02A6B5-4A16-004F-A383-36A17E61E590}" type="pres">
      <dgm:prSet presAssocID="{B929B0EE-1DC1-DC40-8BBB-ACB9B4C2754D}" presName="comp6" presStyleCnt="0"/>
      <dgm:spPr/>
      <dgm:t>
        <a:bodyPr/>
        <a:lstStyle/>
        <a:p>
          <a:endParaRPr lang="en-GB"/>
        </a:p>
      </dgm:t>
    </dgm:pt>
    <dgm:pt modelId="{C2383B43-0324-1F4E-BAE0-1DA58D7F75E5}" type="pres">
      <dgm:prSet presAssocID="{B929B0EE-1DC1-DC40-8BBB-ACB9B4C2754D}" presName="circle6" presStyleLbl="node1" presStyleIdx="5" presStyleCnt="6" custScaleX="194535"/>
      <dgm:spPr/>
      <dgm:t>
        <a:bodyPr/>
        <a:lstStyle/>
        <a:p>
          <a:endParaRPr lang="en-GB"/>
        </a:p>
      </dgm:t>
    </dgm:pt>
    <dgm:pt modelId="{87F3D080-3F2D-5441-8554-95D08F382937}" type="pres">
      <dgm:prSet presAssocID="{B929B0EE-1DC1-DC40-8BBB-ACB9B4C2754D}" presName="c6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33AA576-2EDC-43A9-B1EE-C79644C83160}" type="presOf" srcId="{79DD99C3-3FA2-4045-AB6F-AD9E267BCCB9}" destId="{31A74357-B6F1-BC4D-8B21-A09475D4AA86}" srcOrd="1" destOrd="0" presId="urn:microsoft.com/office/officeart/2005/8/layout/venn2"/>
    <dgm:cxn modelId="{43756710-A08C-4F85-9574-7EDB6B5B8560}" type="presOf" srcId="{CDBCDC73-D260-084E-9E9F-47E85AD61046}" destId="{DAF59CAE-FA21-0D49-8E7A-9E155A252511}" srcOrd="1" destOrd="0" presId="urn:microsoft.com/office/officeart/2005/8/layout/venn2"/>
    <dgm:cxn modelId="{100861A2-32A2-452B-80EC-40E372D16F55}" type="presOf" srcId="{B929B0EE-1DC1-DC40-8BBB-ACB9B4C2754D}" destId="{173C276B-DE65-974D-9561-535561248DD8}" srcOrd="0" destOrd="0" presId="urn:microsoft.com/office/officeart/2005/8/layout/venn2"/>
    <dgm:cxn modelId="{0F4337B3-CCDD-D641-81BF-8A5AA9B73B13}" srcId="{B929B0EE-1DC1-DC40-8BBB-ACB9B4C2754D}" destId="{CDBCDC73-D260-084E-9E9F-47E85AD61046}" srcOrd="0" destOrd="0" parTransId="{DBA3D658-0F73-3647-95B1-E08BA9C1513C}" sibTransId="{EAA8D7F0-DAB9-2646-AF48-AED73FAA88CD}"/>
    <dgm:cxn modelId="{BFB8B57E-56AB-449D-B7F0-65CAC9A1D561}" type="presOf" srcId="{79DD99C3-3FA2-4045-AB6F-AD9E267BCCB9}" destId="{D4D6C566-D49D-6143-BB6C-F93491C780D1}" srcOrd="0" destOrd="0" presId="urn:microsoft.com/office/officeart/2005/8/layout/venn2"/>
    <dgm:cxn modelId="{F2D8F749-1C16-4D46-9586-037CFE862906}" type="presOf" srcId="{56FD531A-E853-1344-8A80-465BAC3F6EA4}" destId="{C2383B43-0324-1F4E-BAE0-1DA58D7F75E5}" srcOrd="0" destOrd="0" presId="urn:microsoft.com/office/officeart/2005/8/layout/venn2"/>
    <dgm:cxn modelId="{205A5147-8E26-467F-A185-E93E9CE10AB2}" type="presOf" srcId="{56FD531A-E853-1344-8A80-465BAC3F6EA4}" destId="{87F3D080-3F2D-5441-8554-95D08F382937}" srcOrd="1" destOrd="0" presId="urn:microsoft.com/office/officeart/2005/8/layout/venn2"/>
    <dgm:cxn modelId="{DAD86F57-A40E-457A-B3C1-202E74C6E442}" type="presOf" srcId="{B776BC8B-1A21-B345-B7BD-6526CB6AC1EE}" destId="{A589BC66-53AE-C145-8D93-9B0E5EEC12A3}" srcOrd="0" destOrd="0" presId="urn:microsoft.com/office/officeart/2005/8/layout/venn2"/>
    <dgm:cxn modelId="{3A095FD3-984B-409D-9C5A-AF211BC02328}" type="presOf" srcId="{5C1052D7-A970-2E45-8B50-49F5BD0C945E}" destId="{D99303ED-E30B-C94F-814E-AA143D5D1ADD}" srcOrd="1" destOrd="0" presId="urn:microsoft.com/office/officeart/2005/8/layout/venn2"/>
    <dgm:cxn modelId="{FA748BCC-6D2D-4A82-92B9-DBB834CFC29B}" type="presOf" srcId="{B776BC8B-1A21-B345-B7BD-6526CB6AC1EE}" destId="{D6A82ADF-9A2C-6F47-A5F5-E42BFCAA70A1}" srcOrd="1" destOrd="0" presId="urn:microsoft.com/office/officeart/2005/8/layout/venn2"/>
    <dgm:cxn modelId="{488F75B5-A24C-964D-972B-7A35CDC633FA}" srcId="{B929B0EE-1DC1-DC40-8BBB-ACB9B4C2754D}" destId="{120D5441-C0BE-BA49-8E42-DA2B80F40D61}" srcOrd="3" destOrd="0" parTransId="{3544209F-0BE6-A049-8D67-D79CD3BB55F0}" sibTransId="{DDDDD5B2-F33C-0F40-B3FF-630041183A43}"/>
    <dgm:cxn modelId="{9291AEC0-A3F7-497E-8AAC-B12CD6C6ED3E}" type="presOf" srcId="{120D5441-C0BE-BA49-8E42-DA2B80F40D61}" destId="{D775D669-8D12-5448-AB3E-5495CAE6BE09}" srcOrd="1" destOrd="0" presId="urn:microsoft.com/office/officeart/2005/8/layout/venn2"/>
    <dgm:cxn modelId="{3A2ED22A-BD28-3A41-9FCB-2606BCE4DE78}" srcId="{B929B0EE-1DC1-DC40-8BBB-ACB9B4C2754D}" destId="{B776BC8B-1A21-B345-B7BD-6526CB6AC1EE}" srcOrd="1" destOrd="0" parTransId="{C6B45378-0E39-814A-A33E-6198E707A799}" sibTransId="{AD45EB38-2A30-6E45-A470-D9141765FB59}"/>
    <dgm:cxn modelId="{B9C8F11F-5F11-4A73-9E00-D8195BF9615F}" type="presOf" srcId="{120D5441-C0BE-BA49-8E42-DA2B80F40D61}" destId="{1E6F8167-3598-2F46-B502-8F0682839A2F}" srcOrd="0" destOrd="0" presId="urn:microsoft.com/office/officeart/2005/8/layout/venn2"/>
    <dgm:cxn modelId="{97453C34-2FC3-48A6-8DA4-CA2E72F244A6}" type="presOf" srcId="{5C1052D7-A970-2E45-8B50-49F5BD0C945E}" destId="{C526F92F-C49E-034C-983F-9AF4B5DDF1CD}" srcOrd="0" destOrd="0" presId="urn:microsoft.com/office/officeart/2005/8/layout/venn2"/>
    <dgm:cxn modelId="{AE433815-25CD-0E42-B7A4-A2ABA0E29ADC}" srcId="{B929B0EE-1DC1-DC40-8BBB-ACB9B4C2754D}" destId="{5C1052D7-A970-2E45-8B50-49F5BD0C945E}" srcOrd="2" destOrd="0" parTransId="{4C587ACC-CE47-504C-A55E-8CB09C16F983}" sibTransId="{9242D912-E038-A048-A4F8-07E894B7FC80}"/>
    <dgm:cxn modelId="{E04B26B7-7721-4E20-A678-8D27AAC9FB79}" type="presOf" srcId="{CDBCDC73-D260-084E-9E9F-47E85AD61046}" destId="{F282C802-E2DC-FB4B-9453-6A0D5DA32852}" srcOrd="0" destOrd="0" presId="urn:microsoft.com/office/officeart/2005/8/layout/venn2"/>
    <dgm:cxn modelId="{4C364DC4-385B-7540-8A09-941F094B9C7B}" srcId="{B929B0EE-1DC1-DC40-8BBB-ACB9B4C2754D}" destId="{79DD99C3-3FA2-4045-AB6F-AD9E267BCCB9}" srcOrd="4" destOrd="0" parTransId="{C02126DC-5AB5-A341-9B6B-2405C3264755}" sibTransId="{3A52A5B6-1BF2-8B4C-809D-F21BDE2E5B0A}"/>
    <dgm:cxn modelId="{961426F7-3D16-4242-A130-6169542E54D7}" srcId="{B929B0EE-1DC1-DC40-8BBB-ACB9B4C2754D}" destId="{56FD531A-E853-1344-8A80-465BAC3F6EA4}" srcOrd="5" destOrd="0" parTransId="{B7B18315-AFA5-A14F-91AA-8E627913ACFE}" sibTransId="{9233E169-123C-4544-8A29-3AFAAFDDB236}"/>
    <dgm:cxn modelId="{45F8555D-9BCA-4B35-8FC0-2DE6F6E78F40}" type="presParOf" srcId="{173C276B-DE65-974D-9561-535561248DD8}" destId="{A328AEF0-9265-1642-8BBE-B30B388950A1}" srcOrd="0" destOrd="0" presId="urn:microsoft.com/office/officeart/2005/8/layout/venn2"/>
    <dgm:cxn modelId="{79C29747-8A10-4523-B278-8402A16F9ED7}" type="presParOf" srcId="{A328AEF0-9265-1642-8BBE-B30B388950A1}" destId="{F282C802-E2DC-FB4B-9453-6A0D5DA32852}" srcOrd="0" destOrd="0" presId="urn:microsoft.com/office/officeart/2005/8/layout/venn2"/>
    <dgm:cxn modelId="{6D97290B-B9FA-482C-AB97-101784099123}" type="presParOf" srcId="{A328AEF0-9265-1642-8BBE-B30B388950A1}" destId="{DAF59CAE-FA21-0D49-8E7A-9E155A252511}" srcOrd="1" destOrd="0" presId="urn:microsoft.com/office/officeart/2005/8/layout/venn2"/>
    <dgm:cxn modelId="{27C8DA75-C91F-4F98-AA3E-F0564E5E4F0C}" type="presParOf" srcId="{173C276B-DE65-974D-9561-535561248DD8}" destId="{B2AD536C-D698-8840-A242-413FAA9B2BBB}" srcOrd="1" destOrd="0" presId="urn:microsoft.com/office/officeart/2005/8/layout/venn2"/>
    <dgm:cxn modelId="{5FB9C7A4-4971-4088-A95B-CA2F2E1C575A}" type="presParOf" srcId="{B2AD536C-D698-8840-A242-413FAA9B2BBB}" destId="{A589BC66-53AE-C145-8D93-9B0E5EEC12A3}" srcOrd="0" destOrd="0" presId="urn:microsoft.com/office/officeart/2005/8/layout/venn2"/>
    <dgm:cxn modelId="{531ADC90-EBE1-4BBB-A6EF-073057CA9D39}" type="presParOf" srcId="{B2AD536C-D698-8840-A242-413FAA9B2BBB}" destId="{D6A82ADF-9A2C-6F47-A5F5-E42BFCAA70A1}" srcOrd="1" destOrd="0" presId="urn:microsoft.com/office/officeart/2005/8/layout/venn2"/>
    <dgm:cxn modelId="{01CC62B3-4D0A-4B02-8C48-A5A0C5CD5AEA}" type="presParOf" srcId="{173C276B-DE65-974D-9561-535561248DD8}" destId="{C3CB9184-C763-3E45-B9E0-2BBA1D6D5388}" srcOrd="2" destOrd="0" presId="urn:microsoft.com/office/officeart/2005/8/layout/venn2"/>
    <dgm:cxn modelId="{F6A3DF9A-55F6-4BAC-A790-65F513F5B243}" type="presParOf" srcId="{C3CB9184-C763-3E45-B9E0-2BBA1D6D5388}" destId="{C526F92F-C49E-034C-983F-9AF4B5DDF1CD}" srcOrd="0" destOrd="0" presId="urn:microsoft.com/office/officeart/2005/8/layout/venn2"/>
    <dgm:cxn modelId="{C06FA7F1-DC97-479F-9A1C-C950B7C59C9F}" type="presParOf" srcId="{C3CB9184-C763-3E45-B9E0-2BBA1D6D5388}" destId="{D99303ED-E30B-C94F-814E-AA143D5D1ADD}" srcOrd="1" destOrd="0" presId="urn:microsoft.com/office/officeart/2005/8/layout/venn2"/>
    <dgm:cxn modelId="{FA79B3D9-5824-4203-88FB-510DEA7F8747}" type="presParOf" srcId="{173C276B-DE65-974D-9561-535561248DD8}" destId="{93B3B0C6-D11F-9148-9454-8DD8B00F85D0}" srcOrd="3" destOrd="0" presId="urn:microsoft.com/office/officeart/2005/8/layout/venn2"/>
    <dgm:cxn modelId="{9E635176-6473-47E5-89FE-6F6565530348}" type="presParOf" srcId="{93B3B0C6-D11F-9148-9454-8DD8B00F85D0}" destId="{1E6F8167-3598-2F46-B502-8F0682839A2F}" srcOrd="0" destOrd="0" presId="urn:microsoft.com/office/officeart/2005/8/layout/venn2"/>
    <dgm:cxn modelId="{345CABD7-A30B-4500-A384-7E945BAB62CE}" type="presParOf" srcId="{93B3B0C6-D11F-9148-9454-8DD8B00F85D0}" destId="{D775D669-8D12-5448-AB3E-5495CAE6BE09}" srcOrd="1" destOrd="0" presId="urn:microsoft.com/office/officeart/2005/8/layout/venn2"/>
    <dgm:cxn modelId="{339E3FCA-9391-4880-A8A7-A768AE0DC348}" type="presParOf" srcId="{173C276B-DE65-974D-9561-535561248DD8}" destId="{7AED43CC-DD59-CA4C-84CF-F1E0B9F4D257}" srcOrd="4" destOrd="0" presId="urn:microsoft.com/office/officeart/2005/8/layout/venn2"/>
    <dgm:cxn modelId="{14876E7A-48AA-4335-8E39-A3C168539D55}" type="presParOf" srcId="{7AED43CC-DD59-CA4C-84CF-F1E0B9F4D257}" destId="{D4D6C566-D49D-6143-BB6C-F93491C780D1}" srcOrd="0" destOrd="0" presId="urn:microsoft.com/office/officeart/2005/8/layout/venn2"/>
    <dgm:cxn modelId="{49656A72-BDCA-42AD-8A4F-FDAEB9C45B38}" type="presParOf" srcId="{7AED43CC-DD59-CA4C-84CF-F1E0B9F4D257}" destId="{31A74357-B6F1-BC4D-8B21-A09475D4AA86}" srcOrd="1" destOrd="0" presId="urn:microsoft.com/office/officeart/2005/8/layout/venn2"/>
    <dgm:cxn modelId="{4A48692F-D4C6-4F2A-A1B4-CC416EEEC263}" type="presParOf" srcId="{173C276B-DE65-974D-9561-535561248DD8}" destId="{6402A6B5-4A16-004F-A383-36A17E61E590}" srcOrd="5" destOrd="0" presId="urn:microsoft.com/office/officeart/2005/8/layout/venn2"/>
    <dgm:cxn modelId="{4747D495-C225-4A10-B8F8-B9B4E7E70D66}" type="presParOf" srcId="{6402A6B5-4A16-004F-A383-36A17E61E590}" destId="{C2383B43-0324-1F4E-BAE0-1DA58D7F75E5}" srcOrd="0" destOrd="0" presId="urn:microsoft.com/office/officeart/2005/8/layout/venn2"/>
    <dgm:cxn modelId="{095C5B14-D791-4A91-946E-B12403A3D0C4}" type="presParOf" srcId="{6402A6B5-4A16-004F-A383-36A17E61E590}" destId="{87F3D080-3F2D-5441-8554-95D08F382937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82C802-E2DC-FB4B-9453-6A0D5DA32852}">
      <dsp:nvSpPr>
        <dsp:cNvPr id="0" name=""/>
        <dsp:cNvSpPr/>
      </dsp:nvSpPr>
      <dsp:spPr>
        <a:xfrm>
          <a:off x="-52206" y="0"/>
          <a:ext cx="6795959" cy="34934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Dienstreisen</a:t>
          </a:r>
          <a:endParaRPr lang="en-GB" sz="1600" b="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071530" y="174671"/>
        <a:ext cx="2548484" cy="349343"/>
      </dsp:txXfrm>
    </dsp:sp>
    <dsp:sp modelId="{A589BC66-53AE-C145-8D93-9B0E5EEC12A3}">
      <dsp:nvSpPr>
        <dsp:cNvPr id="0" name=""/>
        <dsp:cNvSpPr/>
      </dsp:nvSpPr>
      <dsp:spPr>
        <a:xfrm>
          <a:off x="457490" y="524015"/>
          <a:ext cx="5776565" cy="29694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Büro</a:t>
          </a:r>
          <a:r>
            <a:rPr lang="en-GB" sz="1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&amp; </a:t>
          </a: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Verwaltung</a:t>
          </a:r>
          <a:endParaRPr lang="en-GB" sz="1600" b="0" kern="1200" dirty="0" smtClean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100201" y="694757"/>
        <a:ext cx="2491143" cy="341483"/>
      </dsp:txXfrm>
    </dsp:sp>
    <dsp:sp modelId="{C526F92F-C49E-034C-983F-9AF4B5DDF1CD}">
      <dsp:nvSpPr>
        <dsp:cNvPr id="0" name=""/>
        <dsp:cNvSpPr/>
      </dsp:nvSpPr>
      <dsp:spPr>
        <a:xfrm>
          <a:off x="967187" y="1048031"/>
          <a:ext cx="4757171" cy="24454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Transporte</a:t>
          </a:r>
          <a:r>
            <a:rPr lang="en-GB" sz="1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von </a:t>
          </a: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Gütern</a:t>
          </a:r>
          <a:r>
            <a:rPr lang="en-GB" sz="1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&amp; </a:t>
          </a: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Halbfertigprodukten</a:t>
          </a:r>
          <a:endParaRPr lang="en-GB" sz="1600" b="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114854" y="1216764"/>
        <a:ext cx="2461836" cy="337466"/>
      </dsp:txXfrm>
    </dsp:sp>
    <dsp:sp modelId="{1E6F8167-3598-2F46-B502-8F0682839A2F}">
      <dsp:nvSpPr>
        <dsp:cNvPr id="0" name=""/>
        <dsp:cNvSpPr/>
      </dsp:nvSpPr>
      <dsp:spPr>
        <a:xfrm>
          <a:off x="1483532" y="1572047"/>
          <a:ext cx="3737777" cy="192139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Betrieb</a:t>
          </a:r>
          <a:r>
            <a:rPr lang="en-GB" sz="1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Lager</a:t>
          </a:r>
        </a:p>
      </dsp:txBody>
      <dsp:txXfrm>
        <a:off x="2343221" y="1744972"/>
        <a:ext cx="2018400" cy="345850"/>
      </dsp:txXfrm>
    </dsp:sp>
    <dsp:sp modelId="{D4D6C566-D49D-6143-BB6C-F93491C780D1}">
      <dsp:nvSpPr>
        <dsp:cNvPr id="0" name=""/>
        <dsp:cNvSpPr/>
      </dsp:nvSpPr>
      <dsp:spPr>
        <a:xfrm>
          <a:off x="1986581" y="2096062"/>
          <a:ext cx="2718383" cy="139737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Betrieb</a:t>
          </a:r>
          <a:r>
            <a:rPr lang="en-GB" sz="1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 </a:t>
          </a: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Infrastruktur</a:t>
          </a:r>
          <a:endParaRPr lang="en-GB" sz="1600" b="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462298" y="2270734"/>
        <a:ext cx="1766949" cy="349343"/>
      </dsp:txXfrm>
    </dsp:sp>
    <dsp:sp modelId="{C2383B43-0324-1F4E-BAE0-1DA58D7F75E5}">
      <dsp:nvSpPr>
        <dsp:cNvPr id="0" name=""/>
        <dsp:cNvSpPr/>
      </dsp:nvSpPr>
      <dsp:spPr>
        <a:xfrm>
          <a:off x="2496278" y="2620078"/>
          <a:ext cx="1698989" cy="873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err="1" smtClean="0">
              <a:solidFill>
                <a:schemeClr val="tx1">
                  <a:lumMod val="75000"/>
                  <a:lumOff val="25000"/>
                </a:schemeClr>
              </a:solidFill>
            </a:rPr>
            <a:t>Produktion</a:t>
          </a:r>
          <a:endParaRPr lang="en-GB" sz="1600" b="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745089" y="2838418"/>
        <a:ext cx="1201367" cy="436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380537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19.01.2023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378823"/>
            <a:ext cx="904784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577" y="328328"/>
            <a:ext cx="1371666" cy="330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37882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19.01.2023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298450" y="671513"/>
            <a:ext cx="7394575" cy="4159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37126"/>
            <a:ext cx="5090351" cy="41965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378822"/>
            <a:ext cx="904784" cy="4954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HALT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95635" y="1167594"/>
            <a:ext cx="7596845" cy="3456000"/>
          </a:xfrm>
        </p:spPr>
        <p:txBody>
          <a:bodyPr tIns="144000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632340" y="4767263"/>
            <a:ext cx="818218" cy="273844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97639" y="4767263"/>
            <a:ext cx="6660740" cy="273844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DF4403-C569-4138-B132-AE93862FAC73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899592" y="123478"/>
            <a:ext cx="7992888" cy="89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AT" sz="4000" b="1" kern="1200" dirty="0">
                <a:solidFill>
                  <a:srgbClr val="C00000"/>
                </a:solidFill>
                <a:latin typeface="Orf On Condensed" panose="020B0506020201020202" pitchFamily="34" charset="0"/>
                <a:ea typeface="+mj-ea"/>
                <a:cs typeface="Orf On Condensed" panose="020B0506020201020202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7112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&amp; Text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 anchorCtr="0">
            <a:noAutofit/>
          </a:bodyPr>
          <a:lstStyle>
            <a:lvl1pPr>
              <a:defRPr cap="all" baseline="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Textplatzhalter 9"/>
          <p:cNvSpPr>
            <a:spLocks noGrp="1"/>
          </p:cNvSpPr>
          <p:nvPr>
            <p:ph type="body" sz="quarter" idx="16"/>
          </p:nvPr>
        </p:nvSpPr>
        <p:spPr>
          <a:xfrm>
            <a:off x="438150" y="1452563"/>
            <a:ext cx="8265674" cy="310673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90800">
              <a:lnSpc>
                <a:spcPct val="110000"/>
              </a:lnSpc>
              <a:defRPr/>
            </a:lvl1pPr>
            <a:lvl2pPr marL="378000">
              <a:lnSpc>
                <a:spcPct val="110000"/>
              </a:lnSpc>
              <a:defRPr/>
            </a:lvl2pPr>
            <a:lvl3pPr marL="568800">
              <a:lnSpc>
                <a:spcPct val="110000"/>
              </a:lnSpc>
              <a:defRPr/>
            </a:lvl3pPr>
            <a:lvl4pPr marL="756000">
              <a:lnSpc>
                <a:spcPct val="110000"/>
              </a:lnSpc>
              <a:defRPr/>
            </a:lvl4pPr>
            <a:lvl5pPr marL="946800">
              <a:lnSpc>
                <a:spcPct val="110000"/>
              </a:lnSpc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20404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&amp; Aufzählung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 anchorCtr="0">
            <a:noAutofit/>
          </a:bodyPr>
          <a:lstStyle>
            <a:lvl1pPr>
              <a:defRPr cap="all" baseline="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6"/>
          </p:nvPr>
        </p:nvSpPr>
        <p:spPr>
          <a:xfrm>
            <a:off x="438150" y="1452563"/>
            <a:ext cx="4056063" cy="310673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90800">
              <a:lnSpc>
                <a:spcPct val="110000"/>
              </a:lnSpc>
              <a:defRPr/>
            </a:lvl1pPr>
            <a:lvl2pPr marL="378000">
              <a:lnSpc>
                <a:spcPct val="110000"/>
              </a:lnSpc>
              <a:defRPr/>
            </a:lvl2pPr>
            <a:lvl3pPr marL="568800">
              <a:lnSpc>
                <a:spcPct val="110000"/>
              </a:lnSpc>
              <a:defRPr/>
            </a:lvl3pPr>
            <a:lvl4pPr marL="756000">
              <a:lnSpc>
                <a:spcPct val="110000"/>
              </a:lnSpc>
              <a:defRPr/>
            </a:lvl4pPr>
            <a:lvl5pPr marL="946800">
              <a:lnSpc>
                <a:spcPct val="110000"/>
              </a:lnSpc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4647761" y="1453103"/>
            <a:ext cx="4056063" cy="310673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90800">
              <a:lnSpc>
                <a:spcPct val="110000"/>
              </a:lnSpc>
              <a:defRPr/>
            </a:lvl1pPr>
            <a:lvl2pPr marL="378000">
              <a:lnSpc>
                <a:spcPct val="110000"/>
              </a:lnSpc>
              <a:defRPr/>
            </a:lvl2pPr>
            <a:lvl3pPr marL="568800">
              <a:lnSpc>
                <a:spcPct val="110000"/>
              </a:lnSpc>
              <a:defRPr/>
            </a:lvl3pPr>
            <a:lvl4pPr marL="756000">
              <a:lnSpc>
                <a:spcPct val="110000"/>
              </a:lnSpc>
              <a:defRPr/>
            </a:lvl4pPr>
            <a:lvl5pPr marL="946800">
              <a:lnSpc>
                <a:spcPct val="110000"/>
              </a:lnSpc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2749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&amp; Text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 anchorCtr="0">
            <a:noAutofit/>
          </a:bodyPr>
          <a:lstStyle>
            <a:lvl1pPr>
              <a:defRPr cap="all" baseline="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Textplatzhalter 9"/>
          <p:cNvSpPr>
            <a:spLocks noGrp="1"/>
          </p:cNvSpPr>
          <p:nvPr>
            <p:ph type="body" sz="quarter" idx="16"/>
          </p:nvPr>
        </p:nvSpPr>
        <p:spPr>
          <a:xfrm>
            <a:off x="438151" y="1452563"/>
            <a:ext cx="8265674" cy="310673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90796">
              <a:lnSpc>
                <a:spcPct val="110000"/>
              </a:lnSpc>
              <a:defRPr/>
            </a:lvl1pPr>
            <a:lvl2pPr marL="377990">
              <a:lnSpc>
                <a:spcPct val="110000"/>
              </a:lnSpc>
              <a:defRPr/>
            </a:lvl2pPr>
            <a:lvl3pPr marL="568786">
              <a:lnSpc>
                <a:spcPct val="110000"/>
              </a:lnSpc>
              <a:defRPr/>
            </a:lvl3pPr>
            <a:lvl4pPr marL="755981">
              <a:lnSpc>
                <a:spcPct val="110000"/>
              </a:lnSpc>
              <a:defRPr/>
            </a:lvl4pPr>
            <a:lvl5pPr marL="946776">
              <a:lnSpc>
                <a:spcPct val="110000"/>
              </a:lnSpc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4865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HALT_Vergleich_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636" y="1131590"/>
            <a:ext cx="3708024" cy="47982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84068" y="1131590"/>
            <a:ext cx="3708412" cy="47982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7632340" y="4767263"/>
            <a:ext cx="818218" cy="273844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F4403-C569-4138-B132-AE93862FAC73}" type="slidenum">
              <a:rPr lang="de-AT" smtClean="0"/>
              <a:t>‹Nr.›</a:t>
            </a:fld>
            <a:endParaRPr lang="de-AT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97639" y="4767263"/>
            <a:ext cx="6660740" cy="273844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899592" y="123478"/>
            <a:ext cx="7992888" cy="8932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AT" sz="4000" b="1" kern="1200" dirty="0">
                <a:solidFill>
                  <a:srgbClr val="C00000"/>
                </a:solidFill>
                <a:latin typeface="Orf On Condensed" panose="020B0506020201020202" pitchFamily="34" charset="0"/>
                <a:ea typeface="+mj-ea"/>
                <a:cs typeface="Orf On Condensed" panose="020B0506020201020202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12" name="Inhaltsplatzhalter 2"/>
          <p:cNvSpPr>
            <a:spLocks noGrp="1"/>
          </p:cNvSpPr>
          <p:nvPr>
            <p:ph sz="half" idx="13"/>
          </p:nvPr>
        </p:nvSpPr>
        <p:spPr>
          <a:xfrm>
            <a:off x="1295636" y="1611412"/>
            <a:ext cx="3708000" cy="3012182"/>
          </a:xfrm>
        </p:spPr>
        <p:txBody>
          <a:bodyPr tIns="14400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half" idx="2"/>
          </p:nvPr>
        </p:nvSpPr>
        <p:spPr>
          <a:xfrm>
            <a:off x="5184068" y="1611412"/>
            <a:ext cx="3708000" cy="3012182"/>
          </a:xfrm>
        </p:spPr>
        <p:txBody>
          <a:bodyPr tIns="14400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56428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llianz-entwicklung-klima.de/toolbox/was-sind-scopes-geltungsbereiche-bei-der-berechnung-der-unternehmensbezogenen-treibhausgasemissionen/#:~:text=Scope%203%3A%20Emissionen%2C%20die%20aus,aus%20Gesch%C3%A4ftsreisen%20oder%20dem%20Abfallmanagement).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franz.nachname@weinobst.at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060450"/>
            <a:ext cx="7978526" cy="1967230"/>
          </a:xfrm>
        </p:spPr>
        <p:txBody>
          <a:bodyPr/>
          <a:lstStyle/>
          <a:p>
            <a:r>
              <a:rPr lang="de-DE" dirty="0"/>
              <a:t>Welchen CO</a:t>
            </a:r>
            <a:r>
              <a:rPr lang="de-DE" baseline="-25000" dirty="0"/>
              <a:t>2</a:t>
            </a:r>
            <a:r>
              <a:rPr lang="de-DE" dirty="0"/>
              <a:t>-Fußabdruck verursacht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Weinproduktion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im </a:t>
            </a:r>
            <a:r>
              <a:rPr lang="de-DE" dirty="0"/>
              <a:t>Weingarten und im Keller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49" y="4191000"/>
            <a:ext cx="3916503" cy="415529"/>
          </a:xfrm>
        </p:spPr>
        <p:txBody>
          <a:bodyPr/>
          <a:lstStyle/>
          <a:p>
            <a:r>
              <a:rPr lang="de-DE" dirty="0" smtClean="0"/>
              <a:t>Franz G. Rosner</a:t>
            </a:r>
          </a:p>
          <a:p>
            <a:r>
              <a:rPr lang="de-DE" dirty="0" smtClean="0"/>
              <a:t>Höhere Bundeslehranstalt und Bundesamt</a:t>
            </a:r>
          </a:p>
          <a:p>
            <a:r>
              <a:rPr lang="de-DE" dirty="0"/>
              <a:t>f</a:t>
            </a:r>
            <a:r>
              <a:rPr lang="de-DE" dirty="0" smtClean="0"/>
              <a:t>ür Wein- und Obstbau Klosterneuburg</a:t>
            </a:r>
          </a:p>
          <a:p>
            <a:r>
              <a:rPr lang="de-DE" dirty="0" smtClean="0"/>
              <a:t>Forschungstagung Klosterneuburg</a:t>
            </a:r>
            <a:r>
              <a:rPr lang="de-DE" dirty="0" smtClean="0"/>
              <a:t>, 19. </a:t>
            </a:r>
            <a:r>
              <a:rPr lang="de-DE" dirty="0" smtClean="0"/>
              <a:t>Jänner 2023</a:t>
            </a:r>
            <a:endParaRPr lang="de-DE" dirty="0"/>
          </a:p>
        </p:txBody>
      </p:sp>
      <p:sp>
        <p:nvSpPr>
          <p:cNvPr id="6" name="Textplatzhalter 3"/>
          <p:cNvSpPr txBox="1">
            <a:spLocks/>
          </p:cNvSpPr>
          <p:nvPr/>
        </p:nvSpPr>
        <p:spPr>
          <a:xfrm>
            <a:off x="4456252" y="4217043"/>
            <a:ext cx="3916503" cy="41552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4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Werner Pölz</a:t>
            </a:r>
          </a:p>
          <a:p>
            <a:r>
              <a:rPr lang="de-DE" dirty="0" smtClean="0"/>
              <a:t>Umweltbundesamt</a:t>
            </a:r>
          </a:p>
          <a:p>
            <a:endParaRPr lang="de-DE" dirty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2658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520861" y="810228"/>
            <a:ext cx="8371619" cy="3824916"/>
          </a:xfrm>
        </p:spPr>
        <p:txBody>
          <a:bodyPr>
            <a:normAutofit fontScale="25000" lnSpcReduction="20000"/>
          </a:bodyPr>
          <a:lstStyle/>
          <a:p>
            <a:r>
              <a:rPr lang="de-AT" sz="6400" b="1" dirty="0"/>
              <a:t>DER</a:t>
            </a:r>
            <a:r>
              <a:rPr lang="de-AT" sz="6400" dirty="0"/>
              <a:t> Standard für die Erstellung von Unternehmensbilanzen, definiert den internationalen Rahmen für Carbon </a:t>
            </a:r>
            <a:r>
              <a:rPr lang="de-AT" sz="6400" dirty="0" err="1"/>
              <a:t>Footprints</a:t>
            </a:r>
            <a:r>
              <a:rPr lang="de-AT" sz="6400" dirty="0"/>
              <a:t> von Unternehmen </a:t>
            </a:r>
            <a:r>
              <a:rPr lang="de-AT" sz="6400" dirty="0"/>
              <a:t>-</a:t>
            </a:r>
            <a:r>
              <a:rPr lang="de-AT" sz="6400" dirty="0" smtClean="0"/>
              <a:t> </a:t>
            </a:r>
            <a:r>
              <a:rPr lang="de-AT" sz="6400" dirty="0"/>
              <a:t>vom World Ressource Institut </a:t>
            </a:r>
            <a:r>
              <a:rPr lang="de-AT" sz="6400" dirty="0" smtClean="0"/>
              <a:t>gegründet</a:t>
            </a:r>
            <a:endParaRPr lang="de-AT" sz="6400" dirty="0"/>
          </a:p>
          <a:p>
            <a:r>
              <a:rPr lang="de-AT" sz="6400" dirty="0"/>
              <a:t>Verwendet eine Vielzahl an (internationalen) Datenquellen: </a:t>
            </a:r>
          </a:p>
          <a:p>
            <a:pPr lvl="1"/>
            <a:r>
              <a:rPr lang="de-AT" sz="5600" dirty="0"/>
              <a:t>Länderinventuren</a:t>
            </a:r>
          </a:p>
          <a:p>
            <a:pPr lvl="1"/>
            <a:r>
              <a:rPr lang="de-AT" sz="5600" dirty="0" smtClean="0"/>
              <a:t>IPCC (</a:t>
            </a:r>
            <a:r>
              <a:rPr lang="de-AT" sz="5600" dirty="0" err="1" smtClean="0"/>
              <a:t>Intergovernmental</a:t>
            </a:r>
            <a:r>
              <a:rPr lang="de-AT" sz="5600" dirty="0" smtClean="0"/>
              <a:t> Panel on </a:t>
            </a:r>
            <a:r>
              <a:rPr lang="de-AT" sz="5600" dirty="0" err="1" smtClean="0"/>
              <a:t>Climate</a:t>
            </a:r>
            <a:r>
              <a:rPr lang="de-AT" sz="5600" dirty="0" smtClean="0"/>
              <a:t> </a:t>
            </a:r>
            <a:r>
              <a:rPr lang="de-AT" sz="5600" dirty="0" err="1" smtClean="0"/>
              <a:t>change</a:t>
            </a:r>
            <a:r>
              <a:rPr lang="de-AT" sz="5600" dirty="0" smtClean="0"/>
              <a:t>)</a:t>
            </a:r>
            <a:endParaRPr lang="de-AT" sz="5600" dirty="0"/>
          </a:p>
          <a:p>
            <a:pPr lvl="1"/>
            <a:r>
              <a:rPr lang="de-AT" sz="5600" dirty="0"/>
              <a:t>Wissenschaftliche Institute </a:t>
            </a:r>
          </a:p>
          <a:p>
            <a:pPr lvl="1"/>
            <a:r>
              <a:rPr lang="de-AT" sz="5600" dirty="0"/>
              <a:t>Stellt eigene </a:t>
            </a:r>
            <a:r>
              <a:rPr lang="de-DE" sz="5600" dirty="0"/>
              <a:t>Excel Tools zur Berechnung der EFAs zur </a:t>
            </a:r>
            <a:r>
              <a:rPr lang="de-DE" sz="5600" dirty="0" smtClean="0"/>
              <a:t>Verfügung</a:t>
            </a:r>
          </a:p>
          <a:p>
            <a:r>
              <a:rPr lang="de-DE" sz="6400" dirty="0" smtClean="0"/>
              <a:t>Besonderheit</a:t>
            </a:r>
            <a:r>
              <a:rPr lang="de-DE" sz="6400" dirty="0"/>
              <a:t>: Die Emissionen werden in sog. </a:t>
            </a:r>
            <a:r>
              <a:rPr lang="de-DE" sz="6400" dirty="0" err="1"/>
              <a:t>Scope</a:t>
            </a:r>
            <a:r>
              <a:rPr lang="de-DE" sz="6400" dirty="0"/>
              <a:t> 1-3 eingeteilt. </a:t>
            </a:r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F4403-C569-4138-B132-AE93862FAC73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1706" y="123478"/>
            <a:ext cx="6380774" cy="893254"/>
          </a:xfrm>
        </p:spPr>
        <p:txBody>
          <a:bodyPr>
            <a:normAutofit/>
          </a:bodyPr>
          <a:lstStyle/>
          <a:p>
            <a:r>
              <a:rPr lang="de-AT" sz="2400" b="0" cap="all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THG-Bilanz nach GHG-Protocol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93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F4403-C569-4138-B132-AE93862FAC73}" type="slidenum">
              <a:rPr lang="de-AT" smtClean="0"/>
              <a:pPr/>
              <a:t>11</a:t>
            </a:fld>
            <a:endParaRPr lang="de-AT"/>
          </a:p>
        </p:txBody>
      </p:sp>
      <p:pic>
        <p:nvPicPr>
          <p:cNvPr id="3074" name="Picture 2" descr="https://allianz-entwicklung-klima.de/wp-content/uploads/2021/03/Emissionskategorien-1024x6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819"/>
            <a:ext cx="7306545" cy="471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7306545" y="1169043"/>
            <a:ext cx="16406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Quelle: </a:t>
            </a:r>
            <a:r>
              <a:rPr lang="de-DE" sz="1200" dirty="0">
                <a:hlinkClick r:id="rId3"/>
              </a:rPr>
              <a:t>Was sind Scopes (Geltungsbereiche) bei der Berechnung der unternehmensbezogenen Treibhausgasemissionen? - Stiftung Allianz für Entwicklung und Klima (allianz-entwicklung-klima.de)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73532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1706" y="254644"/>
            <a:ext cx="6006820" cy="509285"/>
          </a:xfrm>
        </p:spPr>
        <p:txBody>
          <a:bodyPr/>
          <a:lstStyle/>
          <a:p>
            <a:r>
              <a:rPr lang="de-DE" dirty="0" smtClean="0"/>
              <a:t>Systemgrenze Nachhaltig Austria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438150" y="902825"/>
            <a:ext cx="4056063" cy="3656475"/>
          </a:xfrm>
        </p:spPr>
        <p:txBody>
          <a:bodyPr>
            <a:normAutofit fontScale="32500" lnSpcReduction="20000"/>
          </a:bodyPr>
          <a:lstStyle/>
          <a:p>
            <a:r>
              <a:rPr lang="de-DE" sz="3500" b="1" dirty="0" smtClean="0"/>
              <a:t>Weinbaubetrieb </a:t>
            </a:r>
          </a:p>
          <a:p>
            <a:pPr lvl="1"/>
            <a:r>
              <a:rPr lang="de-DE" sz="3500" dirty="0" smtClean="0"/>
              <a:t>Wirtschaftsjahr</a:t>
            </a:r>
          </a:p>
          <a:p>
            <a:pPr lvl="1"/>
            <a:r>
              <a:rPr lang="de-DE" sz="3500" dirty="0" smtClean="0"/>
              <a:t>Fläche in ha</a:t>
            </a:r>
          </a:p>
          <a:p>
            <a:pPr lvl="1"/>
            <a:r>
              <a:rPr lang="de-DE" sz="3500" dirty="0" smtClean="0"/>
              <a:t>Weinproduktion in </a:t>
            </a:r>
            <a:r>
              <a:rPr lang="de-DE" sz="3500" dirty="0" smtClean="0"/>
              <a:t>Liter</a:t>
            </a:r>
            <a:endParaRPr lang="de-DE" sz="3500" dirty="0" smtClean="0"/>
          </a:p>
          <a:p>
            <a:r>
              <a:rPr lang="de-DE" sz="3500" b="1" dirty="0"/>
              <a:t>Energieeinsätze</a:t>
            </a:r>
          </a:p>
          <a:p>
            <a:pPr lvl="1"/>
            <a:r>
              <a:rPr lang="de-DE" sz="3500" dirty="0"/>
              <a:t>Strom</a:t>
            </a:r>
          </a:p>
          <a:p>
            <a:pPr lvl="1"/>
            <a:r>
              <a:rPr lang="de-DE" sz="3500" dirty="0" smtClean="0"/>
              <a:t>Diesel</a:t>
            </a:r>
            <a:endParaRPr lang="de-DE" sz="3500" dirty="0" smtClean="0"/>
          </a:p>
          <a:p>
            <a:r>
              <a:rPr lang="de-DE" sz="3500" b="1" dirty="0" smtClean="0"/>
              <a:t>Nicht beinhaltet</a:t>
            </a:r>
          </a:p>
          <a:p>
            <a:pPr lvl="1"/>
            <a:r>
              <a:rPr lang="de-DE" sz="3500" dirty="0" smtClean="0"/>
              <a:t>Weinlogistik</a:t>
            </a:r>
          </a:p>
          <a:p>
            <a:pPr lvl="1"/>
            <a:r>
              <a:rPr lang="de-DE" sz="3500" dirty="0" smtClean="0"/>
              <a:t>Kältemittelverluste</a:t>
            </a:r>
          </a:p>
          <a:p>
            <a:pPr lvl="1"/>
            <a:r>
              <a:rPr lang="de-DE" sz="3500" dirty="0" smtClean="0"/>
              <a:t>Infrastruktur (Gebäude, Tanks, Maschinen)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>
          <a:xfrm>
            <a:off x="4647761" y="659757"/>
            <a:ext cx="4056063" cy="3900083"/>
          </a:xfrm>
        </p:spPr>
        <p:txBody>
          <a:bodyPr>
            <a:noAutofit/>
          </a:bodyPr>
          <a:lstStyle/>
          <a:p>
            <a:r>
              <a:rPr lang="de-DE" sz="1400" b="1" dirty="0" smtClean="0"/>
              <a:t>Materialeinsatz in kg</a:t>
            </a:r>
          </a:p>
          <a:p>
            <a:pPr lvl="1"/>
            <a:r>
              <a:rPr lang="de-DE" sz="1400" dirty="0" smtClean="0"/>
              <a:t>Pfähle, Draht, Stecken</a:t>
            </a:r>
          </a:p>
          <a:p>
            <a:pPr lvl="1"/>
            <a:r>
              <a:rPr lang="de-DE" sz="1400" dirty="0" smtClean="0"/>
              <a:t>Dünger</a:t>
            </a:r>
          </a:p>
          <a:p>
            <a:pPr lvl="1"/>
            <a:r>
              <a:rPr lang="de-DE" sz="1400" dirty="0" smtClean="0"/>
              <a:t>Pflanzenschutzmittel</a:t>
            </a:r>
          </a:p>
          <a:p>
            <a:pPr lvl="1"/>
            <a:r>
              <a:rPr lang="de-DE" sz="1400" dirty="0" smtClean="0"/>
              <a:t>Anreicherung (Zucker…)</a:t>
            </a:r>
            <a:endParaRPr lang="de-DE" sz="1400" dirty="0" smtClean="0"/>
          </a:p>
          <a:p>
            <a:pPr lvl="1"/>
            <a:r>
              <a:rPr lang="de-DE" sz="1400" dirty="0" smtClean="0"/>
              <a:t>Flaschengebinde</a:t>
            </a:r>
          </a:p>
          <a:p>
            <a:pPr lvl="1"/>
            <a:r>
              <a:rPr lang="de-DE" sz="1400" dirty="0" smtClean="0"/>
              <a:t>Kartonagen</a:t>
            </a:r>
          </a:p>
          <a:p>
            <a:pPr lvl="1"/>
            <a:r>
              <a:rPr lang="de-DE" sz="1400" dirty="0" smtClean="0"/>
              <a:t>Verschlüsse</a:t>
            </a:r>
          </a:p>
          <a:p>
            <a:pPr lvl="1"/>
            <a:r>
              <a:rPr lang="de-DE" sz="1400" dirty="0" smtClean="0"/>
              <a:t>Etiketten</a:t>
            </a:r>
          </a:p>
          <a:p>
            <a:pPr lvl="1"/>
            <a:r>
              <a:rPr lang="de-DE" sz="1400" dirty="0" smtClean="0"/>
              <a:t>Weinbehandlungsmittel</a:t>
            </a:r>
          </a:p>
          <a:p>
            <a:pPr lvl="1"/>
            <a:r>
              <a:rPr lang="de-DE" sz="1400" dirty="0" smtClean="0"/>
              <a:t>Reinigungsmaterial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3759447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049658"/>
              </p:ext>
            </p:extLst>
          </p:nvPr>
        </p:nvGraphicFramePr>
        <p:xfrm>
          <a:off x="520862" y="1265196"/>
          <a:ext cx="7558265" cy="337624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097935">
                  <a:extLst>
                    <a:ext uri="{9D8B030D-6E8A-4147-A177-3AD203B41FA5}">
                      <a16:colId xmlns:a16="http://schemas.microsoft.com/office/drawing/2014/main" val="2264672617"/>
                    </a:ext>
                  </a:extLst>
                </a:gridCol>
                <a:gridCol w="773573">
                  <a:extLst>
                    <a:ext uri="{9D8B030D-6E8A-4147-A177-3AD203B41FA5}">
                      <a16:colId xmlns:a16="http://schemas.microsoft.com/office/drawing/2014/main" val="4252127888"/>
                    </a:ext>
                  </a:extLst>
                </a:gridCol>
                <a:gridCol w="774483">
                  <a:extLst>
                    <a:ext uri="{9D8B030D-6E8A-4147-A177-3AD203B41FA5}">
                      <a16:colId xmlns:a16="http://schemas.microsoft.com/office/drawing/2014/main" val="3628644988"/>
                    </a:ext>
                  </a:extLst>
                </a:gridCol>
                <a:gridCol w="773573">
                  <a:extLst>
                    <a:ext uri="{9D8B030D-6E8A-4147-A177-3AD203B41FA5}">
                      <a16:colId xmlns:a16="http://schemas.microsoft.com/office/drawing/2014/main" val="28447654"/>
                    </a:ext>
                  </a:extLst>
                </a:gridCol>
                <a:gridCol w="772662">
                  <a:extLst>
                    <a:ext uri="{9D8B030D-6E8A-4147-A177-3AD203B41FA5}">
                      <a16:colId xmlns:a16="http://schemas.microsoft.com/office/drawing/2014/main" val="2029181005"/>
                    </a:ext>
                  </a:extLst>
                </a:gridCol>
                <a:gridCol w="720788">
                  <a:extLst>
                    <a:ext uri="{9D8B030D-6E8A-4147-A177-3AD203B41FA5}">
                      <a16:colId xmlns:a16="http://schemas.microsoft.com/office/drawing/2014/main" val="2373650101"/>
                    </a:ext>
                  </a:extLst>
                </a:gridCol>
                <a:gridCol w="645251">
                  <a:extLst>
                    <a:ext uri="{9D8B030D-6E8A-4147-A177-3AD203B41FA5}">
                      <a16:colId xmlns:a16="http://schemas.microsoft.com/office/drawing/2014/main" val="1022807711"/>
                    </a:ext>
                  </a:extLst>
                </a:gridCol>
              </a:tblGrid>
              <a:tr h="450167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THG-Emissionen 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Scope 1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Scope 2 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Scope 3 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Summe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Einheit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% Anteil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 anchor="ctr"/>
                </a:tc>
                <a:extLst>
                  <a:ext uri="{0D108BD9-81ED-4DB2-BD59-A6C34878D82A}">
                    <a16:rowId xmlns:a16="http://schemas.microsoft.com/office/drawing/2014/main" val="1052861709"/>
                  </a:ext>
                </a:extLst>
              </a:tr>
              <a:tr h="450167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Stromeinsatz (Keller bis Weinfüllen)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515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126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641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9,2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2384651340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Diesel (Traktor)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414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107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521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7,5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2848092498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Weinbehandlungsmittel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30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30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0,4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87588375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Flaschengebinde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3 354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3 354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48,0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3950358717"/>
                  </a:ext>
                </a:extLst>
              </a:tr>
              <a:tr h="450167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Verschlüsse+Etiketten+Kartonagen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974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974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13,9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4033167277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Pflanzenschutzmittel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128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128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1,8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3427078148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Düngung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213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454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667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9,5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2918318585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Aufbesserung (Zucker 2° KMW)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263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263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3,8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4230912585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Weingarten-Errichtung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417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417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6,0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3552011607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Summe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627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515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5 852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6 994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kg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100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1637692733"/>
                  </a:ext>
                </a:extLst>
              </a:tr>
              <a:tr h="225083"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Anteil in %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9,0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7,4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83,7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100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>
                          <a:effectLst/>
                        </a:rPr>
                        <a:t>%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5000"/>
                        </a:lnSpc>
                        <a:spcAft>
                          <a:spcPts val="1725"/>
                        </a:spcAft>
                      </a:pPr>
                      <a:r>
                        <a:rPr lang="de-DE" sz="1000" dirty="0">
                          <a:effectLst/>
                        </a:rPr>
                        <a:t> 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Meiryo"/>
                        <a:cs typeface="Times New Roman" panose="02020603050405020304" pitchFamily="18" charset="0"/>
                      </a:endParaRPr>
                    </a:p>
                  </a:txBody>
                  <a:tcPr marL="40349" marR="40349" marT="0" marB="0"/>
                </a:tc>
                <a:extLst>
                  <a:ext uri="{0D108BD9-81ED-4DB2-BD59-A6C34878D82A}">
                    <a16:rowId xmlns:a16="http://schemas.microsoft.com/office/drawing/2014/main" val="1804096075"/>
                  </a:ext>
                </a:extLst>
              </a:tr>
            </a:tbl>
          </a:graphicData>
        </a:graphic>
      </p:graphicFrame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511706" y="254644"/>
            <a:ext cx="6006820" cy="509285"/>
          </a:xfrm>
        </p:spPr>
        <p:txBody>
          <a:bodyPr/>
          <a:lstStyle/>
          <a:p>
            <a:r>
              <a:rPr lang="de-DE" dirty="0" smtClean="0"/>
              <a:t> GHG-Protocol - Nachhaltig </a:t>
            </a:r>
            <a:r>
              <a:rPr lang="de-DE" dirty="0" smtClean="0"/>
              <a:t>Austria</a:t>
            </a:r>
            <a:endParaRPr lang="de-AT" dirty="0"/>
          </a:p>
        </p:txBody>
      </p:sp>
      <p:sp>
        <p:nvSpPr>
          <p:cNvPr id="7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2462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8004" y="243069"/>
            <a:ext cx="4973891" cy="405114"/>
          </a:xfrm>
        </p:spPr>
        <p:txBody>
          <a:bodyPr/>
          <a:lstStyle/>
          <a:p>
            <a:r>
              <a:rPr lang="de-AT" dirty="0" smtClean="0"/>
              <a:t>Tabelle Vergleich von 2 Weingütern (1)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87181863"/>
              </p:ext>
            </p:extLst>
          </p:nvPr>
        </p:nvGraphicFramePr>
        <p:xfrm>
          <a:off x="613458" y="972273"/>
          <a:ext cx="7659215" cy="399485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31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1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1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1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9027"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Maßnahme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1“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1“</a:t>
                      </a:r>
                      <a:endParaRPr lang="de-DE" sz="1100" b="1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2“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2“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840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Weingarten-Infrastruktur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4.349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Stahl (Steher, Stecken und Draht)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4.349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Stahl (wie „Weingut 1“)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934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Pflanzung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3.570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Stk</a:t>
                      </a:r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Reben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3.570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Stk</a:t>
                      </a:r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Reben (wie „Weingut 1“)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840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Traktor – Energieverbrauch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1.375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kWh Diesel (rd. 135 Liter)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1.375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kWh </a:t>
                      </a:r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Bio-Diesel </a:t>
                      </a:r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(rd. 135 Liter)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7747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Pflanzenschutz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Pflanzenschutz-mittel (Standard)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Pflanzenschutz-mittel </a:t>
                      </a:r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(biologisch)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6466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Düngung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155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Mineraldünger (40 kg N, 70 Kalium,</a:t>
                      </a:r>
                    </a:p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 kg Phosphor, 25 kg Magnesium)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Kompensation der </a:t>
                      </a:r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Stickstoffzufuhr durch Grün-</a:t>
                      </a:r>
                    </a:p>
                    <a:p>
                      <a:r>
                        <a:rPr lang="de-DE" sz="1100" b="1" i="0" u="none" strike="noStrike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düngung</a:t>
                      </a:r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 Vergl. zu „Weingut 1“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38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9253" y="275495"/>
            <a:ext cx="5983894" cy="369651"/>
          </a:xfrm>
        </p:spPr>
        <p:txBody>
          <a:bodyPr/>
          <a:lstStyle/>
          <a:p>
            <a:r>
              <a:rPr lang="de-AT" dirty="0" smtClean="0"/>
              <a:t>Tabelle Vergleich von 2 Weingütern (2)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4603129"/>
              </p:ext>
            </p:extLst>
          </p:nvPr>
        </p:nvGraphicFramePr>
        <p:xfrm>
          <a:off x="539999" y="1134321"/>
          <a:ext cx="7112427" cy="351870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22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8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6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3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14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3884"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Maßnahme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1“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1“</a:t>
                      </a:r>
                      <a:endParaRPr lang="de-DE" sz="1100" b="1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2“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2“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332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Anreicherung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Saccharose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Keine Anreichung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84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Weinbehandlungsmittel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(Most- und Weinbehandlungsmittel)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Keine zusätzlichen Weinbehandlungsmittel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884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Weinlagerung – Energie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kWh konventioneller Strom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kWh Ökostrom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312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Flaschenfüllung – Energie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kWh konventioneller Strom</a:t>
                      </a:r>
                      <a:endParaRPr lang="de-DE" sz="1100" dirty="0" smtClean="0"/>
                    </a:p>
                    <a:p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kWh Ökostrom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9405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Weinkeller – Energie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kWh konventioneller Strom</a:t>
                      </a:r>
                      <a:endParaRPr lang="de-DE" sz="1100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kWh Ökostrom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5748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34631" y="248651"/>
            <a:ext cx="5983894" cy="395591"/>
          </a:xfrm>
        </p:spPr>
        <p:txBody>
          <a:bodyPr/>
          <a:lstStyle/>
          <a:p>
            <a:r>
              <a:rPr lang="de-AT" dirty="0" smtClean="0"/>
              <a:t>Tabelle Vergleich von 2 Weingütern (3)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81259112"/>
              </p:ext>
            </p:extLst>
          </p:nvPr>
        </p:nvGraphicFramePr>
        <p:xfrm>
          <a:off x="540001" y="1122744"/>
          <a:ext cx="7018200" cy="291682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03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1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0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8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6557">
                <a:tc>
                  <a:txBody>
                    <a:bodyPr/>
                    <a:lstStyle/>
                    <a:p>
                      <a:r>
                        <a:rPr lang="de-AT" sz="1100" dirty="0" smtClean="0"/>
                        <a:t>Maßnahme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1“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1“</a:t>
                      </a:r>
                      <a:endParaRPr lang="de-DE" sz="1100" b="1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2“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„Weingut 2“</a:t>
                      </a:r>
                      <a:endParaRPr lang="de-DE" sz="1100" b="1" dirty="0" smtClean="0"/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817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Flaschen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fr-FR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Stk</a:t>
                      </a:r>
                      <a:r>
                        <a:rPr lang="fr-F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Bordeaux 489 g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Stk</a:t>
                      </a:r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. Bordeaux 354 g mit 39% weniger Material pro Flasche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89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Verschlüsse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Aluminiumkapsel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kg Kork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557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Etiketten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Papier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Papier (wie „Weingut 1“)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2701">
                <a:tc>
                  <a:txBody>
                    <a:bodyPr/>
                    <a:lstStyle/>
                    <a:p>
                      <a:r>
                        <a:rPr lang="de-DE" sz="11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Verpackung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236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Karton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236</a:t>
                      </a:r>
                      <a:endParaRPr lang="de-DE" sz="1100" dirty="0"/>
                    </a:p>
                  </a:txBody>
                  <a:tcPr marL="70154" marR="70154" marT="25718" marB="25718"/>
                </a:tc>
                <a:tc>
                  <a:txBody>
                    <a:bodyPr/>
                    <a:lstStyle/>
                    <a:p>
                      <a:r>
                        <a:rPr lang="de-DE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kg Kartons (wie „Weingut 1“)</a:t>
                      </a:r>
                      <a:endParaRPr lang="de-DE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70154" marR="70154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Mosel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10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  <p:graphicFrame>
        <p:nvGraphicFramePr>
          <p:cNvPr id="7" name="Diagramm 6"/>
          <p:cNvGraphicFramePr>
            <a:graphicFrameLocks noGrp="1"/>
          </p:cNvGraphicFramePr>
          <p:nvPr>
            <p:extLst/>
          </p:nvPr>
        </p:nvGraphicFramePr>
        <p:xfrm>
          <a:off x="1143000" y="637443"/>
          <a:ext cx="6971044" cy="4506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81423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18</a:t>
            </a:fld>
            <a:endParaRPr lang="de-AT" dirty="0"/>
          </a:p>
        </p:txBody>
      </p:sp>
      <p:graphicFrame>
        <p:nvGraphicFramePr>
          <p:cNvPr id="6" name="Diagramm 5"/>
          <p:cNvGraphicFramePr>
            <a:graphicFrameLocks noGrp="1"/>
          </p:cNvGraphicFramePr>
          <p:nvPr>
            <p:extLst/>
          </p:nvPr>
        </p:nvGraphicFramePr>
        <p:xfrm>
          <a:off x="1022556" y="1012723"/>
          <a:ext cx="7020232" cy="3777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52763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855407"/>
            <a:ext cx="7978525" cy="432620"/>
          </a:xfrm>
        </p:spPr>
        <p:txBody>
          <a:bodyPr/>
          <a:lstStyle/>
          <a:p>
            <a:r>
              <a:rPr lang="de-DE" dirty="0" smtClean="0"/>
              <a:t>Reduktionspotentiale THG (Green Deal 2030)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288028"/>
            <a:ext cx="7978775" cy="3318898"/>
          </a:xfrm>
        </p:spPr>
        <p:txBody>
          <a:bodyPr/>
          <a:lstStyle/>
          <a:p>
            <a:r>
              <a:rPr lang="de-DE" dirty="0" smtClean="0"/>
              <a:t>Gesamtreduktion THG: 52%!!!</a:t>
            </a:r>
          </a:p>
          <a:p>
            <a:pPr lvl="1"/>
            <a:r>
              <a:rPr lang="de-DE" dirty="0" smtClean="0"/>
              <a:t>Umstellung auf Leichtglas: 39% (</a:t>
            </a:r>
            <a:r>
              <a:rPr lang="de-DE" dirty="0" smtClean="0">
                <a:solidFill>
                  <a:srgbClr val="FF0000"/>
                </a:solidFill>
              </a:rPr>
              <a:t>und mehr!!!)</a:t>
            </a:r>
          </a:p>
          <a:p>
            <a:pPr lvl="1"/>
            <a:r>
              <a:rPr lang="de-DE" dirty="0" smtClean="0"/>
              <a:t>Stickstoffersatz durch Gründüngung: 47%</a:t>
            </a:r>
          </a:p>
          <a:p>
            <a:pPr lvl="1"/>
            <a:r>
              <a:rPr lang="de-DE" dirty="0" smtClean="0"/>
              <a:t>Einsatz von Ökostrom: 93%!!!</a:t>
            </a:r>
          </a:p>
          <a:p>
            <a:pPr lvl="1"/>
            <a:r>
              <a:rPr lang="de-DE" dirty="0" smtClean="0"/>
              <a:t>Biologische Bewirtschaftung: 30%</a:t>
            </a:r>
            <a:endParaRPr lang="de-DE" dirty="0"/>
          </a:p>
          <a:p>
            <a:pPr lvl="1"/>
            <a:r>
              <a:rPr lang="de-DE" dirty="0" smtClean="0"/>
              <a:t>Keine Anreicherung: 100%</a:t>
            </a:r>
          </a:p>
          <a:p>
            <a:pPr lvl="1"/>
            <a:r>
              <a:rPr lang="de-DE" dirty="0"/>
              <a:t>Naturkork statt Alu: 52</a:t>
            </a:r>
            <a:r>
              <a:rPr lang="de-DE" dirty="0" smtClean="0"/>
              <a:t>%</a:t>
            </a:r>
          </a:p>
          <a:p>
            <a:pPr lvl="1"/>
            <a:r>
              <a:rPr lang="de-DE" dirty="0"/>
              <a:t>Einsatz von Biodiesel: 43</a:t>
            </a:r>
            <a:r>
              <a:rPr lang="de-DE" dirty="0" smtClean="0"/>
              <a:t>%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0938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Inhalte aus dieser Präsentation dürfen mit Screenshots, </a:t>
            </a:r>
            <a:br>
              <a:rPr lang="de-DE" dirty="0" smtClean="0"/>
            </a:br>
            <a:r>
              <a:rPr lang="de-DE" dirty="0" smtClean="0"/>
              <a:t>Mitschriften, … bis zur Veröffentlichung der Publikation </a:t>
            </a:r>
            <a:br>
              <a:rPr lang="de-DE" dirty="0" smtClean="0"/>
            </a:br>
            <a:r>
              <a:rPr lang="de-DE" dirty="0" smtClean="0"/>
              <a:t>nicht verwendet werden!!!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041978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54775" y="277792"/>
            <a:ext cx="6003555" cy="462988"/>
          </a:xfrm>
        </p:spPr>
        <p:txBody>
          <a:bodyPr/>
          <a:lstStyle/>
          <a:p>
            <a:r>
              <a:rPr lang="de-AT" dirty="0" smtClean="0"/>
              <a:t>Klimaneutralität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20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38150" y="937549"/>
            <a:ext cx="8265674" cy="3305267"/>
          </a:xfrm>
        </p:spPr>
        <p:txBody>
          <a:bodyPr>
            <a:normAutofit/>
          </a:bodyPr>
          <a:lstStyle/>
          <a:p>
            <a:pPr lvl="1"/>
            <a:r>
              <a:rPr lang="de-AT" dirty="0" smtClean="0"/>
              <a:t>Es gibt derzeit noch </a:t>
            </a:r>
            <a:r>
              <a:rPr lang="de-AT" b="1" dirty="0" smtClean="0"/>
              <a:t>keine allgemein gültige </a:t>
            </a:r>
            <a:r>
              <a:rPr lang="en-GB" b="1" dirty="0" smtClean="0"/>
              <a:t>Definition </a:t>
            </a:r>
            <a:r>
              <a:rPr lang="de-AT" b="1" dirty="0" smtClean="0"/>
              <a:t>für</a:t>
            </a:r>
            <a:r>
              <a:rPr lang="en-GB" b="1" dirty="0" smtClean="0"/>
              <a:t> </a:t>
            </a:r>
            <a:r>
              <a:rPr lang="de-AT" b="1" dirty="0" smtClean="0"/>
              <a:t>Klimaneutralität</a:t>
            </a:r>
            <a:endParaRPr lang="en-GB" b="1" dirty="0"/>
          </a:p>
          <a:p>
            <a:pPr lvl="1"/>
            <a:r>
              <a:rPr lang="de-AT" dirty="0" smtClean="0"/>
              <a:t>Es existieren jedoch eine Reihe unterschiedlicher </a:t>
            </a:r>
            <a:r>
              <a:rPr lang="en-CA" dirty="0" err="1" smtClean="0"/>
              <a:t>Leitfäden</a:t>
            </a:r>
            <a:r>
              <a:rPr lang="de-AT" dirty="0" smtClean="0"/>
              <a:t> </a:t>
            </a:r>
            <a:r>
              <a:rPr lang="en-GB" dirty="0" smtClean="0"/>
              <a:t>und “Standards”, </a:t>
            </a:r>
            <a:r>
              <a:rPr lang="en-GB" dirty="0" err="1" smtClean="0"/>
              <a:t>z.B</a:t>
            </a:r>
            <a:r>
              <a:rPr lang="en-GB" dirty="0" smtClean="0"/>
              <a:t>. PAS2060 </a:t>
            </a:r>
            <a:r>
              <a:rPr lang="en-GB" dirty="0" err="1" smtClean="0"/>
              <a:t>aus</a:t>
            </a:r>
            <a:r>
              <a:rPr lang="en-GB" dirty="0" smtClean="0"/>
              <a:t> GB) </a:t>
            </a:r>
            <a:r>
              <a:rPr lang="de-AT" dirty="0" smtClean="0"/>
              <a:t> </a:t>
            </a:r>
          </a:p>
          <a:p>
            <a:pPr lvl="1"/>
            <a:r>
              <a:rPr lang="de-DE" dirty="0" smtClean="0"/>
              <a:t>2020 wurde auf globaler </a:t>
            </a:r>
            <a:r>
              <a:rPr lang="de-DE" dirty="0" err="1" smtClean="0"/>
              <a:t>Standardisierungeseben</a:t>
            </a:r>
            <a:r>
              <a:rPr lang="de-DE" dirty="0" smtClean="0"/>
              <a:t> ISO eine Working Group zum Thema „</a:t>
            </a:r>
            <a:r>
              <a:rPr lang="de-DE" dirty="0"/>
              <a:t>Carbon </a:t>
            </a:r>
            <a:r>
              <a:rPr lang="de-DE" dirty="0" err="1"/>
              <a:t>Neutrality</a:t>
            </a:r>
            <a:r>
              <a:rPr lang="de-DE" dirty="0"/>
              <a:t> “ </a:t>
            </a:r>
            <a:r>
              <a:rPr lang="de-DE" dirty="0" smtClean="0"/>
              <a:t>gestartet </a:t>
            </a:r>
            <a:endParaRPr lang="de-DE" dirty="0" smtClean="0"/>
          </a:p>
          <a:p>
            <a:pPr lvl="1"/>
            <a:r>
              <a:rPr lang="de-DE" dirty="0" smtClean="0"/>
              <a:t>Auf </a:t>
            </a:r>
            <a:r>
              <a:rPr lang="de-DE" dirty="0" smtClean="0"/>
              <a:t>österreichischer Ebene wurde unter dem Dach des CCCA </a:t>
            </a:r>
            <a:r>
              <a:rPr lang="de-DE" dirty="0" smtClean="0"/>
              <a:t>(</a:t>
            </a:r>
            <a:r>
              <a:rPr lang="de-DE" dirty="0" err="1"/>
              <a:t>C</a:t>
            </a:r>
            <a:r>
              <a:rPr lang="de-DE" dirty="0" err="1" smtClean="0"/>
              <a:t>limate</a:t>
            </a:r>
            <a:r>
              <a:rPr lang="de-DE" dirty="0" smtClean="0"/>
              <a:t> </a:t>
            </a:r>
            <a:r>
              <a:rPr lang="de-DE" dirty="0"/>
              <a:t>C</a:t>
            </a:r>
            <a:r>
              <a:rPr lang="de-DE" dirty="0" smtClean="0"/>
              <a:t>hange </a:t>
            </a:r>
            <a:r>
              <a:rPr lang="de-DE" dirty="0" err="1"/>
              <a:t>C</a:t>
            </a:r>
            <a:r>
              <a:rPr lang="de-DE" dirty="0" err="1" smtClean="0"/>
              <a:t>entre</a:t>
            </a:r>
            <a:r>
              <a:rPr lang="de-DE" dirty="0" smtClean="0"/>
              <a:t> Austria - Klimaforschungsnetzwerk) eine </a:t>
            </a:r>
            <a:r>
              <a:rPr lang="de-DE" dirty="0" smtClean="0"/>
              <a:t>AG zum Thema Klimaneutralität gegründet, und ein Hintergrunddokument für Unternehmen publiziert.  </a:t>
            </a:r>
            <a:endParaRPr lang="de-DE" dirty="0"/>
          </a:p>
          <a:p>
            <a:pPr lvl="1"/>
            <a:endParaRPr lang="de-DE" sz="1600" dirty="0" smtClean="0"/>
          </a:p>
          <a:p>
            <a:pPr lvl="1"/>
            <a:endParaRPr lang="de-DE" sz="1600" dirty="0"/>
          </a:p>
          <a:p>
            <a:pPr lvl="1"/>
            <a:endParaRPr lang="de-DE" sz="1600" dirty="0" smtClean="0"/>
          </a:p>
          <a:p>
            <a:pPr lvl="1"/>
            <a:endParaRPr lang="de-DE" sz="1600" dirty="0"/>
          </a:p>
          <a:p>
            <a:pPr marL="189000" lvl="1" indent="0">
              <a:buNone/>
            </a:pPr>
            <a:endParaRPr lang="de-AT" sz="1600" dirty="0"/>
          </a:p>
        </p:txBody>
      </p:sp>
      <p:sp>
        <p:nvSpPr>
          <p:cNvPr id="5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985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Darstellung in „Nachhaltig Austria“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21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Keine CO2-Daten, obwohl diese vorhanden sind für</a:t>
            </a:r>
          </a:p>
          <a:p>
            <a:pPr lvl="1"/>
            <a:r>
              <a:rPr lang="de-DE" dirty="0" smtClean="0"/>
              <a:t>Betrieb</a:t>
            </a:r>
          </a:p>
          <a:p>
            <a:pPr lvl="1"/>
            <a:r>
              <a:rPr lang="de-DE" dirty="0"/>
              <a:t>p</a:t>
            </a:r>
            <a:r>
              <a:rPr lang="de-DE" dirty="0" smtClean="0"/>
              <a:t>ro ha</a:t>
            </a:r>
          </a:p>
          <a:p>
            <a:pPr lvl="1"/>
            <a:r>
              <a:rPr lang="de-DE" dirty="0"/>
              <a:t>p</a:t>
            </a:r>
            <a:r>
              <a:rPr lang="de-DE" dirty="0" smtClean="0"/>
              <a:t>ro Liter Wein offenes Gebinde</a:t>
            </a:r>
          </a:p>
          <a:p>
            <a:pPr lvl="1"/>
            <a:r>
              <a:rPr lang="de-DE" dirty="0"/>
              <a:t>p</a:t>
            </a:r>
            <a:r>
              <a:rPr lang="de-DE" dirty="0" smtClean="0"/>
              <a:t>ro 0,75-l Flasche</a:t>
            </a:r>
          </a:p>
          <a:p>
            <a:r>
              <a:rPr lang="de-DE" b="1" dirty="0" smtClean="0"/>
              <a:t>Prozentuelle Darstellung!!!</a:t>
            </a:r>
          </a:p>
        </p:txBody>
      </p:sp>
      <p:sp>
        <p:nvSpPr>
          <p:cNvPr id="5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08803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37274" y="266218"/>
            <a:ext cx="3981251" cy="590309"/>
          </a:xfrm>
        </p:spPr>
        <p:txBody>
          <a:bodyPr/>
          <a:lstStyle/>
          <a:p>
            <a:r>
              <a:rPr lang="de-DE" dirty="0" smtClean="0"/>
              <a:t>Darstellung Ergebnisse </a:t>
            </a:r>
            <a:br>
              <a:rPr lang="de-DE" dirty="0" smtClean="0"/>
            </a:br>
            <a:r>
              <a:rPr lang="de-DE" dirty="0" smtClean="0"/>
              <a:t>in Nachhaltig Austria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22</a:t>
            </a:fld>
            <a:endParaRPr lang="de-DE" dirty="0"/>
          </a:p>
        </p:txBody>
      </p:sp>
      <p:pic>
        <p:nvPicPr>
          <p:cNvPr id="5" name="Grafik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37275" y="1226916"/>
            <a:ext cx="4431367" cy="3803437"/>
          </a:xfrm>
          <a:prstGeom prst="rect">
            <a:avLst/>
          </a:prstGeom>
        </p:spPr>
      </p:pic>
      <p:pic>
        <p:nvPicPr>
          <p:cNvPr id="6" name="Grafik 5"/>
          <p:cNvPicPr/>
          <p:nvPr/>
        </p:nvPicPr>
        <p:blipFill>
          <a:blip r:embed="rId3"/>
          <a:stretch>
            <a:fillRect/>
          </a:stretch>
        </p:blipFill>
        <p:spPr>
          <a:xfrm>
            <a:off x="69447" y="1226916"/>
            <a:ext cx="4467828" cy="424662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048720" y="441557"/>
            <a:ext cx="2592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Effekte durch 80% Leichtglasflaschen und 57% </a:t>
            </a:r>
            <a:r>
              <a:rPr lang="de-DE" dirty="0" err="1"/>
              <a:t>Wiederbefüllung</a:t>
            </a:r>
            <a:r>
              <a:rPr lang="de-DE" dirty="0"/>
              <a:t> von </a:t>
            </a:r>
            <a:r>
              <a:rPr lang="de-DE" dirty="0" smtClean="0"/>
              <a:t>Glasfalschen</a:t>
            </a:r>
            <a:endParaRPr lang="de-DE" dirty="0"/>
          </a:p>
        </p:txBody>
      </p:sp>
      <p:sp>
        <p:nvSpPr>
          <p:cNvPr id="8" name="Pfeil nach unten 7"/>
          <p:cNvSpPr/>
          <p:nvPr/>
        </p:nvSpPr>
        <p:spPr>
          <a:xfrm>
            <a:off x="2303361" y="1736203"/>
            <a:ext cx="1006998" cy="11690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632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530" y="1101193"/>
            <a:ext cx="2700911" cy="622091"/>
          </a:xfrm>
        </p:spPr>
        <p:txBody>
          <a:bodyPr/>
          <a:lstStyle/>
          <a:p>
            <a:r>
              <a:rPr lang="de-DE" dirty="0" smtClean="0"/>
              <a:t>Darstellung </a:t>
            </a:r>
            <a:br>
              <a:rPr lang="de-DE" dirty="0" smtClean="0"/>
            </a:br>
            <a:r>
              <a:rPr lang="de-DE" dirty="0" smtClean="0"/>
              <a:t>Empfehlungen in</a:t>
            </a:r>
            <a:br>
              <a:rPr lang="de-DE" dirty="0" smtClean="0"/>
            </a:br>
            <a:r>
              <a:rPr lang="de-DE" dirty="0" smtClean="0"/>
              <a:t>Nachhaltig </a:t>
            </a:r>
            <a:br>
              <a:rPr lang="de-DE" dirty="0" smtClean="0"/>
            </a:br>
            <a:r>
              <a:rPr lang="de-DE" dirty="0" smtClean="0"/>
              <a:t>Austria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23</a:t>
            </a:fld>
            <a:endParaRPr lang="de-DE" dirty="0"/>
          </a:p>
        </p:txBody>
      </p:sp>
      <p:pic>
        <p:nvPicPr>
          <p:cNvPr id="6" name="Grafik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97644" y="209942"/>
            <a:ext cx="5760720" cy="4467225"/>
          </a:xfrm>
          <a:prstGeom prst="rect">
            <a:avLst/>
          </a:prstGeom>
        </p:spPr>
      </p:pic>
      <p:sp>
        <p:nvSpPr>
          <p:cNvPr id="7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2056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987" y="1006997"/>
            <a:ext cx="5948946" cy="601883"/>
          </a:xfrm>
        </p:spPr>
        <p:txBody>
          <a:bodyPr/>
          <a:lstStyle/>
          <a:p>
            <a:r>
              <a:rPr lang="de-DE" dirty="0" smtClean="0"/>
              <a:t>Kleingebinde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24</a:t>
            </a:fld>
            <a:endParaRPr lang="de-DE" dirty="0"/>
          </a:p>
        </p:txBody>
      </p:sp>
      <p:pic>
        <p:nvPicPr>
          <p:cNvPr id="5" name="Grafik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6" y="46038"/>
            <a:ext cx="5600700" cy="5051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056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3281" y="243069"/>
            <a:ext cx="5995245" cy="601884"/>
          </a:xfrm>
        </p:spPr>
        <p:txBody>
          <a:bodyPr/>
          <a:lstStyle/>
          <a:p>
            <a:r>
              <a:rPr lang="de-DE" dirty="0" err="1" smtClean="0"/>
              <a:t>Wiederbefüllung</a:t>
            </a:r>
            <a:r>
              <a:rPr lang="de-DE" dirty="0" smtClean="0"/>
              <a:t> von Kleingebinde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25</a:t>
            </a:fld>
            <a:endParaRPr lang="de-DE" dirty="0"/>
          </a:p>
        </p:txBody>
      </p:sp>
      <p:pic>
        <p:nvPicPr>
          <p:cNvPr id="5" name="Grafik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57" y="1011554"/>
            <a:ext cx="7905067" cy="377869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feil nach rechts 5"/>
          <p:cNvSpPr/>
          <p:nvPr/>
        </p:nvSpPr>
        <p:spPr>
          <a:xfrm rot="10800000">
            <a:off x="7801337" y="2963119"/>
            <a:ext cx="983848" cy="2546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7325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Danke für Ihre </a:t>
            </a:r>
            <a:br>
              <a:rPr lang="de-AT" smtClean="0"/>
            </a:br>
            <a:r>
              <a:rPr lang="de-AT" smtClean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Franz G. Rosner</a:t>
            </a:r>
          </a:p>
          <a:p>
            <a:r>
              <a:rPr lang="de-DE" dirty="0" smtClean="0"/>
              <a:t>Höhere Bundeslehranstalt und Bundesamt </a:t>
            </a:r>
          </a:p>
          <a:p>
            <a:r>
              <a:rPr lang="de-DE" dirty="0" smtClean="0"/>
              <a:t>für Wein- und Obstbau Klosterneuburg</a:t>
            </a:r>
          </a:p>
          <a:p>
            <a:r>
              <a:rPr lang="de-DE" dirty="0" smtClean="0">
                <a:hlinkClick r:id="rId2"/>
              </a:rPr>
              <a:t>franz.rosner@weinobst.at</a:t>
            </a:r>
            <a:r>
              <a:rPr lang="de-DE" dirty="0" smtClean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7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„European Green Deal“ – Auswirkungen auf die österreichische Weinwirtschaft</a:t>
            </a:r>
          </a:p>
          <a:p>
            <a:r>
              <a:rPr lang="de-DE" dirty="0" err="1" smtClean="0"/>
              <a:t>GrundlagenTreibhausgasbilanzierung</a:t>
            </a:r>
            <a:endParaRPr lang="de-DE" dirty="0" smtClean="0"/>
          </a:p>
          <a:p>
            <a:r>
              <a:rPr lang="de-DE" dirty="0" smtClean="0"/>
              <a:t>Datengrundlage</a:t>
            </a:r>
            <a:endParaRPr lang="de-DE" dirty="0"/>
          </a:p>
          <a:p>
            <a:r>
              <a:rPr lang="de-DE" dirty="0" smtClean="0"/>
              <a:t>Umsetzung im Zertifizierungstool „Nachhaltig Austria“</a:t>
            </a:r>
          </a:p>
          <a:p>
            <a:r>
              <a:rPr lang="de-DE" dirty="0" smtClean="0"/>
              <a:t>THG-Kleingebinde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40085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540001" y="1630800"/>
            <a:ext cx="7978524" cy="2976125"/>
          </a:xfrm>
        </p:spPr>
        <p:txBody>
          <a:bodyPr/>
          <a:lstStyle/>
          <a:p>
            <a:r>
              <a:rPr lang="de-DE" dirty="0" smtClean="0"/>
              <a:t>Ziele 2030</a:t>
            </a:r>
          </a:p>
          <a:p>
            <a:pPr lvl="1"/>
            <a:r>
              <a:rPr lang="de-DE" b="1" dirty="0" smtClean="0"/>
              <a:t>55% Senkung der THG (Basis 1990)</a:t>
            </a:r>
          </a:p>
          <a:p>
            <a:pPr lvl="1"/>
            <a:r>
              <a:rPr lang="de-DE" dirty="0"/>
              <a:t>Förderung einer effizienteren Ressourcennutzung durch den Übergang zu einer sauberen und kreislauforientierten </a:t>
            </a:r>
            <a:r>
              <a:rPr lang="de-DE" dirty="0" smtClean="0"/>
              <a:t>Wirtschaft</a:t>
            </a:r>
          </a:p>
          <a:p>
            <a:pPr lvl="1"/>
            <a:r>
              <a:rPr lang="de-DE" dirty="0"/>
              <a:t>Wiederherstellung der Biodiversität </a:t>
            </a:r>
            <a:endParaRPr lang="de-DE" dirty="0" smtClean="0"/>
          </a:p>
          <a:p>
            <a:pPr lvl="1"/>
            <a:r>
              <a:rPr lang="de-DE" dirty="0" smtClean="0"/>
              <a:t>Bekämpfung </a:t>
            </a:r>
            <a:r>
              <a:rPr lang="de-DE" dirty="0"/>
              <a:t>der </a:t>
            </a:r>
            <a:r>
              <a:rPr lang="de-DE" dirty="0" smtClean="0"/>
              <a:t>Umweltverschmutzung (Pflanzenschutz)</a:t>
            </a:r>
          </a:p>
          <a:p>
            <a:r>
              <a:rPr lang="de-DE" dirty="0" smtClean="0"/>
              <a:t>Kooperation mit österr. Umweltbundesamt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40001" y="828262"/>
            <a:ext cx="7978525" cy="848724"/>
          </a:xfrm>
        </p:spPr>
        <p:txBody>
          <a:bodyPr/>
          <a:lstStyle/>
          <a:p>
            <a:r>
              <a:rPr lang="de-DE" dirty="0" smtClean="0"/>
              <a:t>European Green Deal – Auswirkungen auf die </a:t>
            </a:r>
            <a:br>
              <a:rPr lang="de-DE" dirty="0" smtClean="0"/>
            </a:br>
            <a:r>
              <a:rPr lang="de-DE" dirty="0" smtClean="0"/>
              <a:t>(österreichische) Weinwirtschaft</a:t>
            </a:r>
            <a:endParaRPr lang="de-DE" dirty="0"/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83712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9579" y="219919"/>
            <a:ext cx="6134245" cy="555585"/>
          </a:xfrm>
        </p:spPr>
        <p:txBody>
          <a:bodyPr/>
          <a:lstStyle/>
          <a:p>
            <a:r>
              <a:rPr lang="de-AT" dirty="0" smtClean="0"/>
              <a:t>Grundlagen Der </a:t>
            </a:r>
            <a:r>
              <a:rPr lang="de-AT" dirty="0" smtClean="0"/>
              <a:t>THG-Bilanzierung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38151" y="879677"/>
            <a:ext cx="8265674" cy="3679626"/>
          </a:xfrm>
        </p:spPr>
        <p:txBody>
          <a:bodyPr>
            <a:noAutofit/>
          </a:bodyPr>
          <a:lstStyle/>
          <a:p>
            <a:r>
              <a:rPr lang="de-AT" sz="1400" dirty="0" smtClean="0"/>
              <a:t>Welche Fragestellung soll beantwortet werden – welcher Zweck erfüllt? </a:t>
            </a:r>
          </a:p>
          <a:p>
            <a:r>
              <a:rPr lang="de-AT" sz="1400" dirty="0" smtClean="0"/>
              <a:t>Was soll in welchen Systemgrenzen bilanziert werden? </a:t>
            </a:r>
          </a:p>
          <a:p>
            <a:r>
              <a:rPr lang="de-DE" sz="1400" dirty="0" smtClean="0"/>
              <a:t>Welche </a:t>
            </a:r>
            <a:r>
              <a:rPr lang="de-DE" sz="1400" dirty="0" err="1" smtClean="0"/>
              <a:t>Reportinganforderungen</a:t>
            </a:r>
            <a:r>
              <a:rPr lang="de-DE" sz="1400" dirty="0" smtClean="0"/>
              <a:t> sollen erfüllt werden?</a:t>
            </a:r>
            <a:endParaRPr lang="de-AT" sz="1400" dirty="0" smtClean="0"/>
          </a:p>
          <a:p>
            <a:r>
              <a:rPr lang="de-AT" sz="1400" dirty="0" smtClean="0"/>
              <a:t>Dem entsprechend, werden unterschiedliche Methoden, Standards, Programme, RL, etc. herangezogen:</a:t>
            </a:r>
            <a:endParaRPr lang="en-GB" sz="1400" dirty="0"/>
          </a:p>
          <a:p>
            <a:pPr lvl="1"/>
            <a:r>
              <a:rPr lang="de-AT" sz="1400" dirty="0" smtClean="0"/>
              <a:t>Für Bilanzen auf Ebene von Organisationseinheiten (Unternehmen etc.): GHG-Protocol, ISO 14064-1</a:t>
            </a:r>
          </a:p>
          <a:p>
            <a:pPr lvl="1"/>
            <a:r>
              <a:rPr lang="de-AT" sz="1400" dirty="0" smtClean="0"/>
              <a:t>Für Produktbilanzen: ISO 14067, </a:t>
            </a:r>
            <a:r>
              <a:rPr lang="de-AT" sz="1400" dirty="0" smtClean="0">
                <a:solidFill>
                  <a:schemeClr val="tx1"/>
                </a:solidFill>
              </a:rPr>
              <a:t>GHG-Protocol </a:t>
            </a:r>
            <a:r>
              <a:rPr lang="de-AT" sz="1400" dirty="0" err="1" smtClean="0">
                <a:solidFill>
                  <a:schemeClr val="tx1"/>
                </a:solidFill>
              </a:rPr>
              <a:t>Product</a:t>
            </a:r>
            <a:r>
              <a:rPr lang="de-AT" sz="1400" dirty="0" smtClean="0">
                <a:solidFill>
                  <a:schemeClr val="tx1"/>
                </a:solidFill>
              </a:rPr>
              <a:t> </a:t>
            </a:r>
            <a:r>
              <a:rPr lang="de-AT" sz="1400" dirty="0" err="1" smtClean="0">
                <a:solidFill>
                  <a:schemeClr val="tx1"/>
                </a:solidFill>
              </a:rPr>
              <a:t>Guidance</a:t>
            </a:r>
            <a:endParaRPr lang="de-AT" sz="1400" dirty="0" smtClean="0">
              <a:solidFill>
                <a:schemeClr val="tx1"/>
              </a:solidFill>
            </a:endParaRPr>
          </a:p>
          <a:p>
            <a:pPr lvl="1"/>
            <a:r>
              <a:rPr lang="de-DE" sz="1400" dirty="0" smtClean="0"/>
              <a:t>Für Projektbilanzen: ISO 14064-2, </a:t>
            </a:r>
            <a:r>
              <a:rPr lang="de-DE" sz="1400" dirty="0" smtClean="0">
                <a:solidFill>
                  <a:schemeClr val="tx1"/>
                </a:solidFill>
              </a:rPr>
              <a:t>GHG-Protocol Project </a:t>
            </a:r>
            <a:r>
              <a:rPr lang="de-DE" sz="1400" dirty="0" err="1" smtClean="0">
                <a:solidFill>
                  <a:schemeClr val="tx1"/>
                </a:solidFill>
              </a:rPr>
              <a:t>Guidance</a:t>
            </a:r>
            <a:endParaRPr lang="de-AT" sz="1400" dirty="0" smtClean="0">
              <a:solidFill>
                <a:schemeClr val="tx1"/>
              </a:solidFill>
            </a:endParaRPr>
          </a:p>
          <a:p>
            <a:pPr lvl="1"/>
            <a:r>
              <a:rPr lang="de-AT" sz="1400" dirty="0" smtClean="0"/>
              <a:t>Für nationale/regionale Inventuren </a:t>
            </a:r>
            <a:r>
              <a:rPr lang="de-AT" sz="1400" dirty="0" smtClean="0">
                <a:sym typeface="Wingdings" panose="05000000000000000000" pitchFamily="2" charset="2"/>
              </a:rPr>
              <a:t></a:t>
            </a:r>
            <a:r>
              <a:rPr lang="de-AT" sz="1400" dirty="0" smtClean="0"/>
              <a:t> territoriale Systemgrenze: Österreichische Inventur (</a:t>
            </a:r>
            <a:r>
              <a:rPr lang="de-AT" sz="1400" dirty="0" smtClean="0"/>
              <a:t>OLI – Ö. Luftschadstoff-Inventur), </a:t>
            </a:r>
            <a:r>
              <a:rPr lang="de-AT" sz="1400" dirty="0" smtClean="0"/>
              <a:t>IPCC Guidelines </a:t>
            </a:r>
            <a:r>
              <a:rPr lang="de-AT" sz="1400" dirty="0" smtClean="0"/>
              <a:t>(</a:t>
            </a:r>
            <a:r>
              <a:rPr lang="de-AT" sz="1400" dirty="0" err="1" smtClean="0"/>
              <a:t>Intergovernmental</a:t>
            </a:r>
            <a:r>
              <a:rPr lang="de-AT" sz="1400" dirty="0" smtClean="0"/>
              <a:t> Panel on </a:t>
            </a:r>
            <a:r>
              <a:rPr lang="de-AT" sz="1400" dirty="0" err="1" smtClean="0"/>
              <a:t>Climate</a:t>
            </a:r>
            <a:r>
              <a:rPr lang="de-AT" sz="1400" dirty="0" smtClean="0"/>
              <a:t> Change)</a:t>
            </a:r>
            <a:endParaRPr lang="de-AT" sz="1400" dirty="0" smtClean="0"/>
          </a:p>
          <a:p>
            <a:pPr lvl="1"/>
            <a:r>
              <a:rPr lang="de-AT" sz="1400" dirty="0">
                <a:solidFill>
                  <a:schemeClr val="tx1"/>
                </a:solidFill>
              </a:rPr>
              <a:t>Multikriterielle Ökobilanz: </a:t>
            </a:r>
            <a:r>
              <a:rPr lang="de-AT" sz="1400" dirty="0" smtClean="0">
                <a:solidFill>
                  <a:schemeClr val="tx1"/>
                </a:solidFill>
              </a:rPr>
              <a:t>Environmental </a:t>
            </a:r>
            <a:r>
              <a:rPr lang="de-AT" sz="1400" dirty="0" err="1" smtClean="0">
                <a:solidFill>
                  <a:schemeClr val="tx1"/>
                </a:solidFill>
              </a:rPr>
              <a:t>Footprint</a:t>
            </a:r>
            <a:r>
              <a:rPr lang="de-AT" sz="1400" dirty="0" smtClean="0">
                <a:solidFill>
                  <a:schemeClr val="tx1"/>
                </a:solidFill>
              </a:rPr>
              <a:t>, </a:t>
            </a:r>
            <a:r>
              <a:rPr lang="de-AT" sz="1400" dirty="0">
                <a:solidFill>
                  <a:schemeClr val="tx1"/>
                </a:solidFill>
              </a:rPr>
              <a:t>Life Cycle Assessment nach ISO </a:t>
            </a:r>
            <a:r>
              <a:rPr lang="de-AT" sz="1400" dirty="0" smtClean="0">
                <a:solidFill>
                  <a:schemeClr val="tx1"/>
                </a:solidFill>
              </a:rPr>
              <a:t>14040/44</a:t>
            </a:r>
          </a:p>
          <a:p>
            <a:r>
              <a:rPr lang="de-AT" sz="1400" dirty="0" smtClean="0"/>
              <a:t>Es muss zunächst über die </a:t>
            </a:r>
            <a:r>
              <a:rPr lang="de-AT" sz="1400" b="1" dirty="0" smtClean="0"/>
              <a:t>passende Methodik </a:t>
            </a:r>
            <a:r>
              <a:rPr lang="de-AT" sz="1400" dirty="0" smtClean="0"/>
              <a:t>entschieden werden. </a:t>
            </a:r>
          </a:p>
        </p:txBody>
      </p:sp>
    </p:spTree>
    <p:extLst>
      <p:ext uri="{BB962C8B-B14F-4D97-AF65-F5344CB8AC3E}">
        <p14:creationId xmlns:p14="http://schemas.microsoft.com/office/powerpoint/2010/main" val="303104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8042" y="234576"/>
            <a:ext cx="6170484" cy="749139"/>
          </a:xfrm>
        </p:spPr>
        <p:txBody>
          <a:bodyPr/>
          <a:lstStyle/>
          <a:p>
            <a:r>
              <a:rPr lang="de-DE" dirty="0" smtClean="0"/>
              <a:t>Systemgrenzen Unterschiede: </a:t>
            </a:r>
            <a:br>
              <a:rPr lang="de-DE" dirty="0" smtClean="0"/>
            </a:br>
            <a:r>
              <a:rPr lang="de-DE" dirty="0" smtClean="0"/>
              <a:t>Stoff-/Energieflüsse und Daten</a:t>
            </a:r>
            <a:endParaRPr lang="de-AT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2899254444"/>
              </p:ext>
            </p:extLst>
          </p:nvPr>
        </p:nvGraphicFramePr>
        <p:xfrm>
          <a:off x="1005619" y="983715"/>
          <a:ext cx="6691546" cy="349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uppieren 5"/>
          <p:cNvGrpSpPr/>
          <p:nvPr/>
        </p:nvGrpSpPr>
        <p:grpSpPr>
          <a:xfrm>
            <a:off x="946723" y="2056392"/>
            <a:ext cx="2322258" cy="1257300"/>
            <a:chOff x="323528" y="2924944"/>
            <a:chExt cx="3096344" cy="1676400"/>
          </a:xfrm>
        </p:grpSpPr>
        <p:grpSp>
          <p:nvGrpSpPr>
            <p:cNvPr id="7" name="Gruppieren 6"/>
            <p:cNvGrpSpPr/>
            <p:nvPr/>
          </p:nvGrpSpPr>
          <p:grpSpPr>
            <a:xfrm>
              <a:off x="323528" y="2924944"/>
              <a:ext cx="3096344" cy="1676400"/>
              <a:chOff x="323528" y="2590800"/>
              <a:chExt cx="3096344" cy="1676400"/>
            </a:xfrm>
          </p:grpSpPr>
          <p:pic>
            <p:nvPicPr>
              <p:cNvPr id="13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2590800"/>
                <a:ext cx="2733675" cy="1676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Ellipse 13"/>
              <p:cNvSpPr/>
              <p:nvPr/>
            </p:nvSpPr>
            <p:spPr>
              <a:xfrm>
                <a:off x="323528" y="2708920"/>
                <a:ext cx="3096344" cy="136815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350">
                  <a:noFill/>
                </a:endParaRPr>
              </a:p>
            </p:txBody>
          </p:sp>
        </p:grpSp>
        <p:cxnSp>
          <p:nvCxnSpPr>
            <p:cNvPr id="8" name="Gerade Verbindung mit Pfeil 7"/>
            <p:cNvCxnSpPr/>
            <p:nvPr/>
          </p:nvCxnSpPr>
          <p:spPr>
            <a:xfrm>
              <a:off x="1834381" y="3630933"/>
              <a:ext cx="900100" cy="226132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/>
            <p:cNvCxnSpPr/>
            <p:nvPr/>
          </p:nvCxnSpPr>
          <p:spPr>
            <a:xfrm>
              <a:off x="2443981" y="3356992"/>
              <a:ext cx="241447" cy="652473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/>
            <p:nvPr/>
          </p:nvCxnSpPr>
          <p:spPr>
            <a:xfrm flipV="1">
              <a:off x="1619672" y="4122531"/>
              <a:ext cx="624332" cy="78668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>
              <a:off x="1834381" y="3862001"/>
              <a:ext cx="289347" cy="491598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H="1">
              <a:off x="1547664" y="3243926"/>
              <a:ext cx="896317" cy="863874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pieren 14"/>
          <p:cNvGrpSpPr/>
          <p:nvPr/>
        </p:nvGrpSpPr>
        <p:grpSpPr>
          <a:xfrm>
            <a:off x="5374907" y="2013645"/>
            <a:ext cx="2322258" cy="1368818"/>
            <a:chOff x="5902833" y="2953702"/>
            <a:chExt cx="3096344" cy="1825091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5902833" y="3033441"/>
              <a:ext cx="3096344" cy="1676400"/>
              <a:chOff x="323528" y="2924944"/>
              <a:chExt cx="3096344" cy="1676400"/>
            </a:xfrm>
          </p:grpSpPr>
          <p:grpSp>
            <p:nvGrpSpPr>
              <p:cNvPr id="21" name="Gruppieren 20"/>
              <p:cNvGrpSpPr/>
              <p:nvPr/>
            </p:nvGrpSpPr>
            <p:grpSpPr>
              <a:xfrm>
                <a:off x="323528" y="2924944"/>
                <a:ext cx="3096344" cy="1676400"/>
                <a:chOff x="323528" y="2590800"/>
                <a:chExt cx="3096344" cy="1676400"/>
              </a:xfrm>
            </p:grpSpPr>
            <p:pic>
              <p:nvPicPr>
                <p:cNvPr id="27" name="Picture 5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44" y="2590800"/>
                  <a:ext cx="2733675" cy="1676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Ellipse 27"/>
                <p:cNvSpPr/>
                <p:nvPr/>
              </p:nvSpPr>
              <p:spPr>
                <a:xfrm>
                  <a:off x="323528" y="2708920"/>
                  <a:ext cx="3096344" cy="136815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350">
                    <a:noFill/>
                  </a:endParaRPr>
                </a:p>
              </p:txBody>
            </p:sp>
          </p:grpSp>
          <p:cxnSp>
            <p:nvCxnSpPr>
              <p:cNvPr id="22" name="Gerade Verbindung mit Pfeil 21"/>
              <p:cNvCxnSpPr/>
              <p:nvPr/>
            </p:nvCxnSpPr>
            <p:spPr>
              <a:xfrm>
                <a:off x="1834381" y="3630933"/>
                <a:ext cx="900100" cy="226132"/>
              </a:xfrm>
              <a:prstGeom prst="straightConnector1">
                <a:avLst/>
              </a:prstGeom>
              <a:ln w="2222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mit Pfeil 22"/>
              <p:cNvCxnSpPr/>
              <p:nvPr/>
            </p:nvCxnSpPr>
            <p:spPr>
              <a:xfrm>
                <a:off x="2443981" y="3356992"/>
                <a:ext cx="241447" cy="652473"/>
              </a:xfrm>
              <a:prstGeom prst="straightConnector1">
                <a:avLst/>
              </a:prstGeom>
              <a:ln w="2222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/>
              <p:cNvCxnSpPr/>
              <p:nvPr/>
            </p:nvCxnSpPr>
            <p:spPr>
              <a:xfrm flipV="1">
                <a:off x="1619672" y="4122531"/>
                <a:ext cx="624332" cy="78668"/>
              </a:xfrm>
              <a:prstGeom prst="straightConnector1">
                <a:avLst/>
              </a:prstGeom>
              <a:ln w="2222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/>
              <p:cNvCxnSpPr/>
              <p:nvPr/>
            </p:nvCxnSpPr>
            <p:spPr>
              <a:xfrm>
                <a:off x="1834381" y="3862001"/>
                <a:ext cx="289347" cy="491598"/>
              </a:xfrm>
              <a:prstGeom prst="straightConnector1">
                <a:avLst/>
              </a:prstGeom>
              <a:ln w="2222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mit Pfeil 25"/>
              <p:cNvCxnSpPr/>
              <p:nvPr/>
            </p:nvCxnSpPr>
            <p:spPr>
              <a:xfrm flipH="1">
                <a:off x="1547664" y="3243926"/>
                <a:ext cx="896317" cy="863874"/>
              </a:xfrm>
              <a:prstGeom prst="straightConnector1">
                <a:avLst/>
              </a:prstGeom>
              <a:ln w="2222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Gerade Verbindung mit Pfeil 16"/>
            <p:cNvCxnSpPr/>
            <p:nvPr/>
          </p:nvCxnSpPr>
          <p:spPr>
            <a:xfrm>
              <a:off x="7244691" y="2953702"/>
              <a:ext cx="330436" cy="697403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>
              <a:off x="7863736" y="3676072"/>
              <a:ext cx="209713" cy="1000738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 flipH="1">
              <a:off x="6516216" y="4081390"/>
              <a:ext cx="274384" cy="697403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flipH="1">
              <a:off x="8264733" y="3033441"/>
              <a:ext cx="267707" cy="601773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9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9690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Carbon </a:t>
            </a:r>
            <a:r>
              <a:rPr lang="de-DE" dirty="0" err="1" smtClean="0"/>
              <a:t>Footprint</a:t>
            </a:r>
            <a:r>
              <a:rPr lang="de-DE" dirty="0" smtClean="0"/>
              <a:t> - CFP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de-DE" sz="1600" dirty="0"/>
              <a:t>auch: Klimabilanz, </a:t>
            </a:r>
            <a:r>
              <a:rPr lang="de-DE" sz="1600" dirty="0" smtClean="0"/>
              <a:t>Treibhausgas-Bilanz</a:t>
            </a:r>
            <a:endParaRPr lang="de-DE" sz="1600" dirty="0"/>
          </a:p>
          <a:p>
            <a:r>
              <a:rPr lang="de-DE" sz="1600" dirty="0"/>
              <a:t>Unterscheidung zwischen</a:t>
            </a:r>
            <a:r>
              <a:rPr lang="de-DE" sz="1600" dirty="0" smtClean="0"/>
              <a:t>:</a:t>
            </a:r>
            <a:endParaRPr lang="de-DE" sz="1600" dirty="0"/>
          </a:p>
          <a:p>
            <a:pPr lvl="1"/>
            <a:r>
              <a:rPr lang="de-DE" sz="1600" dirty="0"/>
              <a:t>… </a:t>
            </a:r>
            <a:r>
              <a:rPr lang="de-DE" sz="1600" b="1" dirty="0" err="1"/>
              <a:t>Product</a:t>
            </a:r>
            <a:r>
              <a:rPr lang="de-DE" sz="1600" b="1" dirty="0"/>
              <a:t> Carbon </a:t>
            </a:r>
            <a:r>
              <a:rPr lang="de-DE" sz="1600" b="1" dirty="0" err="1"/>
              <a:t>Footprint</a:t>
            </a:r>
            <a:r>
              <a:rPr lang="de-DE" sz="1600" b="1" dirty="0"/>
              <a:t> </a:t>
            </a:r>
            <a:r>
              <a:rPr lang="de-DE" sz="1600" dirty="0"/>
              <a:t>bildet Treibhausgas-Emissionen von</a:t>
            </a:r>
            <a:r>
              <a:rPr lang="de-DE" sz="1600" b="1" dirty="0"/>
              <a:t> Produkten</a:t>
            </a:r>
            <a:r>
              <a:rPr lang="de-DE" sz="1600" dirty="0"/>
              <a:t> </a:t>
            </a:r>
            <a:br>
              <a:rPr lang="de-DE" sz="1600" dirty="0"/>
            </a:br>
            <a:r>
              <a:rPr lang="de-DE" sz="1600" dirty="0"/>
              <a:t>und Dienstleistungen innerhalb festgelegter Systemgrenzen (Bsp. Gesamter Lebenszyklus) ab</a:t>
            </a:r>
            <a:r>
              <a:rPr lang="de-DE" sz="1600" dirty="0" smtClean="0"/>
              <a:t>.</a:t>
            </a:r>
            <a:endParaRPr lang="de-DE" sz="1600" dirty="0"/>
          </a:p>
          <a:p>
            <a:pPr lvl="1"/>
            <a:r>
              <a:rPr lang="de-DE" sz="1600" dirty="0"/>
              <a:t>… </a:t>
            </a:r>
            <a:r>
              <a:rPr lang="de-DE" sz="1600" b="1" dirty="0"/>
              <a:t>Corporate Carbon </a:t>
            </a:r>
            <a:r>
              <a:rPr lang="de-DE" sz="1600" b="1" dirty="0" err="1"/>
              <a:t>Footprint</a:t>
            </a:r>
            <a:r>
              <a:rPr lang="de-DE" sz="1600" b="1" dirty="0"/>
              <a:t> </a:t>
            </a:r>
            <a:r>
              <a:rPr lang="de-DE" sz="1600" dirty="0"/>
              <a:t>ist die gesamthafte Treibhausgasbilanz </a:t>
            </a:r>
            <a:r>
              <a:rPr lang="de-DE" sz="1600" b="1" dirty="0"/>
              <a:t>eines Unternehmens </a:t>
            </a:r>
            <a:r>
              <a:rPr lang="de-DE" sz="1600" dirty="0"/>
              <a:t>für sämtliche unternehmensrelevante Aktivitäten innerhalb eines festgelegten Zeitrahmens (Bsp. Ein Bilanzjahr</a:t>
            </a:r>
            <a:r>
              <a:rPr lang="de-DE" sz="1600" dirty="0" smtClean="0"/>
              <a:t>).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8195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53833" y="254644"/>
            <a:ext cx="6064693" cy="613457"/>
          </a:xfrm>
        </p:spPr>
        <p:txBody>
          <a:bodyPr/>
          <a:lstStyle/>
          <a:p>
            <a:r>
              <a:rPr lang="de-DE" dirty="0" smtClean="0"/>
              <a:t>Differenzierung zu THG-Inventur Logik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C8B5-7E05-8645-9F0B-88F35640E36C}" type="slidenum">
              <a:rPr lang="de-DE" smtClean="0"/>
              <a:t>8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438151" y="1030147"/>
            <a:ext cx="8265674" cy="3529153"/>
          </a:xfrm>
        </p:spPr>
        <p:txBody>
          <a:bodyPr>
            <a:normAutofit fontScale="77500" lnSpcReduction="20000"/>
          </a:bodyPr>
          <a:lstStyle/>
          <a:p>
            <a:pPr marL="27119" indent="-214313"/>
            <a:r>
              <a:rPr lang="de-AT" sz="1900" b="1" dirty="0"/>
              <a:t>Systemgrenze:</a:t>
            </a:r>
          </a:p>
          <a:p>
            <a:pPr lvl="1"/>
            <a:r>
              <a:rPr lang="de-AT" dirty="0" smtClean="0"/>
              <a:t>Inventur: </a:t>
            </a:r>
            <a:r>
              <a:rPr lang="de-AT" dirty="0"/>
              <a:t>Territorialprinzip </a:t>
            </a:r>
            <a:br>
              <a:rPr lang="de-AT" dirty="0"/>
            </a:br>
            <a:r>
              <a:rPr lang="de-AT" dirty="0"/>
              <a:t>Energie- und Materialflüsse und Mobilität nur innerhalb AT </a:t>
            </a:r>
            <a:br>
              <a:rPr lang="de-AT" dirty="0"/>
            </a:br>
            <a:r>
              <a:rPr lang="de-AT" dirty="0" smtClean="0"/>
              <a:t>Fokus </a:t>
            </a:r>
            <a:r>
              <a:rPr lang="de-AT" dirty="0"/>
              <a:t>auf </a:t>
            </a:r>
            <a:r>
              <a:rPr lang="de-AT" dirty="0" smtClean="0"/>
              <a:t>direkte Emissionen („</a:t>
            </a:r>
            <a:r>
              <a:rPr lang="de-AT" dirty="0" err="1" smtClean="0"/>
              <a:t>Scope</a:t>
            </a:r>
            <a:r>
              <a:rPr lang="de-AT" dirty="0" smtClean="0"/>
              <a:t> 1“ der Sektoren)</a:t>
            </a:r>
            <a:endParaRPr lang="de-AT" dirty="0"/>
          </a:p>
          <a:p>
            <a:pPr lvl="1"/>
            <a:r>
              <a:rPr lang="de-AT" dirty="0" smtClean="0"/>
              <a:t>CCFP (Corporate Carbon </a:t>
            </a:r>
            <a:r>
              <a:rPr lang="de-AT" dirty="0" err="1" smtClean="0"/>
              <a:t>Footprint</a:t>
            </a:r>
            <a:r>
              <a:rPr lang="de-AT" dirty="0" smtClean="0"/>
              <a:t>): </a:t>
            </a:r>
            <a:r>
              <a:rPr lang="de-AT" dirty="0"/>
              <a:t>ganzheitlicher Ansatz (globale Klimawirkung)</a:t>
            </a:r>
            <a:br>
              <a:rPr lang="de-AT" dirty="0"/>
            </a:br>
            <a:r>
              <a:rPr lang="de-AT" dirty="0"/>
              <a:t>Energie- und Materialflüsse und Mobilität über die Landesgrenze hinaus</a:t>
            </a:r>
            <a:br>
              <a:rPr lang="de-AT" dirty="0"/>
            </a:br>
            <a:r>
              <a:rPr lang="de-AT" dirty="0" smtClean="0"/>
              <a:t>Direkte UND indirekte Emissionen (</a:t>
            </a:r>
            <a:r>
              <a:rPr lang="de-AT" dirty="0" err="1" smtClean="0"/>
              <a:t>Scope</a:t>
            </a:r>
            <a:r>
              <a:rPr lang="de-AT" dirty="0" smtClean="0"/>
              <a:t> </a:t>
            </a:r>
            <a:r>
              <a:rPr lang="de-AT" dirty="0"/>
              <a:t>1, 2 &amp; 3</a:t>
            </a:r>
            <a:r>
              <a:rPr lang="de-AT" dirty="0" smtClean="0"/>
              <a:t>)</a:t>
            </a:r>
            <a:endParaRPr lang="de-AT" dirty="0"/>
          </a:p>
          <a:p>
            <a:r>
              <a:rPr lang="de-AT" sz="1900" b="1" dirty="0"/>
              <a:t>Emissionsfaktoren:</a:t>
            </a:r>
          </a:p>
          <a:p>
            <a:pPr lvl="1"/>
            <a:r>
              <a:rPr lang="de-AT" dirty="0" smtClean="0"/>
              <a:t>Inventur: </a:t>
            </a:r>
            <a:r>
              <a:rPr lang="de-AT" dirty="0"/>
              <a:t>Territorialprinzip</a:t>
            </a:r>
            <a:br>
              <a:rPr lang="de-AT" dirty="0"/>
            </a:br>
            <a:r>
              <a:rPr lang="de-AT" dirty="0"/>
              <a:t>rein direkte Emissionsfaktoren aus der Österreichischen Luftschadstoffinventur</a:t>
            </a:r>
          </a:p>
          <a:p>
            <a:pPr lvl="1"/>
            <a:r>
              <a:rPr lang="de-AT" dirty="0"/>
              <a:t>CCFP: ganzheitlicher Ansatz</a:t>
            </a:r>
            <a:br>
              <a:rPr lang="de-AT" dirty="0"/>
            </a:br>
            <a:r>
              <a:rPr lang="de-AT" dirty="0"/>
              <a:t>direkte Emissionsfaktoren um vorgelagerte Anteile erweitert </a:t>
            </a:r>
            <a:r>
              <a:rPr lang="de-AT" dirty="0" smtClean="0"/>
              <a:t>(gesamthafte LCA-Faktoren</a:t>
            </a:r>
            <a:r>
              <a:rPr lang="de-AT" dirty="0"/>
              <a:t>)</a:t>
            </a:r>
          </a:p>
          <a:p>
            <a:pPr lvl="1"/>
            <a:endParaRPr lang="de-AT" dirty="0"/>
          </a:p>
          <a:p>
            <a:endParaRPr lang="de-AT" dirty="0"/>
          </a:p>
        </p:txBody>
      </p:sp>
      <p:sp>
        <p:nvSpPr>
          <p:cNvPr id="5" name="Fußzeilenplatzhalter 3"/>
          <p:cNvSpPr txBox="1">
            <a:spLocks/>
          </p:cNvSpPr>
          <p:nvPr/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smtClean="0"/>
              <a:t>Forschungstagung Klosterneuburg 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198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500" dirty="0"/>
              <a:t>Direkte Emissionen</a:t>
            </a:r>
            <a:endParaRPr lang="de-AT" sz="150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1500" dirty="0"/>
              <a:t>Indirekte Emissionen</a:t>
            </a:r>
            <a:endParaRPr lang="de-AT" sz="15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F4403-C569-4138-B132-AE93862FAC73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442258" y="123478"/>
            <a:ext cx="6450222" cy="893254"/>
          </a:xfrm>
        </p:spPr>
        <p:txBody>
          <a:bodyPr/>
          <a:lstStyle/>
          <a:p>
            <a:r>
              <a:rPr lang="de-AT" sz="2400" b="0" cap="all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Direkte und indirekte Emissionen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3"/>
          </p:nvPr>
        </p:nvSpPr>
        <p:spPr>
          <a:xfrm>
            <a:off x="1295636" y="1657711"/>
            <a:ext cx="3708000" cy="3012182"/>
          </a:xfrm>
        </p:spPr>
        <p:txBody>
          <a:bodyPr>
            <a:normAutofit fontScale="25000" lnSpcReduction="20000"/>
          </a:bodyPr>
          <a:lstStyle/>
          <a:p>
            <a:pPr marL="285750" indent="-285750"/>
            <a:r>
              <a:rPr lang="de-AT" sz="5600" dirty="0"/>
              <a:t>1 Liter Benzin verbrennt zu 2,32 kg CO</a:t>
            </a:r>
            <a:r>
              <a:rPr lang="de-AT" sz="5600" baseline="-25000" dirty="0"/>
              <a:t>2</a:t>
            </a:r>
          </a:p>
          <a:p>
            <a:pPr marL="285750" indent="-285750"/>
            <a:r>
              <a:rPr lang="de-AT" sz="5600" dirty="0"/>
              <a:t>1 kWh Erdgas zu 0,2 kg </a:t>
            </a:r>
            <a:r>
              <a:rPr lang="de-AT" sz="5600" dirty="0" smtClean="0"/>
              <a:t>CO</a:t>
            </a:r>
            <a:r>
              <a:rPr lang="de-AT" sz="5600" baseline="-25000" dirty="0" smtClean="0"/>
              <a:t>2</a:t>
            </a:r>
            <a:endParaRPr lang="de-AT" sz="5600" dirty="0"/>
          </a:p>
          <a:p>
            <a:pPr marL="285750" indent="-285750"/>
            <a:r>
              <a:rPr lang="de-AT" sz="5600" dirty="0"/>
              <a:t>Immer und überall gleich!</a:t>
            </a:r>
          </a:p>
          <a:p>
            <a:pPr marL="285750" indent="-285750"/>
            <a:r>
              <a:rPr lang="de-AT" sz="5600" dirty="0"/>
              <a:t>Andere THG-Emissionen, die bei der Verbrennung entstehen, sind hier oftmals vernachlässigbar. </a:t>
            </a:r>
          </a:p>
          <a:p>
            <a:endParaRPr lang="de-DE" sz="1600" dirty="0"/>
          </a:p>
          <a:p>
            <a:r>
              <a:rPr lang="de-AT" sz="1200" dirty="0"/>
              <a:t>Dies gilt aber nicht für Luftschadstoffe! Diese sind abhängig von den Verbrennungsbedingungen</a:t>
            </a:r>
            <a:r>
              <a:rPr lang="de-AT" sz="1600" dirty="0"/>
              <a:t> </a:t>
            </a:r>
          </a:p>
          <a:p>
            <a:endParaRPr lang="de-AT" sz="1600" dirty="0"/>
          </a:p>
          <a:p>
            <a:endParaRPr lang="de-AT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285750" indent="-285750"/>
            <a:r>
              <a:rPr lang="de-AT" sz="5600" dirty="0"/>
              <a:t>Bei vielen Prozessen fallen entlang der </a:t>
            </a:r>
            <a:r>
              <a:rPr lang="de-AT" sz="5600" dirty="0" smtClean="0"/>
              <a:t>Herstellungskette </a:t>
            </a:r>
            <a:r>
              <a:rPr lang="de-AT" sz="5600" dirty="0"/>
              <a:t>relevante Emissionen an. </a:t>
            </a:r>
          </a:p>
          <a:p>
            <a:pPr marL="285750" indent="-285750"/>
            <a:r>
              <a:rPr lang="de-AT" sz="5600" dirty="0"/>
              <a:t>Berücksichtigt die Lebenszyklus-Emissionen</a:t>
            </a:r>
          </a:p>
          <a:p>
            <a:pPr marL="537750" lvl="1" indent="-285750"/>
            <a:r>
              <a:rPr lang="de-AT" sz="5200" dirty="0" err="1" smtClean="0"/>
              <a:t>Bsp</a:t>
            </a:r>
            <a:r>
              <a:rPr lang="de-AT" sz="5200" dirty="0"/>
              <a:t>: Erdöl: </a:t>
            </a:r>
            <a:r>
              <a:rPr lang="de-AT" sz="5200" dirty="0" err="1"/>
              <a:t>Venting</a:t>
            </a:r>
            <a:r>
              <a:rPr lang="de-AT" sz="5200" dirty="0"/>
              <a:t> </a:t>
            </a:r>
            <a:r>
              <a:rPr lang="de-AT" sz="5200" dirty="0"/>
              <a:t>(=Entlüftung) und </a:t>
            </a:r>
            <a:r>
              <a:rPr lang="de-AT" sz="5200" dirty="0" err="1" smtClean="0"/>
              <a:t>Flaring</a:t>
            </a:r>
            <a:r>
              <a:rPr lang="de-AT" sz="5200" dirty="0" smtClean="0"/>
              <a:t> </a:t>
            </a:r>
            <a:r>
              <a:rPr lang="de-AT" sz="5200" dirty="0" smtClean="0"/>
              <a:t>(=</a:t>
            </a:r>
            <a:r>
              <a:rPr lang="de-AT" sz="5200" dirty="0"/>
              <a:t>Abfackeln) </a:t>
            </a:r>
            <a:endParaRPr lang="de-AT" sz="5200" dirty="0"/>
          </a:p>
          <a:p>
            <a:pPr marL="537750" lvl="1" indent="-285750"/>
            <a:r>
              <a:rPr lang="de-AT" sz="5200" dirty="0" err="1"/>
              <a:t>Bsp</a:t>
            </a:r>
            <a:r>
              <a:rPr lang="de-AT" sz="5200" dirty="0"/>
              <a:t>: Biokraftstoffe oder Holz (sind bei Betrachtung rein der direkten Emissionen CO</a:t>
            </a:r>
            <a:r>
              <a:rPr lang="de-AT" sz="5200" baseline="-25000" dirty="0"/>
              <a:t>2</a:t>
            </a:r>
            <a:r>
              <a:rPr lang="de-AT" sz="5200" dirty="0"/>
              <a:t>-neutral)</a:t>
            </a:r>
          </a:p>
          <a:p>
            <a:pPr marL="285750" indent="-285750"/>
            <a:r>
              <a:rPr lang="de-AT" sz="1600" dirty="0" err="1"/>
              <a:t>Bsp</a:t>
            </a:r>
            <a:r>
              <a:rPr lang="de-AT" sz="1600" dirty="0"/>
              <a:t>: Elektromobilität</a:t>
            </a:r>
            <a:endParaRPr lang="en-GB" sz="1600" dirty="0"/>
          </a:p>
          <a:p>
            <a:endParaRPr lang="de-AT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801827"/>
            <a:ext cx="6875916" cy="200025"/>
          </a:xfrm>
        </p:spPr>
        <p:txBody>
          <a:bodyPr/>
          <a:lstStyle/>
          <a:p>
            <a:pPr algn="r"/>
            <a:r>
              <a:rPr lang="de-AT" dirty="0" smtClean="0"/>
              <a:t>Forschungstagung Klosterneuburg</a:t>
            </a:r>
            <a:r>
              <a:rPr lang="de-AT" dirty="0" smtClean="0"/>
              <a:t> </a:t>
            </a:r>
            <a:r>
              <a:rPr lang="de-AT" dirty="0" smtClean="0"/>
              <a:t>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123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1394</Words>
  <Application>Microsoft Office PowerPoint</Application>
  <PresentationFormat>Bildschirmpräsentation (16:9)</PresentationFormat>
  <Paragraphs>358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6" baseType="lpstr">
      <vt:lpstr>Arial</vt:lpstr>
      <vt:lpstr>Calibri</vt:lpstr>
      <vt:lpstr>Corbel</vt:lpstr>
      <vt:lpstr>Courier New</vt:lpstr>
      <vt:lpstr>Meiryo</vt:lpstr>
      <vt:lpstr>Orf On Condensed</vt:lpstr>
      <vt:lpstr>Symbol</vt:lpstr>
      <vt:lpstr>Times New Roman</vt:lpstr>
      <vt:lpstr>Wingdings</vt:lpstr>
      <vt:lpstr>Republik-AT-4x3</vt:lpstr>
      <vt:lpstr>Welchen CO2-Fußabdruck verursacht  die Weinproduktion  im Weingarten und im Keller</vt:lpstr>
      <vt:lpstr>Inhalte aus dieser Präsentation dürfen mit Screenshots,  Mitschriften, … bis zur Veröffentlichung der Publikation  nicht verwendet werden!!!</vt:lpstr>
      <vt:lpstr>Ablauf</vt:lpstr>
      <vt:lpstr>European Green Deal – Auswirkungen auf die  (österreichische) Weinwirtschaft</vt:lpstr>
      <vt:lpstr>Grundlagen Der THG-Bilanzierung</vt:lpstr>
      <vt:lpstr>Systemgrenzen Unterschiede:  Stoff-/Energieflüsse und Daten</vt:lpstr>
      <vt:lpstr>Carbon Footprint - CFP</vt:lpstr>
      <vt:lpstr>Differenzierung zu THG-Inventur Logik</vt:lpstr>
      <vt:lpstr>Direkte und indirekte Emissionen</vt:lpstr>
      <vt:lpstr>THG-Bilanz nach GHG-Protocol</vt:lpstr>
      <vt:lpstr>PowerPoint-Präsentation</vt:lpstr>
      <vt:lpstr>Systemgrenze Nachhaltig Austria</vt:lpstr>
      <vt:lpstr> GHG-Protocol - Nachhaltig Austria</vt:lpstr>
      <vt:lpstr>Tabelle Vergleich von 2 Weingütern (1)</vt:lpstr>
      <vt:lpstr>Tabelle Vergleich von 2 Weingütern (2)</vt:lpstr>
      <vt:lpstr>Tabelle Vergleich von 2 Weingütern (3)</vt:lpstr>
      <vt:lpstr>PowerPoint-Präsentation</vt:lpstr>
      <vt:lpstr>PowerPoint-Präsentation</vt:lpstr>
      <vt:lpstr>Reduktionspotentiale THG (Green Deal 2030)</vt:lpstr>
      <vt:lpstr>Klimaneutralität</vt:lpstr>
      <vt:lpstr>Darstellung in „Nachhaltig Austria“</vt:lpstr>
      <vt:lpstr>Darstellung Ergebnisse  in Nachhaltig Austria</vt:lpstr>
      <vt:lpstr>Darstellung  Empfehlungen in Nachhaltig  Austria</vt:lpstr>
      <vt:lpstr>Kleingebinde</vt:lpstr>
      <vt:lpstr>Wiederbefüllung von Kleingebinde</vt:lpstr>
      <vt:lpstr>Danke für Ihre 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Rosner Franz</cp:lastModifiedBy>
  <cp:revision>30</cp:revision>
  <cp:lastPrinted>2019-02-11T07:35:12Z</cp:lastPrinted>
  <dcterms:created xsi:type="dcterms:W3CDTF">2018-12-17T10:37:07Z</dcterms:created>
  <dcterms:modified xsi:type="dcterms:W3CDTF">2023-01-19T09:51:18Z</dcterms:modified>
</cp:coreProperties>
</file>