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2" r:id="rId2"/>
    <p:sldId id="341" r:id="rId3"/>
    <p:sldId id="342" r:id="rId4"/>
    <p:sldId id="354" r:id="rId5"/>
    <p:sldId id="292" r:id="rId6"/>
    <p:sldId id="285" r:id="rId7"/>
    <p:sldId id="288" r:id="rId8"/>
    <p:sldId id="294" r:id="rId9"/>
    <p:sldId id="348" r:id="rId10"/>
    <p:sldId id="350" r:id="rId11"/>
    <p:sldId id="352" r:id="rId12"/>
    <p:sldId id="336" r:id="rId13"/>
    <p:sldId id="346" r:id="rId14"/>
    <p:sldId id="338" r:id="rId15"/>
    <p:sldId id="343" r:id="rId16"/>
    <p:sldId id="344" r:id="rId17"/>
    <p:sldId id="345" r:id="rId18"/>
    <p:sldId id="353" r:id="rId19"/>
    <p:sldId id="330" r:id="rId20"/>
    <p:sldId id="322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AF2AD-DCE2-4992-BC8D-E8F469125BE4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181E9-195B-4C43-936A-176EF046DF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6878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de/url?sa=i&amp;url=http://www.fleischerei-pfennigbauer.at/&amp;psig=AOvVaw1-vP2oYQ7E7q-JBiVkkcwt&amp;ust=1581669714028000&amp;source=images&amp;cd=vfe&amp;ved=0CAIQjRxqFwoTCKCahv2QzucCFQAAAAAdAAAAABAE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2595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533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861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9"/>
          <p:cNvCxnSpPr>
            <a:cxnSpLocks noChangeShapeType="1"/>
          </p:cNvCxnSpPr>
          <p:nvPr userDrawn="1"/>
        </p:nvCxnSpPr>
        <p:spPr bwMode="auto">
          <a:xfrm>
            <a:off x="719669" y="908720"/>
            <a:ext cx="11233151" cy="0"/>
          </a:xfrm>
          <a:prstGeom prst="line">
            <a:avLst/>
          </a:prstGeom>
          <a:noFill/>
          <a:ln w="9525" algn="ctr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hteck 10"/>
          <p:cNvSpPr>
            <a:spLocks noChangeArrowheads="1"/>
          </p:cNvSpPr>
          <p:nvPr userDrawn="1"/>
        </p:nvSpPr>
        <p:spPr bwMode="auto">
          <a:xfrm>
            <a:off x="719667" y="6354766"/>
            <a:ext cx="2993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0C4A552-6F74-4071-B0F3-EC568C142B20}" type="slidenum">
              <a:rPr lang="de-DE" altLang="de-DE" sz="1200" smtClean="0">
                <a:solidFill>
                  <a:srgbClr val="B3B3B3"/>
                </a:solidFill>
                <a:cs typeface="Arial" pitchFamily="34" charset="0"/>
              </a:rPr>
              <a:pPr eaLnBrk="1" hangingPunct="1">
                <a:defRPr/>
              </a:pPr>
              <a:t>‹Nr.›</a:t>
            </a:fld>
            <a:endParaRPr lang="de-AT" altLang="de-DE" sz="1200">
              <a:solidFill>
                <a:srgbClr val="B3B3B3"/>
              </a:solidFill>
              <a:cs typeface="Arial" pitchFamily="34" charset="0"/>
            </a:endParaRPr>
          </a:p>
        </p:txBody>
      </p:sp>
      <p:cxnSp>
        <p:nvCxnSpPr>
          <p:cNvPr id="14" name="Gerade Verbindung 13"/>
          <p:cNvCxnSpPr>
            <a:cxnSpLocks noChangeShapeType="1"/>
          </p:cNvCxnSpPr>
          <p:nvPr userDrawn="1"/>
        </p:nvCxnSpPr>
        <p:spPr bwMode="auto">
          <a:xfrm flipV="1">
            <a:off x="1026584" y="6486525"/>
            <a:ext cx="5069416" cy="6350"/>
          </a:xfrm>
          <a:prstGeom prst="line">
            <a:avLst/>
          </a:prstGeom>
          <a:noFill/>
          <a:ln w="9525" algn="ctr">
            <a:solidFill>
              <a:schemeClr val="bg1">
                <a:lumMod val="75000"/>
              </a:schemeClr>
            </a:solidFill>
            <a:round/>
            <a:headEnd/>
            <a:tailEnd/>
          </a:ln>
        </p:spPr>
      </p:cxnSp>
      <p:sp>
        <p:nvSpPr>
          <p:cNvPr id="25" name="Textplatzhalter 18"/>
          <p:cNvSpPr>
            <a:spLocks noGrp="1" noChangeAspect="1"/>
          </p:cNvSpPr>
          <p:nvPr>
            <p:ph type="body" sz="quarter" idx="15"/>
          </p:nvPr>
        </p:nvSpPr>
        <p:spPr>
          <a:xfrm>
            <a:off x="719667" y="1628803"/>
            <a:ext cx="11233151" cy="438194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aseline="0">
                <a:solidFill>
                  <a:srgbClr val="00387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6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719669" y="1015038"/>
            <a:ext cx="11233151" cy="426015"/>
          </a:xfrm>
        </p:spPr>
        <p:txBody>
          <a:bodyPr anchor="t">
            <a:normAutofit/>
          </a:bodyPr>
          <a:lstStyle>
            <a:lvl1pPr algn="l" eaLnBrk="0" hangingPunct="0">
              <a:tabLst>
                <a:tab pos="376238" algn="l"/>
              </a:tabLst>
              <a:defRPr sz="2400" b="1">
                <a:solidFill>
                  <a:srgbClr val="00387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2A0CBFF4-B862-495F-A373-813D73F8CD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1292" y="140950"/>
            <a:ext cx="576064" cy="632671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E0BFDD11-B474-4651-BF96-2CA2D58CB1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800" y="204371"/>
            <a:ext cx="1911729" cy="401854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729817EC-5C77-45B8-8090-ACDB728815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7392" y="116632"/>
            <a:ext cx="4271256" cy="778395"/>
          </a:xfrm>
          <a:prstGeom prst="rect">
            <a:avLst/>
          </a:prstGeom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C69A4588-3A4E-467B-A7CB-0C8A911533A1}"/>
              </a:ext>
            </a:extLst>
          </p:cNvPr>
          <p:cNvPicPr/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09758" y="150248"/>
            <a:ext cx="1632094" cy="555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02955144-676C-422D-BC71-C0151E05868E}"/>
              </a:ext>
            </a:extLst>
          </p:cNvPr>
          <p:cNvGrpSpPr/>
          <p:nvPr userDrawn="1"/>
        </p:nvGrpSpPr>
        <p:grpSpPr>
          <a:xfrm>
            <a:off x="6852481" y="6115586"/>
            <a:ext cx="4932151" cy="625782"/>
            <a:chOff x="6388005" y="5733256"/>
            <a:chExt cx="5292192" cy="671463"/>
          </a:xfrm>
        </p:grpSpPr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A0E3034C-E7D7-471A-B895-5B16CE23D7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88005" y="5733256"/>
              <a:ext cx="2124000" cy="637200"/>
            </a:xfrm>
            <a:prstGeom prst="rect">
              <a:avLst/>
            </a:prstGeom>
          </p:spPr>
        </p:pic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2B97D0D1-B05C-40B9-B67C-95CAC1F8470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76005" y="5756646"/>
              <a:ext cx="1620000" cy="648073"/>
            </a:xfrm>
            <a:prstGeom prst="rect">
              <a:avLst/>
            </a:prstGeom>
          </p:spPr>
        </p:pic>
        <p:pic>
          <p:nvPicPr>
            <p:cNvPr id="32" name="Picture 2" descr="Bildergebnis für europäischer landwirtschaftsfonds für die entwicklung des ländlichen raums">
              <a:hlinkClick r:id="rId8"/>
              <a:extLst>
                <a:ext uri="{FF2B5EF4-FFF2-40B4-BE49-F238E27FC236}">
                  <a16:creationId xmlns:a16="http://schemas.microsoft.com/office/drawing/2014/main" id="{35A1B463-1135-489A-A309-769CA182695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4197" y="5826801"/>
              <a:ext cx="1476000" cy="510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5" y="33313"/>
            <a:ext cx="746578" cy="973439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738426" y="242038"/>
            <a:ext cx="1741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EIP </a:t>
            </a:r>
            <a:r>
              <a:rPr lang="de-AT" sz="16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KEFStrat</a:t>
            </a:r>
            <a:endParaRPr lang="de-AT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9210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  <p15:guide id="2" pos="7423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21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9197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091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645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4061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104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510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0123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710AB-9EAE-4FCF-8D40-9D7C2BBED810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466BE-C3D9-4CFC-9F20-DA83F9FB71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3009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ctrTitle" sz="quarter"/>
          </p:nvPr>
        </p:nvSpPr>
        <p:spPr>
          <a:xfrm>
            <a:off x="393667" y="1110455"/>
            <a:ext cx="11233151" cy="426015"/>
          </a:xfrm>
        </p:spPr>
        <p:txBody>
          <a:bodyPr>
            <a:noAutofit/>
          </a:bodyPr>
          <a:lstStyle/>
          <a:p>
            <a:r>
              <a:rPr lang="de-DE" sz="4400" dirty="0"/>
              <a:t>Ergebnisse aus dem Projekt KEFSTRAT: </a:t>
            </a:r>
            <a:r>
              <a:rPr lang="de-DE" sz="4400" dirty="0" smtClean="0"/>
              <a:t>„Entwicklung </a:t>
            </a:r>
            <a:r>
              <a:rPr lang="de-DE" sz="4400" dirty="0"/>
              <a:t>von nachhaltigen Maßnahmen zur Bekämpfung der Kirschessigfliege im österreichischen Obst- und Weinbau</a:t>
            </a:r>
            <a:r>
              <a:rPr lang="de-DE" sz="4400" dirty="0" smtClean="0"/>
              <a:t>“</a:t>
            </a:r>
            <a:endParaRPr lang="de-DE" sz="4400" dirty="0"/>
          </a:p>
        </p:txBody>
      </p:sp>
      <p:sp>
        <p:nvSpPr>
          <p:cNvPr id="2" name="Textfeld 1"/>
          <p:cNvSpPr txBox="1"/>
          <p:nvPr/>
        </p:nvSpPr>
        <p:spPr>
          <a:xfrm>
            <a:off x="465228" y="4699220"/>
            <a:ext cx="11538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002060"/>
                </a:solidFill>
              </a:rPr>
              <a:t>Monika Riedle-Bauer</a:t>
            </a:r>
            <a:r>
              <a:rPr lang="de-DE" sz="2400" baseline="30000" dirty="0" smtClean="0">
                <a:solidFill>
                  <a:srgbClr val="002060"/>
                </a:solidFill>
              </a:rPr>
              <a:t>1</a:t>
            </a:r>
            <a:r>
              <a:rPr lang="de-DE" sz="2400" dirty="0" smtClean="0">
                <a:solidFill>
                  <a:srgbClr val="002060"/>
                </a:solidFill>
              </a:rPr>
              <a:t>,, Michael Krutzler</a:t>
            </a:r>
            <a:r>
              <a:rPr lang="de-DE" sz="2400" baseline="30000" dirty="0">
                <a:solidFill>
                  <a:srgbClr val="002060"/>
                </a:solidFill>
              </a:rPr>
              <a:t>1,2</a:t>
            </a:r>
            <a:r>
              <a:rPr lang="de-DE" sz="2400" dirty="0">
                <a:solidFill>
                  <a:srgbClr val="002060"/>
                </a:solidFill>
              </a:rPr>
              <a:t>, Mathias </a:t>
            </a:r>
            <a:r>
              <a:rPr lang="de-DE" sz="2400" dirty="0" smtClean="0">
                <a:solidFill>
                  <a:srgbClr val="002060"/>
                </a:solidFill>
              </a:rPr>
              <a:t>Matheis</a:t>
            </a:r>
            <a:r>
              <a:rPr lang="de-DE" sz="2400" baseline="30000" dirty="0" smtClean="0">
                <a:solidFill>
                  <a:srgbClr val="002060"/>
                </a:solidFill>
              </a:rPr>
              <a:t>1</a:t>
            </a:r>
            <a:r>
              <a:rPr lang="de-DE" sz="2400" dirty="0" smtClean="0">
                <a:solidFill>
                  <a:srgbClr val="002060"/>
                </a:solidFill>
              </a:rPr>
              <a:t>, Monika Made</a:t>
            </a:r>
            <a:r>
              <a:rPr lang="de-DE" sz="2400" dirty="0">
                <a:solidFill>
                  <a:srgbClr val="002060"/>
                </a:solidFill>
              </a:rPr>
              <a:t>rcic</a:t>
            </a:r>
            <a:r>
              <a:rPr lang="de-DE" sz="2400" baseline="30000" dirty="0" smtClean="0">
                <a:solidFill>
                  <a:srgbClr val="002060"/>
                </a:solidFill>
              </a:rPr>
              <a:t>1,</a:t>
            </a:r>
            <a:r>
              <a:rPr lang="de-DE" sz="2400" dirty="0" smtClean="0">
                <a:solidFill>
                  <a:srgbClr val="002060"/>
                </a:solidFill>
              </a:rPr>
              <a:t>  </a:t>
            </a:r>
            <a:r>
              <a:rPr lang="de-DE" sz="2400" dirty="0">
                <a:solidFill>
                  <a:srgbClr val="002060"/>
                </a:solidFill>
              </a:rPr>
              <a:t>Günter Brader</a:t>
            </a:r>
            <a:r>
              <a:rPr lang="de-DE" sz="2400" baseline="30000" dirty="0">
                <a:solidFill>
                  <a:srgbClr val="002060"/>
                </a:solidFill>
              </a:rPr>
              <a:t>2</a:t>
            </a:r>
          </a:p>
          <a:p>
            <a:r>
              <a:rPr lang="de-DE" sz="2400" dirty="0" smtClean="0">
                <a:solidFill>
                  <a:srgbClr val="002060"/>
                </a:solidFill>
              </a:rPr>
              <a:t>1 Höhere Bundeslehranstalt und Bundesamt für Wein- und Obstbau Klosterneuburg</a:t>
            </a:r>
          </a:p>
          <a:p>
            <a:r>
              <a:rPr lang="de-DE" sz="2400" dirty="0" smtClean="0">
                <a:solidFill>
                  <a:srgbClr val="002060"/>
                </a:solidFill>
              </a:rPr>
              <a:t>2 Austrian Institute </a:t>
            </a:r>
            <a:r>
              <a:rPr lang="de-DE" sz="2400" dirty="0" err="1" smtClean="0">
                <a:solidFill>
                  <a:srgbClr val="002060"/>
                </a:solidFill>
              </a:rPr>
              <a:t>of</a:t>
            </a:r>
            <a:r>
              <a:rPr lang="de-DE" sz="2400" dirty="0" smtClean="0">
                <a:solidFill>
                  <a:srgbClr val="002060"/>
                </a:solidFill>
              </a:rPr>
              <a:t> Technology, Tulln</a:t>
            </a:r>
            <a:endParaRPr lang="de-DE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71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9827" y="1968111"/>
            <a:ext cx="5794299" cy="2899720"/>
          </a:xfrm>
          <a:prstGeom prst="rect">
            <a:avLst/>
          </a:prstGeom>
        </p:spPr>
      </p:pic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>
          <a:xfrm>
            <a:off x="332491" y="1015038"/>
            <a:ext cx="11233151" cy="426015"/>
          </a:xfrm>
        </p:spPr>
        <p:txBody>
          <a:bodyPr>
            <a:normAutofit/>
          </a:bodyPr>
          <a:lstStyle/>
          <a:p>
            <a:r>
              <a:rPr lang="de-DE" dirty="0" smtClean="0"/>
              <a:t>Freiland-Bekämpfungsversuche  Holunder 2018-2022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34783" y="1573209"/>
            <a:ext cx="7002870" cy="4586017"/>
          </a:xfrm>
        </p:spPr>
        <p:txBody>
          <a:bodyPr>
            <a:noAutofit/>
          </a:bodyPr>
          <a:lstStyle/>
          <a:p>
            <a:pPr marL="285750" lvl="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sz="1800" dirty="0" smtClean="0">
                <a:solidFill>
                  <a:srgbClr val="002060"/>
                </a:solidFill>
              </a:rPr>
              <a:t>Sehr lange Wirkung </a:t>
            </a:r>
            <a:r>
              <a:rPr lang="de-DE" sz="1800" dirty="0" err="1" smtClean="0">
                <a:solidFill>
                  <a:srgbClr val="002060"/>
                </a:solidFill>
              </a:rPr>
              <a:t>Spintor</a:t>
            </a:r>
            <a:r>
              <a:rPr lang="de-DE" sz="1800" dirty="0" smtClean="0">
                <a:solidFill>
                  <a:srgbClr val="002060"/>
                </a:solidFill>
              </a:rPr>
              <a:t>, v.a. auf Larven</a:t>
            </a:r>
          </a:p>
          <a:p>
            <a:pPr marL="285750" lvl="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sz="1800" dirty="0" smtClean="0">
                <a:solidFill>
                  <a:srgbClr val="002060"/>
                </a:solidFill>
              </a:rPr>
              <a:t>Partikelfilme plus </a:t>
            </a:r>
            <a:r>
              <a:rPr lang="de-DE" sz="1800" dirty="0">
                <a:solidFill>
                  <a:srgbClr val="002060"/>
                </a:solidFill>
              </a:rPr>
              <a:t>Netzmittel </a:t>
            </a:r>
            <a:r>
              <a:rPr lang="de-DE" sz="1800" dirty="0" smtClean="0">
                <a:solidFill>
                  <a:srgbClr val="002060"/>
                </a:solidFill>
              </a:rPr>
              <a:t>gute </a:t>
            </a:r>
            <a:r>
              <a:rPr lang="de-DE" sz="1800" dirty="0">
                <a:solidFill>
                  <a:srgbClr val="002060"/>
                </a:solidFill>
              </a:rPr>
              <a:t>bis sehr gute eiablagehemmende Wirkung. </a:t>
            </a:r>
            <a:endParaRPr lang="de-DE" sz="1800" dirty="0" smtClean="0">
              <a:solidFill>
                <a:srgbClr val="002060"/>
              </a:solidFill>
            </a:endParaRPr>
          </a:p>
          <a:p>
            <a:pPr marL="46800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smtClean="0">
                <a:solidFill>
                  <a:srgbClr val="002060"/>
                </a:solidFill>
              </a:rPr>
              <a:t>Entscheidend deckender Spritzbelag; 20-30kg/ha</a:t>
            </a:r>
          </a:p>
          <a:p>
            <a:pPr marL="46800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2060"/>
                </a:solidFill>
              </a:rPr>
              <a:t> </a:t>
            </a:r>
            <a:r>
              <a:rPr lang="de-DE" sz="1800" dirty="0" smtClean="0">
                <a:solidFill>
                  <a:srgbClr val="002060"/>
                </a:solidFill>
              </a:rPr>
              <a:t>in unseren Versuchen Diatomeenerde </a:t>
            </a:r>
            <a:r>
              <a:rPr lang="de-DE" sz="1800" dirty="0">
                <a:solidFill>
                  <a:srgbClr val="002060"/>
                </a:solidFill>
              </a:rPr>
              <a:t>(</a:t>
            </a:r>
            <a:r>
              <a:rPr lang="de-DE" sz="1800" dirty="0" err="1">
                <a:solidFill>
                  <a:srgbClr val="002060"/>
                </a:solidFill>
              </a:rPr>
              <a:t>Silicosec</a:t>
            </a:r>
            <a:r>
              <a:rPr lang="de-DE" sz="1800" dirty="0">
                <a:solidFill>
                  <a:srgbClr val="002060"/>
                </a:solidFill>
              </a:rPr>
              <a:t>), Kaolin (z.B. Surround, </a:t>
            </a:r>
            <a:r>
              <a:rPr lang="de-DE" sz="1800" dirty="0" err="1">
                <a:solidFill>
                  <a:srgbClr val="002060"/>
                </a:solidFill>
              </a:rPr>
              <a:t>Kwizda</a:t>
            </a:r>
            <a:r>
              <a:rPr lang="de-DE" sz="1800" dirty="0">
                <a:solidFill>
                  <a:srgbClr val="002060"/>
                </a:solidFill>
              </a:rPr>
              <a:t>, </a:t>
            </a:r>
            <a:r>
              <a:rPr lang="de-DE" sz="1800" dirty="0" smtClean="0">
                <a:solidFill>
                  <a:srgbClr val="002060"/>
                </a:solidFill>
              </a:rPr>
              <a:t>Wien), Mica </a:t>
            </a:r>
            <a:r>
              <a:rPr lang="de-DE" sz="1800" dirty="0">
                <a:solidFill>
                  <a:srgbClr val="002060"/>
                </a:solidFill>
              </a:rPr>
              <a:t>G (</a:t>
            </a:r>
            <a:r>
              <a:rPr lang="de-DE" sz="1800" dirty="0" err="1">
                <a:solidFill>
                  <a:srgbClr val="002060"/>
                </a:solidFill>
              </a:rPr>
              <a:t>Aspanger</a:t>
            </a:r>
            <a:r>
              <a:rPr lang="de-DE" sz="1800" dirty="0">
                <a:solidFill>
                  <a:srgbClr val="002060"/>
                </a:solidFill>
              </a:rPr>
              <a:t> Mineralwerke</a:t>
            </a:r>
            <a:r>
              <a:rPr lang="de-DE" sz="1800" dirty="0" smtClean="0">
                <a:solidFill>
                  <a:srgbClr val="002060"/>
                </a:solidFill>
              </a:rPr>
              <a:t>), andere vermutlich ähnlich</a:t>
            </a:r>
          </a:p>
          <a:p>
            <a:pPr marL="468000" lvl="1" indent="-285750">
              <a:spcBef>
                <a:spcPts val="600"/>
              </a:spcBef>
            </a:pPr>
            <a:r>
              <a:rPr lang="de-DE" sz="1800" dirty="0" smtClean="0">
                <a:solidFill>
                  <a:srgbClr val="002060"/>
                </a:solidFill>
              </a:rPr>
              <a:t>Regenfestigkeit Belag nicht allzu gut </a:t>
            </a:r>
            <a:endParaRPr lang="de-DE" sz="1800" dirty="0">
              <a:solidFill>
                <a:srgbClr val="002060"/>
              </a:solidFill>
            </a:endParaRPr>
          </a:p>
          <a:p>
            <a:pPr marL="468000" lvl="1" indent="-285750">
              <a:spcBef>
                <a:spcPts val="600"/>
              </a:spcBef>
            </a:pPr>
            <a:r>
              <a:rPr lang="de-DE" sz="1800" dirty="0" smtClean="0">
                <a:solidFill>
                  <a:srgbClr val="002060"/>
                </a:solidFill>
              </a:rPr>
              <a:t>Kombi mit Netzmittel mit Oberflächenspannung senkender Wirkung  u. „anklebenden</a:t>
            </a:r>
            <a:r>
              <a:rPr lang="de-DE" sz="1800" dirty="0">
                <a:solidFill>
                  <a:srgbClr val="002060"/>
                </a:solidFill>
              </a:rPr>
              <a:t>“ Netzmitteln </a:t>
            </a:r>
            <a:r>
              <a:rPr lang="de-DE" sz="1800" dirty="0" smtClean="0">
                <a:solidFill>
                  <a:srgbClr val="002060"/>
                </a:solidFill>
              </a:rPr>
              <a:t>(z.B. Designer, Nu-Film</a:t>
            </a:r>
            <a:r>
              <a:rPr lang="de-DE" sz="1800" dirty="0">
                <a:solidFill>
                  <a:srgbClr val="002060"/>
                </a:solidFill>
              </a:rPr>
              <a:t>, </a:t>
            </a:r>
            <a:r>
              <a:rPr lang="de-DE" sz="1800" dirty="0" err="1">
                <a:solidFill>
                  <a:srgbClr val="002060"/>
                </a:solidFill>
              </a:rPr>
              <a:t>Helioterpen</a:t>
            </a:r>
            <a:r>
              <a:rPr lang="de-DE" sz="1800" dirty="0" smtClean="0">
                <a:solidFill>
                  <a:srgbClr val="002060"/>
                </a:solidFill>
              </a:rPr>
              <a:t>)</a:t>
            </a:r>
            <a:endParaRPr lang="de-DE" sz="1800" dirty="0">
              <a:solidFill>
                <a:srgbClr val="002060"/>
              </a:solidFill>
            </a:endParaRPr>
          </a:p>
          <a:p>
            <a:pPr marL="468000" lvl="1" indent="-285750">
              <a:spcBef>
                <a:spcPts val="600"/>
              </a:spcBef>
            </a:pPr>
            <a:r>
              <a:rPr lang="de-DE" sz="1800" dirty="0">
                <a:solidFill>
                  <a:srgbClr val="002060"/>
                </a:solidFill>
              </a:rPr>
              <a:t>Im Holunder </a:t>
            </a:r>
            <a:r>
              <a:rPr lang="de-DE" sz="1800" dirty="0" smtClean="0">
                <a:solidFill>
                  <a:srgbClr val="002060"/>
                </a:solidFill>
              </a:rPr>
              <a:t>besonders </a:t>
            </a:r>
            <a:r>
              <a:rPr lang="de-DE" sz="1800" dirty="0">
                <a:solidFill>
                  <a:srgbClr val="002060"/>
                </a:solidFill>
              </a:rPr>
              <a:t>zu Befalls</a:t>
            </a:r>
            <a:r>
              <a:rPr lang="de-DE" sz="1800" dirty="0" smtClean="0">
                <a:solidFill>
                  <a:srgbClr val="002060"/>
                </a:solidFill>
              </a:rPr>
              <a:t>/ Behandlungs-beginn bzw. bei geringerem </a:t>
            </a:r>
            <a:r>
              <a:rPr lang="de-DE" sz="1800" dirty="0" err="1" smtClean="0">
                <a:solidFill>
                  <a:srgbClr val="002060"/>
                </a:solidFill>
              </a:rPr>
              <a:t>Befallsdruck</a:t>
            </a:r>
            <a:r>
              <a:rPr lang="de-DE" sz="1800" dirty="0" smtClean="0">
                <a:solidFill>
                  <a:srgbClr val="002060"/>
                </a:solidFill>
              </a:rPr>
              <a:t> </a:t>
            </a:r>
          </a:p>
          <a:p>
            <a:pPr marL="468000" lvl="1" indent="-285750">
              <a:spcBef>
                <a:spcPts val="600"/>
              </a:spcBef>
            </a:pPr>
            <a:r>
              <a:rPr lang="de-DE" sz="1800" dirty="0" smtClean="0">
                <a:solidFill>
                  <a:srgbClr val="002060"/>
                </a:solidFill>
              </a:rPr>
              <a:t>Kombination </a:t>
            </a:r>
            <a:r>
              <a:rPr lang="de-DE" sz="1800" dirty="0">
                <a:solidFill>
                  <a:srgbClr val="002060"/>
                </a:solidFill>
              </a:rPr>
              <a:t>mit </a:t>
            </a:r>
            <a:r>
              <a:rPr lang="de-DE" sz="1800" dirty="0" err="1" smtClean="0">
                <a:solidFill>
                  <a:srgbClr val="002060"/>
                </a:solidFill>
              </a:rPr>
              <a:t>Insektizidbehandlung</a:t>
            </a:r>
            <a:r>
              <a:rPr lang="de-DE" sz="1800" dirty="0" smtClean="0">
                <a:solidFill>
                  <a:srgbClr val="002060"/>
                </a:solidFill>
              </a:rPr>
              <a:t>(en)</a:t>
            </a:r>
          </a:p>
          <a:p>
            <a:pPr marL="468000" lvl="1" indent="-285750">
              <a:spcBef>
                <a:spcPts val="600"/>
              </a:spcBef>
            </a:pPr>
            <a:r>
              <a:rPr lang="de-DE" sz="1800" dirty="0" smtClean="0">
                <a:solidFill>
                  <a:srgbClr val="002060"/>
                </a:solidFill>
              </a:rPr>
              <a:t>Aktuell noch keine Registrierung, Nebenwirkung Einsatz gegen Sonnenbrand</a:t>
            </a:r>
            <a:endParaRPr lang="de-DE" sz="1800" dirty="0">
              <a:solidFill>
                <a:srgbClr val="00206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059827" y="1565080"/>
            <a:ext cx="4413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Auswertung auf Eier und Larven 2x/Woche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889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/>
          <p:cNvSpPr>
            <a:spLocks noGrp="1"/>
          </p:cNvSpPr>
          <p:nvPr>
            <p:ph type="ctrTitle" sz="quarter"/>
          </p:nvPr>
        </p:nvSpPr>
        <p:spPr>
          <a:xfrm>
            <a:off x="349994" y="1101979"/>
            <a:ext cx="11233151" cy="504056"/>
          </a:xfrm>
        </p:spPr>
        <p:txBody>
          <a:bodyPr>
            <a:noAutofit/>
          </a:bodyPr>
          <a:lstStyle/>
          <a:p>
            <a:r>
              <a:rPr lang="de-DE" sz="2400" dirty="0" smtClean="0"/>
              <a:t>Bekämpfung: Nebenwirkung von Netzmitteln auf erwachsene Fliegen</a:t>
            </a:r>
            <a:endParaRPr lang="de-AT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349994" y="4893905"/>
            <a:ext cx="109252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2060"/>
                </a:solidFill>
              </a:rPr>
              <a:t>Netzmittel mit </a:t>
            </a:r>
            <a:r>
              <a:rPr lang="de-DE" sz="2400" b="1" dirty="0" err="1" smtClean="0">
                <a:solidFill>
                  <a:srgbClr val="002060"/>
                </a:solidFill>
              </a:rPr>
              <a:t>Spreiterwirkung</a:t>
            </a:r>
            <a:r>
              <a:rPr lang="de-DE" sz="2400" dirty="0" smtClean="0">
                <a:solidFill>
                  <a:srgbClr val="002060"/>
                </a:solidFill>
              </a:rPr>
              <a:t> (z.B. </a:t>
            </a:r>
            <a:r>
              <a:rPr lang="de-DE" sz="2400" dirty="0" err="1" smtClean="0">
                <a:solidFill>
                  <a:srgbClr val="002060"/>
                </a:solidFill>
              </a:rPr>
              <a:t>Silwet</a:t>
            </a:r>
            <a:r>
              <a:rPr lang="de-DE" sz="2400" dirty="0" smtClean="0">
                <a:solidFill>
                  <a:srgbClr val="002060"/>
                </a:solidFill>
              </a:rPr>
              <a:t> Top, Break </a:t>
            </a:r>
            <a:r>
              <a:rPr lang="de-DE" sz="2400" dirty="0" err="1" smtClean="0">
                <a:solidFill>
                  <a:srgbClr val="002060"/>
                </a:solidFill>
              </a:rPr>
              <a:t>Thru</a:t>
            </a:r>
            <a:r>
              <a:rPr lang="de-DE" sz="2400" dirty="0" smtClean="0">
                <a:solidFill>
                  <a:srgbClr val="002060"/>
                </a:solidFill>
              </a:rPr>
              <a:t>, Karibu, </a:t>
            </a:r>
            <a:r>
              <a:rPr lang="de-DE" sz="2400" dirty="0" err="1" smtClean="0">
                <a:solidFill>
                  <a:srgbClr val="002060"/>
                </a:solidFill>
              </a:rPr>
              <a:t>Wetcit</a:t>
            </a:r>
            <a:r>
              <a:rPr lang="de-DE" sz="2400" dirty="0" smtClean="0">
                <a:solidFill>
                  <a:srgbClr val="002060"/>
                </a:solidFill>
              </a:rPr>
              <a:t>) töten die Fliegen, wenn diese in Kontakt mit feuchter Brühe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002060"/>
                </a:solidFill>
              </a:rPr>
              <a:t>= Keine Aufforderung zu Solo-Einsatz von Netzmitteln, aber Nebenwirkung kann bei sonstigen Anwendungen genutzt werden</a:t>
            </a:r>
            <a:endParaRPr lang="de-DE" sz="2400" dirty="0">
              <a:solidFill>
                <a:srgbClr val="002060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2447" y="1696040"/>
            <a:ext cx="6481468" cy="2967277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864" y="1773365"/>
            <a:ext cx="3981083" cy="265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79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6DC13EE-26F6-4ED2-AF96-5AFD97D3072D}"/>
              </a:ext>
            </a:extLst>
          </p:cNvPr>
          <p:cNvGrpSpPr/>
          <p:nvPr/>
        </p:nvGrpSpPr>
        <p:grpSpPr>
          <a:xfrm>
            <a:off x="55811" y="3193379"/>
            <a:ext cx="6165350" cy="3140967"/>
            <a:chOff x="399201" y="2924944"/>
            <a:chExt cx="6165350" cy="3140967"/>
          </a:xfrm>
        </p:grpSpPr>
        <p:pic>
          <p:nvPicPr>
            <p:cNvPr id="5" name="Grafik 4" descr="Ein Bild, das Schrank, drinnen, weiß, Mikrowelle enthält.&#10;&#10;Automatisch generierte Beschreibung">
              <a:extLst>
                <a:ext uri="{FF2B5EF4-FFF2-40B4-BE49-F238E27FC236}">
                  <a16:creationId xmlns:a16="http://schemas.microsoft.com/office/drawing/2014/main" id="{BFB7A9EF-AE82-4545-97B8-6FD173129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07704" y="2924944"/>
              <a:ext cx="4187956" cy="3140967"/>
            </a:xfrm>
            <a:prstGeom prst="rect">
              <a:avLst/>
            </a:prstGeom>
          </p:spPr>
        </p:pic>
        <p:cxnSp>
          <p:nvCxnSpPr>
            <p:cNvPr id="6" name="Gerade Verbindung mit Pfeil 5">
              <a:extLst>
                <a:ext uri="{FF2B5EF4-FFF2-40B4-BE49-F238E27FC236}">
                  <a16:creationId xmlns:a16="http://schemas.microsoft.com/office/drawing/2014/main" id="{50B70A9D-35B7-4DC8-A1D6-6A78EAACD5AD}"/>
                </a:ext>
              </a:extLst>
            </p:cNvPr>
            <p:cNvCxnSpPr>
              <a:cxnSpLocks/>
            </p:cNvCxnSpPr>
            <p:nvPr/>
          </p:nvCxnSpPr>
          <p:spPr>
            <a:xfrm>
              <a:off x="1138576" y="4981818"/>
              <a:ext cx="1728192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C50CE94C-B2F8-4141-A731-1882651380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0072" y="3439110"/>
              <a:ext cx="1152128" cy="55412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7C48971E-9B6B-45FB-BFF0-3DF040BB6062}"/>
                </a:ext>
              </a:extLst>
            </p:cNvPr>
            <p:cNvSpPr txBox="1"/>
            <p:nvPr/>
          </p:nvSpPr>
          <p:spPr>
            <a:xfrm>
              <a:off x="399201" y="4797152"/>
              <a:ext cx="7797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Outlet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1EA1EA63-EFA9-48D8-B4C4-C2D4EC30E103}"/>
                </a:ext>
              </a:extLst>
            </p:cNvPr>
            <p:cNvSpPr txBox="1"/>
            <p:nvPr/>
          </p:nvSpPr>
          <p:spPr>
            <a:xfrm>
              <a:off x="5956308" y="3089037"/>
              <a:ext cx="6082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Inlet</a:t>
              </a:r>
              <a:endParaRPr lang="de-DE" dirty="0"/>
            </a:p>
          </p:txBody>
        </p:sp>
      </p:grpSp>
      <p:pic>
        <p:nvPicPr>
          <p:cNvPr id="11" name="Grafik 10" descr="Ein Bild, das sitzend, legend, schwarz, liegend enthält.&#10;&#10;Automatisch generierte Beschreibung">
            <a:extLst>
              <a:ext uri="{FF2B5EF4-FFF2-40B4-BE49-F238E27FC236}">
                <a16:creationId xmlns:a16="http://schemas.microsoft.com/office/drawing/2014/main" id="{65868837-05C6-4A20-8054-D46684A321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09018" y="2335560"/>
            <a:ext cx="3432855" cy="193098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132846" y="1808385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38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Können nicht rückstandsrelevante Gase</a:t>
            </a:r>
          </a:p>
          <a:p>
            <a:r>
              <a:rPr lang="de-DE" dirty="0">
                <a:solidFill>
                  <a:srgbClr val="00387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dazu genutzt werden die Entwicklung bereits abgelegter Eier am Lager zu unterdrücken?</a:t>
            </a:r>
            <a:endParaRPr lang="de-AT" dirty="0">
              <a:solidFill>
                <a:srgbClr val="00387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9871304" y="5187254"/>
            <a:ext cx="2019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de-DE" dirty="0"/>
              <a:t>Versuch mit 16ppm NO in Stickstoff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537" y="1544219"/>
            <a:ext cx="3356046" cy="2237364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6371847" y="3884749"/>
            <a:ext cx="3286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2060"/>
                </a:solidFill>
              </a:rPr>
              <a:t>Versuchsfrüchte Fliegen aus Zucht zur Eiablage angeboten</a:t>
            </a:r>
            <a:endParaRPr lang="de-DE" dirty="0">
              <a:solidFill>
                <a:srgbClr val="002060"/>
              </a:solidFill>
            </a:endParaRPr>
          </a:p>
        </p:txBody>
      </p:sp>
      <p:sp>
        <p:nvSpPr>
          <p:cNvPr id="15" name="Titel 2">
            <a:extLst>
              <a:ext uri="{FF2B5EF4-FFF2-40B4-BE49-F238E27FC236}">
                <a16:creationId xmlns:a16="http://schemas.microsoft.com/office/drawing/2014/main" id="{2BAF13D3-3E5E-4567-8057-C9AAEC7E1411}"/>
              </a:ext>
            </a:extLst>
          </p:cNvPr>
          <p:cNvSpPr txBox="1">
            <a:spLocks/>
          </p:cNvSpPr>
          <p:nvPr/>
        </p:nvSpPr>
        <p:spPr>
          <a:xfrm>
            <a:off x="212359" y="943167"/>
            <a:ext cx="11233151" cy="4260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0" latinLnBrk="0" hangingPunct="0">
              <a:lnSpc>
                <a:spcPct val="90000"/>
              </a:lnSpc>
              <a:spcBef>
                <a:spcPct val="0"/>
              </a:spcBef>
              <a:buNone/>
              <a:tabLst>
                <a:tab pos="376238" algn="l"/>
              </a:tabLst>
              <a:defRPr sz="2400" b="1" kern="120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Sanierung von Früchten (Beeren am Lager) mittels rückstandsfreier Gase- Laborversuche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108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1CA58970-4D5F-4F46-BF93-72FE8BF35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628800"/>
            <a:ext cx="8976731" cy="529284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399A770-5AE8-4D2F-AF2E-4162C8F6914B}"/>
              </a:ext>
            </a:extLst>
          </p:cNvPr>
          <p:cNvSpPr txBox="1"/>
          <p:nvPr/>
        </p:nvSpPr>
        <p:spPr>
          <a:xfrm>
            <a:off x="9480376" y="1916832"/>
            <a:ext cx="23762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Behandlung</a:t>
            </a:r>
            <a:r>
              <a:rPr lang="en-GB" sz="2000" dirty="0" smtClean="0"/>
              <a:t> von </a:t>
            </a:r>
            <a:r>
              <a:rPr lang="en-GB" sz="2000" dirty="0" err="1" smtClean="0"/>
              <a:t>Himbeeeren</a:t>
            </a:r>
            <a:r>
              <a:rPr lang="en-GB" sz="2000" dirty="0" smtClean="0"/>
              <a:t> und </a:t>
            </a:r>
            <a:r>
              <a:rPr lang="en-GB" sz="2000" dirty="0" err="1" smtClean="0"/>
              <a:t>Heidelbeeren</a:t>
            </a: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Bei</a:t>
            </a:r>
            <a:r>
              <a:rPr lang="en-GB" sz="2000" dirty="0" smtClean="0"/>
              <a:t> </a:t>
            </a:r>
            <a:r>
              <a:rPr lang="en-GB" sz="2000" dirty="0" err="1"/>
              <a:t>Himbeeren</a:t>
            </a:r>
            <a:r>
              <a:rPr lang="en-GB" sz="2000" dirty="0"/>
              <a:t> </a:t>
            </a:r>
            <a:r>
              <a:rPr lang="en-GB" sz="2000" dirty="0" err="1"/>
              <a:t>Effekte</a:t>
            </a:r>
            <a:r>
              <a:rPr lang="en-GB" sz="2000" dirty="0"/>
              <a:t> </a:t>
            </a:r>
            <a:r>
              <a:rPr lang="en-GB" sz="2000" dirty="0" err="1"/>
              <a:t>sowohl</a:t>
            </a:r>
            <a:r>
              <a:rPr lang="en-GB" sz="2000" dirty="0"/>
              <a:t> </a:t>
            </a:r>
            <a:r>
              <a:rPr lang="en-GB" sz="2000" dirty="0" err="1"/>
              <a:t>zwischen</a:t>
            </a:r>
            <a:r>
              <a:rPr lang="en-GB" sz="2000" dirty="0"/>
              <a:t> </a:t>
            </a:r>
            <a:r>
              <a:rPr lang="en-GB" sz="2000" dirty="0" err="1"/>
              <a:t>unterschiedlichen</a:t>
            </a:r>
            <a:r>
              <a:rPr lang="en-GB" sz="2000" dirty="0"/>
              <a:t> </a:t>
            </a:r>
            <a:r>
              <a:rPr lang="en-GB" sz="2000" dirty="0" err="1"/>
              <a:t>Temperaturen</a:t>
            </a:r>
            <a:r>
              <a:rPr lang="en-GB" sz="2000" dirty="0"/>
              <a:t> und </a:t>
            </a:r>
            <a:r>
              <a:rPr lang="en-GB" sz="2000" dirty="0" err="1"/>
              <a:t>Gasen</a:t>
            </a:r>
            <a:r>
              <a:rPr lang="en-GB" sz="2000" dirty="0"/>
              <a:t> </a:t>
            </a:r>
            <a:r>
              <a:rPr lang="en-GB" sz="2000" dirty="0" err="1"/>
              <a:t>sichtbar</a:t>
            </a:r>
            <a:endParaRPr lang="en-AT" sz="2000" dirty="0"/>
          </a:p>
        </p:txBody>
      </p:sp>
      <p:sp>
        <p:nvSpPr>
          <p:cNvPr id="2" name="Textfeld 1"/>
          <p:cNvSpPr txBox="1"/>
          <p:nvPr/>
        </p:nvSpPr>
        <p:spPr>
          <a:xfrm rot="16200000">
            <a:off x="-264973" y="2350269"/>
            <a:ext cx="1728192" cy="8640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AT"/>
          </a:p>
        </p:txBody>
      </p:sp>
      <p:sp>
        <p:nvSpPr>
          <p:cNvPr id="6" name="Textfeld 5"/>
          <p:cNvSpPr txBox="1"/>
          <p:nvPr/>
        </p:nvSpPr>
        <p:spPr>
          <a:xfrm rot="16200000">
            <a:off x="-144427" y="5445224"/>
            <a:ext cx="1728192" cy="8640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AT"/>
          </a:p>
        </p:txBody>
      </p:sp>
      <p:sp>
        <p:nvSpPr>
          <p:cNvPr id="7" name="Textfeld 6"/>
          <p:cNvSpPr txBox="1"/>
          <p:nvPr/>
        </p:nvSpPr>
        <p:spPr>
          <a:xfrm>
            <a:off x="1775520" y="6489594"/>
            <a:ext cx="1728192" cy="8640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AT"/>
          </a:p>
        </p:txBody>
      </p:sp>
      <p:sp>
        <p:nvSpPr>
          <p:cNvPr id="8" name="Textfeld 7"/>
          <p:cNvSpPr txBox="1"/>
          <p:nvPr/>
        </p:nvSpPr>
        <p:spPr>
          <a:xfrm>
            <a:off x="6744072" y="6525344"/>
            <a:ext cx="1728192" cy="8640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AT"/>
          </a:p>
        </p:txBody>
      </p:sp>
      <p:sp>
        <p:nvSpPr>
          <p:cNvPr id="4" name="Ellipse 3"/>
          <p:cNvSpPr/>
          <p:nvPr/>
        </p:nvSpPr>
        <p:spPr>
          <a:xfrm>
            <a:off x="3575720" y="3717032"/>
            <a:ext cx="2880320" cy="1800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6018395" y="3646413"/>
            <a:ext cx="2880320" cy="1800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itel 2">
            <a:extLst>
              <a:ext uri="{FF2B5EF4-FFF2-40B4-BE49-F238E27FC236}">
                <a16:creationId xmlns:a16="http://schemas.microsoft.com/office/drawing/2014/main" id="{2BAF13D3-3E5E-4567-8057-C9AAEC7E1411}"/>
              </a:ext>
            </a:extLst>
          </p:cNvPr>
          <p:cNvSpPr txBox="1">
            <a:spLocks/>
          </p:cNvSpPr>
          <p:nvPr/>
        </p:nvSpPr>
        <p:spPr>
          <a:xfrm>
            <a:off x="287621" y="1110359"/>
            <a:ext cx="11233151" cy="42601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0" latinLnBrk="0" hangingPunct="0">
              <a:lnSpc>
                <a:spcPct val="90000"/>
              </a:lnSpc>
              <a:spcBef>
                <a:spcPct val="0"/>
              </a:spcBef>
              <a:buNone/>
              <a:tabLst>
                <a:tab pos="376238" algn="l"/>
              </a:tabLst>
              <a:defRPr sz="2400" b="1" kern="120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Sanierung von Früchten (Beeren am Lager) mittels rückstandsfreier Gase- Laborversuche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029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188898" y="1160052"/>
            <a:ext cx="5183810" cy="5430218"/>
            <a:chOff x="188898" y="1439249"/>
            <a:chExt cx="5183810" cy="5430218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815899" y="2397657"/>
              <a:ext cx="3272716" cy="1840903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898" y="4571902"/>
              <a:ext cx="4084559" cy="2297565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234430" y="1439249"/>
              <a:ext cx="3240289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smtClean="0">
                  <a:solidFill>
                    <a:srgbClr val="002060"/>
                  </a:solidFill>
                </a:rPr>
                <a:t>Früchte randomisiert in Obstkisten verteilt.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err="1" smtClean="0">
                  <a:solidFill>
                    <a:srgbClr val="002060"/>
                  </a:solidFill>
                </a:rPr>
                <a:t>gasdichte</a:t>
              </a:r>
              <a:r>
                <a:rPr lang="de-DE" dirty="0" smtClean="0">
                  <a:solidFill>
                    <a:srgbClr val="002060"/>
                  </a:solidFill>
                </a:rPr>
                <a:t> Folie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smtClean="0">
                  <a:solidFill>
                    <a:srgbClr val="002060"/>
                  </a:solidFill>
                </a:rPr>
                <a:t>Evakuieren von O</a:t>
              </a:r>
              <a:r>
                <a:rPr lang="de-DE" baseline="-25000" dirty="0" smtClean="0">
                  <a:solidFill>
                    <a:srgbClr val="002060"/>
                  </a:solidFill>
                </a:rPr>
                <a:t>2</a:t>
              </a:r>
              <a:r>
                <a:rPr lang="de-DE" dirty="0" smtClean="0">
                  <a:solidFill>
                    <a:srgbClr val="002060"/>
                  </a:solidFill>
                </a:rPr>
                <a:t> durch Einleiten von N</a:t>
              </a:r>
              <a:r>
                <a:rPr lang="de-DE" baseline="-25000" dirty="0" smtClean="0">
                  <a:solidFill>
                    <a:srgbClr val="002060"/>
                  </a:solidFill>
                </a:rPr>
                <a:t>2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smtClean="0">
                  <a:solidFill>
                    <a:srgbClr val="002060"/>
                  </a:solidFill>
                </a:rPr>
                <a:t>Einleiten von NO</a:t>
              </a:r>
              <a:endParaRPr lang="de-DE" baseline="-25000" dirty="0" smtClean="0">
                <a:solidFill>
                  <a:srgbClr val="00206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smtClean="0">
                  <a:solidFill>
                    <a:srgbClr val="002060"/>
                  </a:solidFill>
                </a:rPr>
                <a:t>Schließen des Ventils und Lagerung über Nacht im Kühlraum (5°C)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err="1" smtClean="0">
                  <a:solidFill>
                    <a:srgbClr val="002060"/>
                  </a:solidFill>
                </a:rPr>
                <a:t>Bonitur</a:t>
              </a:r>
              <a:endParaRPr lang="de-AT" dirty="0">
                <a:solidFill>
                  <a:srgbClr val="002060"/>
                </a:solidFill>
              </a:endParaRPr>
            </a:p>
          </p:txBody>
        </p:sp>
      </p:grpSp>
      <p:sp>
        <p:nvSpPr>
          <p:cNvPr id="11" name="Titel 2">
            <a:extLst>
              <a:ext uri="{FF2B5EF4-FFF2-40B4-BE49-F238E27FC236}">
                <a16:creationId xmlns:a16="http://schemas.microsoft.com/office/drawing/2014/main" id="{2BAF13D3-3E5E-4567-8057-C9AAEC7E1411}"/>
              </a:ext>
            </a:extLst>
          </p:cNvPr>
          <p:cNvSpPr txBox="1">
            <a:spLocks/>
          </p:cNvSpPr>
          <p:nvPr/>
        </p:nvSpPr>
        <p:spPr>
          <a:xfrm>
            <a:off x="234430" y="1008094"/>
            <a:ext cx="11233151" cy="42601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0" latinLnBrk="0" hangingPunct="0">
              <a:lnSpc>
                <a:spcPct val="90000"/>
              </a:lnSpc>
              <a:spcBef>
                <a:spcPct val="0"/>
              </a:spcBef>
              <a:buNone/>
              <a:tabLst>
                <a:tab pos="376238" algn="l"/>
              </a:tabLst>
              <a:defRPr sz="2400" b="1" kern="120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Sanierung von Früchten (Beeren am Lager) mittels rückstandsfreier Gase- Praxisversuche</a:t>
            </a:r>
            <a:endParaRPr lang="de-DE" dirty="0"/>
          </a:p>
        </p:txBody>
      </p:sp>
      <p:grpSp>
        <p:nvGrpSpPr>
          <p:cNvPr id="21" name="Gruppieren 20"/>
          <p:cNvGrpSpPr/>
          <p:nvPr/>
        </p:nvGrpSpPr>
        <p:grpSpPr>
          <a:xfrm>
            <a:off x="5851005" y="1280046"/>
            <a:ext cx="5982549" cy="4832910"/>
            <a:chOff x="5429795" y="1231408"/>
            <a:chExt cx="5982549" cy="4832910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29795" y="1231408"/>
              <a:ext cx="3104846" cy="3670972"/>
            </a:xfrm>
            <a:prstGeom prst="rect">
              <a:avLst/>
            </a:prstGeom>
          </p:spPr>
        </p:pic>
        <p:sp>
          <p:nvSpPr>
            <p:cNvPr id="18" name="Textfeld 17"/>
            <p:cNvSpPr txBox="1"/>
            <p:nvPr/>
          </p:nvSpPr>
          <p:spPr>
            <a:xfrm>
              <a:off x="5969068" y="5048655"/>
              <a:ext cx="525665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 smtClean="0">
                  <a:solidFill>
                    <a:srgbClr val="002060"/>
                  </a:solidFill>
                </a:rPr>
                <a:t>Reduktion Larven durch Behandlung</a:t>
              </a:r>
            </a:p>
            <a:p>
              <a:r>
                <a:rPr lang="de-DE" sz="2000" dirty="0" smtClean="0">
                  <a:solidFill>
                    <a:srgbClr val="002060"/>
                  </a:solidFill>
                </a:rPr>
                <a:t>Himbeeren 97%</a:t>
              </a:r>
            </a:p>
            <a:p>
              <a:r>
                <a:rPr lang="de-DE" sz="2000" dirty="0" smtClean="0">
                  <a:solidFill>
                    <a:srgbClr val="002060"/>
                  </a:solidFill>
                </a:rPr>
                <a:t>Heidelbeeren 62%</a:t>
              </a:r>
              <a:endParaRPr lang="de-DE" sz="2000" dirty="0">
                <a:solidFill>
                  <a:srgbClr val="002060"/>
                </a:solidFill>
              </a:endParaRPr>
            </a:p>
          </p:txBody>
        </p:sp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70084" y="1484200"/>
              <a:ext cx="2742260" cy="33783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6473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5"/>
          </p:nvPr>
        </p:nvSpPr>
        <p:spPr>
          <a:xfrm>
            <a:off x="369441" y="3216417"/>
            <a:ext cx="5328592" cy="304125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dirty="0" smtClean="0"/>
              <a:t>Reduziert Applikation </a:t>
            </a:r>
            <a:r>
              <a:rPr lang="de-AT" dirty="0"/>
              <a:t>von </a:t>
            </a:r>
            <a:r>
              <a:rPr lang="de-AT" dirty="0" smtClean="0"/>
              <a:t>insektenschädlichen Nematoden </a:t>
            </a:r>
            <a:r>
              <a:rPr lang="de-AT" dirty="0"/>
              <a:t>auf </a:t>
            </a:r>
            <a:r>
              <a:rPr lang="de-AT" dirty="0" smtClean="0"/>
              <a:t>am Boden liegende Früchte </a:t>
            </a:r>
            <a:r>
              <a:rPr lang="de-AT" dirty="0"/>
              <a:t>die Schlupfrate der KEF </a:t>
            </a:r>
            <a:r>
              <a:rPr lang="de-AT" dirty="0" smtClean="0"/>
              <a:t>(= </a:t>
            </a:r>
            <a:r>
              <a:rPr lang="de-AT" dirty="0"/>
              <a:t>Kann der </a:t>
            </a:r>
            <a:r>
              <a:rPr lang="de-AT" dirty="0" err="1"/>
              <a:t>Bestandesaufbau</a:t>
            </a:r>
            <a:r>
              <a:rPr lang="de-AT" dirty="0"/>
              <a:t> am Boden gebremst werden)?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dirty="0" smtClean="0"/>
              <a:t>Kommerziell </a:t>
            </a:r>
            <a:r>
              <a:rPr lang="de-AT" dirty="0"/>
              <a:t>erhältliche </a:t>
            </a:r>
            <a:r>
              <a:rPr lang="de-AT" dirty="0" err="1" smtClean="0"/>
              <a:t>Nematodenpräparate</a:t>
            </a:r>
            <a:r>
              <a:rPr lang="de-AT" dirty="0" smtClean="0"/>
              <a:t> </a:t>
            </a:r>
            <a:r>
              <a:rPr lang="de-AT" dirty="0" err="1"/>
              <a:t>Nemahelp</a:t>
            </a:r>
            <a:r>
              <a:rPr lang="de-AT" dirty="0"/>
              <a:t>, </a:t>
            </a:r>
            <a:r>
              <a:rPr lang="de-AT" dirty="0" err="1"/>
              <a:t>Nematop</a:t>
            </a:r>
            <a:r>
              <a:rPr lang="de-AT" dirty="0"/>
              <a:t> (</a:t>
            </a:r>
            <a:r>
              <a:rPr lang="de-AT" dirty="0" err="1"/>
              <a:t>Biohelp</a:t>
            </a:r>
            <a:r>
              <a:rPr lang="de-AT" dirty="0" smtClean="0"/>
              <a:t>), </a:t>
            </a:r>
            <a:r>
              <a:rPr lang="de-AT" i="1" dirty="0" smtClean="0"/>
              <a:t>Heterorhabditis </a:t>
            </a:r>
            <a:r>
              <a:rPr lang="de-AT" i="1" dirty="0" err="1"/>
              <a:t>bacteriophora</a:t>
            </a:r>
            <a:r>
              <a:rPr lang="de-AT" i="1" dirty="0"/>
              <a:t>, </a:t>
            </a:r>
            <a:r>
              <a:rPr lang="de-AT" i="1" dirty="0" err="1"/>
              <a:t>Steinernema</a:t>
            </a:r>
            <a:r>
              <a:rPr lang="de-AT" i="1" dirty="0"/>
              <a:t> </a:t>
            </a:r>
            <a:r>
              <a:rPr lang="de-AT" i="1" dirty="0" err="1"/>
              <a:t>feltiae</a:t>
            </a:r>
            <a:endParaRPr lang="de-AT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AT" dirty="0"/>
          </a:p>
        </p:txBody>
      </p:sp>
      <p:sp>
        <p:nvSpPr>
          <p:cNvPr id="3" name="Titel 2"/>
          <p:cNvSpPr>
            <a:spLocks noGrp="1"/>
          </p:cNvSpPr>
          <p:nvPr>
            <p:ph type="ctrTitle" sz="quarter"/>
          </p:nvPr>
        </p:nvSpPr>
        <p:spPr>
          <a:xfrm>
            <a:off x="369441" y="1078537"/>
            <a:ext cx="11233151" cy="426015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Biologische </a:t>
            </a:r>
            <a:r>
              <a:rPr lang="de-AT" dirty="0"/>
              <a:t>Bekämpfung mittels </a:t>
            </a:r>
            <a:r>
              <a:rPr lang="de-AT" dirty="0" smtClean="0"/>
              <a:t>insektenschädlichen Nematoden- Laborversuch</a:t>
            </a:r>
            <a:endParaRPr lang="de-AT" dirty="0"/>
          </a:p>
        </p:txBody>
      </p:sp>
      <p:sp>
        <p:nvSpPr>
          <p:cNvPr id="5" name="Textfeld 4"/>
          <p:cNvSpPr txBox="1"/>
          <p:nvPr/>
        </p:nvSpPr>
        <p:spPr>
          <a:xfrm>
            <a:off x="369441" y="1662391"/>
            <a:ext cx="5760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smtClean="0">
                <a:solidFill>
                  <a:srgbClr val="003871"/>
                </a:solidFill>
                <a:latin typeface="Arial" pitchFamily="34" charset="0"/>
                <a:cs typeface="Arial" pitchFamily="34" charset="0"/>
              </a:rPr>
              <a:t>Hintergrund: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871"/>
                </a:solidFill>
                <a:latin typeface="Arial" pitchFamily="34" charset="0"/>
                <a:cs typeface="Arial" pitchFamily="34" charset="0"/>
              </a:rPr>
              <a:t>sich entwickelnde Larven verlassen die Frucht und fallen überwiegend zu Boden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871"/>
                </a:solidFill>
                <a:latin typeface="Arial" pitchFamily="34" charset="0"/>
                <a:cs typeface="Arial" pitchFamily="34" charset="0"/>
              </a:rPr>
              <a:t>Kleine Beeren (Ribisel, Holunder bei Befall ab</a:t>
            </a:r>
            <a:endParaRPr lang="de-DE" sz="2000" dirty="0">
              <a:solidFill>
                <a:srgbClr val="00387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6196731" y="1785447"/>
            <a:ext cx="5650209" cy="4159291"/>
            <a:chOff x="6196731" y="1785447"/>
            <a:chExt cx="5650209" cy="4159291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45740" y="3656934"/>
              <a:ext cx="3033487" cy="2275115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79227" y="4111088"/>
              <a:ext cx="2444867" cy="1833650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56685" y="1811832"/>
              <a:ext cx="2990255" cy="2241325"/>
            </a:xfrm>
            <a:prstGeom prst="rect">
              <a:avLst/>
            </a:prstGeom>
          </p:spPr>
        </p:pic>
        <p:pic>
          <p:nvPicPr>
            <p:cNvPr id="8" name="Grafik 7" descr="Ein Bild, das Schokolade enthält.&#10;&#10;Automatisch generierte Beschreibung">
              <a:extLst>
                <a:ext uri="{FF2B5EF4-FFF2-40B4-BE49-F238E27FC236}">
                  <a16:creationId xmlns:a16="http://schemas.microsoft.com/office/drawing/2014/main" id="{C1743027-D05A-C74D-9FC1-F33C9ADFF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96731" y="1785447"/>
              <a:ext cx="2703239" cy="2027430"/>
            </a:xfrm>
            <a:prstGeom prst="rect">
              <a:avLst/>
            </a:prstGeom>
          </p:spPr>
        </p:pic>
      </p:grpSp>
      <p:sp>
        <p:nvSpPr>
          <p:cNvPr id="10" name="Ellipse 9"/>
          <p:cNvSpPr/>
          <p:nvPr/>
        </p:nvSpPr>
        <p:spPr>
          <a:xfrm rot="2578907">
            <a:off x="8118657" y="4508965"/>
            <a:ext cx="720080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494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>
          <a:xfrm>
            <a:off x="306769" y="1310758"/>
            <a:ext cx="11233151" cy="244301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Bekämpfung </a:t>
            </a:r>
            <a:r>
              <a:rPr lang="de-AT" dirty="0"/>
              <a:t>mittels Nematoden Laborversuche 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>
          <a:xfrm>
            <a:off x="5015880" y="1700808"/>
            <a:ext cx="3600400" cy="4309941"/>
          </a:xfrm>
        </p:spPr>
        <p:txBody>
          <a:bodyPr>
            <a:normAutofit/>
          </a:bodyPr>
          <a:lstStyle/>
          <a:p>
            <a:endParaRPr lang="de-AT" b="1" dirty="0"/>
          </a:p>
          <a:p>
            <a:endParaRPr lang="de-AT" dirty="0"/>
          </a:p>
        </p:txBody>
      </p:sp>
      <p:sp>
        <p:nvSpPr>
          <p:cNvPr id="12" name="Textplatzhalter 1"/>
          <p:cNvSpPr txBox="1">
            <a:spLocks/>
          </p:cNvSpPr>
          <p:nvPr/>
        </p:nvSpPr>
        <p:spPr>
          <a:xfrm>
            <a:off x="8083536" y="2953973"/>
            <a:ext cx="3456384" cy="2395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 sz="2000" kern="1200" baseline="0">
                <a:solidFill>
                  <a:srgbClr val="00387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u="sng" dirty="0" smtClean="0"/>
              <a:t>Ergebnis</a:t>
            </a:r>
            <a:endParaRPr lang="de-AT" u="sng" dirty="0"/>
          </a:p>
          <a:p>
            <a:pPr marL="342900" indent="-342900">
              <a:buFont typeface="Wingdings" pitchFamily="2" charset="2"/>
              <a:buChar char="à"/>
            </a:pPr>
            <a:r>
              <a:rPr lang="de-AT" dirty="0">
                <a:sym typeface="Wingdings" pitchFamily="2" charset="2"/>
              </a:rPr>
              <a:t>Der Befall durch Nematoden bewirkt eine Reduzierung der geschlüpften Fliegen</a:t>
            </a:r>
          </a:p>
          <a:p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19" y="2120398"/>
            <a:ext cx="6922726" cy="428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38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ctrTitle" sz="quarter"/>
          </p:nvPr>
        </p:nvSpPr>
        <p:spPr>
          <a:xfrm>
            <a:off x="191344" y="1004890"/>
            <a:ext cx="11233151" cy="426015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Bekämpfung </a:t>
            </a:r>
            <a:r>
              <a:rPr lang="de-AT" dirty="0"/>
              <a:t>mittels Nematoden-Freilandversuch</a:t>
            </a:r>
            <a:br>
              <a:rPr lang="de-AT" dirty="0"/>
            </a:br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927" y="1566406"/>
            <a:ext cx="4592716" cy="344453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76927" y="5212347"/>
            <a:ext cx="53285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3871"/>
                </a:solidFill>
                <a:latin typeface="Arial" pitchFamily="34" charset="0"/>
                <a:cs typeface="Arial" pitchFamily="34" charset="0"/>
              </a:rPr>
              <a:t>Auch Freilandeffekt </a:t>
            </a:r>
            <a:r>
              <a:rPr lang="de-DE" sz="2000" dirty="0" smtClean="0">
                <a:solidFill>
                  <a:srgbClr val="003871"/>
                </a:solidFill>
                <a:latin typeface="Arial" pitchFamily="34" charset="0"/>
                <a:cs typeface="Arial" pitchFamily="34" charset="0"/>
              </a:rPr>
              <a:t>beobachtet bes. für </a:t>
            </a:r>
            <a:r>
              <a:rPr lang="de-DE" sz="2000" i="1" dirty="0" smtClean="0">
                <a:solidFill>
                  <a:srgbClr val="003871"/>
                </a:solidFill>
                <a:latin typeface="Arial" pitchFamily="34" charset="0"/>
                <a:cs typeface="Arial" pitchFamily="34" charset="0"/>
              </a:rPr>
              <a:t>H. </a:t>
            </a:r>
            <a:r>
              <a:rPr lang="de-DE" sz="2000" i="1" dirty="0" err="1" smtClean="0">
                <a:solidFill>
                  <a:srgbClr val="003871"/>
                </a:solidFill>
                <a:latin typeface="Arial" pitchFamily="34" charset="0"/>
                <a:cs typeface="Arial" pitchFamily="34" charset="0"/>
              </a:rPr>
              <a:t>bacteriophora</a:t>
            </a:r>
            <a:endParaRPr lang="de-DE" sz="2000" i="1" dirty="0" smtClean="0">
              <a:solidFill>
                <a:srgbClr val="00387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3871"/>
                </a:solidFill>
                <a:latin typeface="Arial" pitchFamily="34" charset="0"/>
                <a:cs typeface="Arial" pitchFamily="34" charset="0"/>
              </a:rPr>
              <a:t>Einsatz z.B. in Heidelbeeren überlegenswert? Weitere Versuche?</a:t>
            </a:r>
            <a:endParaRPr lang="de-DE" sz="2000" dirty="0">
              <a:solidFill>
                <a:srgbClr val="00387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031" y="1548011"/>
            <a:ext cx="6209013" cy="366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2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472" y="1656733"/>
            <a:ext cx="2367488" cy="1330820"/>
          </a:xfrm>
          <a:prstGeom prst="rect">
            <a:avLst/>
          </a:prstGeom>
        </p:spPr>
      </p:pic>
      <p:grpSp>
        <p:nvGrpSpPr>
          <p:cNvPr id="15" name="Gruppieren 14"/>
          <p:cNvGrpSpPr/>
          <p:nvPr/>
        </p:nvGrpSpPr>
        <p:grpSpPr>
          <a:xfrm>
            <a:off x="59050" y="1081377"/>
            <a:ext cx="6301034" cy="5087268"/>
            <a:chOff x="59050" y="1081377"/>
            <a:chExt cx="6301034" cy="5087268"/>
          </a:xfrm>
        </p:grpSpPr>
        <p:sp>
          <p:nvSpPr>
            <p:cNvPr id="5" name="Textfeld 4"/>
            <p:cNvSpPr txBox="1"/>
            <p:nvPr/>
          </p:nvSpPr>
          <p:spPr>
            <a:xfrm>
              <a:off x="143140" y="1081377"/>
              <a:ext cx="398360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00" b="1" dirty="0">
                  <a:solidFill>
                    <a:srgbClr val="003871"/>
                  </a:solidFill>
                  <a:latin typeface="Arial" pitchFamily="34" charset="0"/>
                  <a:ea typeface="+mj-ea"/>
                  <a:cs typeface="Arial" pitchFamily="34" charset="0"/>
                </a:rPr>
                <a:t>Anwendung von Hitze gegen Fliegenstadien am Boden</a:t>
              </a: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310102" y="2115317"/>
              <a:ext cx="28624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rgbClr val="002060"/>
                  </a:solidFill>
                </a:rPr>
                <a:t>Heißwasser, Dampf, Strom</a:t>
              </a:r>
              <a:endParaRPr lang="de-DE" dirty="0">
                <a:solidFill>
                  <a:srgbClr val="002060"/>
                </a:solidFill>
              </a:endParaRPr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7959" y="1081377"/>
              <a:ext cx="2592125" cy="1941882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50261" y="2520390"/>
              <a:ext cx="2062268" cy="3503786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50" y="2483158"/>
              <a:ext cx="2147556" cy="3076389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26744" y="3390075"/>
              <a:ext cx="2233340" cy="1397665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310102" y="5522314"/>
              <a:ext cx="49298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rgbClr val="002060"/>
                  </a:solidFill>
                </a:rPr>
                <a:t>Heißwasser und Dampf sehr wirksam; Aber: Energieaufwand, Verfügbarkeit Geräte</a:t>
              </a:r>
              <a:endParaRPr lang="de-DE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6559952" y="1225846"/>
            <a:ext cx="5632048" cy="4942799"/>
            <a:chOff x="6488209" y="1081377"/>
            <a:chExt cx="5632048" cy="4942799"/>
          </a:xfrm>
        </p:grpSpPr>
        <p:sp>
          <p:nvSpPr>
            <p:cNvPr id="3" name="Textfeld 2"/>
            <p:cNvSpPr txBox="1"/>
            <p:nvPr/>
          </p:nvSpPr>
          <p:spPr>
            <a:xfrm>
              <a:off x="6648449" y="1081377"/>
              <a:ext cx="36195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00" b="1" dirty="0">
                  <a:solidFill>
                    <a:srgbClr val="003871"/>
                  </a:solidFill>
                  <a:latin typeface="Arial" pitchFamily="34" charset="0"/>
                  <a:ea typeface="+mj-ea"/>
                  <a:cs typeface="Arial" pitchFamily="34" charset="0"/>
                </a:rPr>
                <a:t>Attraktivität von Licht </a:t>
              </a:r>
            </a:p>
          </p:txBody>
        </p:sp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88209" y="2628492"/>
              <a:ext cx="5632048" cy="3321050"/>
            </a:xfrm>
            <a:prstGeom prst="rect">
              <a:avLst/>
            </a:prstGeom>
          </p:spPr>
        </p:pic>
        <p:sp>
          <p:nvSpPr>
            <p:cNvPr id="16" name="Textfeld 15"/>
            <p:cNvSpPr txBox="1"/>
            <p:nvPr/>
          </p:nvSpPr>
          <p:spPr>
            <a:xfrm>
              <a:off x="6722224" y="5377845"/>
              <a:ext cx="42029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>
                  <a:solidFill>
                    <a:srgbClr val="002060"/>
                  </a:solidFill>
                </a:rPr>
                <a:t>Rot und Grün attraktiv, blau abschreckend</a:t>
              </a:r>
            </a:p>
            <a:p>
              <a:r>
                <a:rPr lang="de-DE" dirty="0" smtClean="0">
                  <a:solidFill>
                    <a:srgbClr val="002060"/>
                  </a:solidFill>
                </a:rPr>
                <a:t>Verwertbarkeit für Praxis?</a:t>
              </a:r>
              <a:endParaRPr lang="de-DE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823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405518" y="1383526"/>
            <a:ext cx="552615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Ergebnisse der EIP-</a:t>
            </a:r>
            <a:r>
              <a:rPr lang="de-DE" sz="2400" dirty="0" err="1" smtClean="0"/>
              <a:t>Agri</a:t>
            </a:r>
            <a:r>
              <a:rPr lang="de-DE" sz="2400" dirty="0" smtClean="0"/>
              <a:t> Projekts KEFSTRAT- Entwicklung von nachhaltigen Maßnahmen zur Bekämpfung der Kirschessigfliege im Ö. Obst- und Weinbau auf unserer </a:t>
            </a:r>
            <a:r>
              <a:rPr lang="de-DE" sz="2400" dirty="0" err="1" smtClean="0"/>
              <a:t>homepage</a:t>
            </a:r>
            <a:r>
              <a:rPr lang="de-DE" sz="2400" dirty="0"/>
              <a:t> </a:t>
            </a:r>
            <a:r>
              <a:rPr lang="de-DE" sz="2400" dirty="0" smtClean="0"/>
              <a:t>unter:</a:t>
            </a:r>
          </a:p>
          <a:p>
            <a:r>
              <a:rPr lang="de-DE" sz="2400" b="1" dirty="0" smtClean="0"/>
              <a:t>https</a:t>
            </a:r>
            <a:r>
              <a:rPr lang="de-DE" sz="2400" b="1" dirty="0"/>
              <a:t>://www.weinobst.at/service/news/bundesamt/2023/kirschessigfliege.html</a:t>
            </a:r>
          </a:p>
          <a:p>
            <a:r>
              <a:rPr lang="de-DE" sz="2400" dirty="0" smtClean="0"/>
              <a:t> </a:t>
            </a:r>
            <a:endParaRPr lang="de-DE" sz="2400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33402"/>
              </p:ext>
            </p:extLst>
          </p:nvPr>
        </p:nvGraphicFramePr>
        <p:xfrm>
          <a:off x="6190724" y="0"/>
          <a:ext cx="4774123" cy="6755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Acrobat Document" r:id="rId3" imgW="5667214" imgH="8019731" progId="Acrobat.Document.11">
                  <p:embed/>
                </p:oleObj>
              </mc:Choice>
              <mc:Fallback>
                <p:oleObj name="Acrobat Document" r:id="rId3" imgW="5667214" imgH="8019731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90724" y="0"/>
                        <a:ext cx="4774123" cy="67554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830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047358" y="4842850"/>
            <a:ext cx="5799765" cy="163121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2060"/>
                </a:solidFill>
              </a:rPr>
              <a:t>Viele Generationen /Vegetationsperiode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rgbClr val="002060"/>
                </a:solidFill>
              </a:rPr>
              <a:t>Klimatische Bedingungen: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solidFill>
                  <a:srgbClr val="002060"/>
                </a:solidFill>
              </a:rPr>
              <a:t>Geeignet 18-29°C für Vermehrung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solidFill>
                  <a:srgbClr val="002060"/>
                </a:solidFill>
              </a:rPr>
              <a:t>Flug im Winter ab ca. 10°C</a:t>
            </a:r>
          </a:p>
          <a:p>
            <a:pPr marL="800100" lvl="1" indent="-342900">
              <a:buFont typeface="Symbol" panose="05050102010706020507" pitchFamily="18" charset="2"/>
              <a:buChar char="-"/>
            </a:pPr>
            <a:r>
              <a:rPr lang="de-DE" sz="2000" dirty="0" smtClean="0">
                <a:solidFill>
                  <a:srgbClr val="002060"/>
                </a:solidFill>
              </a:rPr>
              <a:t>Rel. Luftfeuchte über 50% ideal</a:t>
            </a:r>
            <a:endParaRPr lang="de-DE" sz="2000" dirty="0">
              <a:solidFill>
                <a:srgbClr val="002060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839" y="131805"/>
            <a:ext cx="6196634" cy="4434584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" name="Gruppieren 2"/>
          <p:cNvGrpSpPr/>
          <p:nvPr/>
        </p:nvGrpSpPr>
        <p:grpSpPr>
          <a:xfrm>
            <a:off x="241950" y="1072010"/>
            <a:ext cx="5548187" cy="4729042"/>
            <a:chOff x="241950" y="1072010"/>
            <a:chExt cx="5548187" cy="4729042"/>
          </a:xfrm>
        </p:grpSpPr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A68FE697-5D8E-4D01-882C-356E3700627D}"/>
                </a:ext>
              </a:extLst>
            </p:cNvPr>
            <p:cNvSpPr txBox="1"/>
            <p:nvPr/>
          </p:nvSpPr>
          <p:spPr>
            <a:xfrm>
              <a:off x="241950" y="1072010"/>
              <a:ext cx="38687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2400" b="1" dirty="0" smtClean="0">
                  <a:solidFill>
                    <a:srgbClr val="003871"/>
                  </a:solidFill>
                  <a:latin typeface="Arial" pitchFamily="34" charset="0"/>
                  <a:ea typeface="+mj-ea"/>
                  <a:cs typeface="Arial" pitchFamily="34" charset="0"/>
                </a:rPr>
                <a:t>Die </a:t>
              </a:r>
              <a:r>
                <a:rPr lang="de-AT" sz="2400" b="1" dirty="0" err="1" smtClean="0">
                  <a:solidFill>
                    <a:srgbClr val="003871"/>
                  </a:solidFill>
                  <a:latin typeface="Arial" pitchFamily="34" charset="0"/>
                  <a:ea typeface="+mj-ea"/>
                  <a:cs typeface="Arial" pitchFamily="34" charset="0"/>
                </a:rPr>
                <a:t>Kirschesssigfliege</a:t>
              </a:r>
              <a:endParaRPr lang="de-AT" sz="2400" b="1" dirty="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grpSp>
          <p:nvGrpSpPr>
            <p:cNvPr id="23" name="Gruppieren 22"/>
            <p:cNvGrpSpPr/>
            <p:nvPr/>
          </p:nvGrpSpPr>
          <p:grpSpPr>
            <a:xfrm>
              <a:off x="447179" y="1858556"/>
              <a:ext cx="5342958" cy="3942496"/>
              <a:chOff x="6005260" y="1232820"/>
              <a:chExt cx="5099939" cy="3617146"/>
            </a:xfrm>
          </p:grpSpPr>
          <p:pic>
            <p:nvPicPr>
              <p:cNvPr id="24" name="Grafik 2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66035" y="1232820"/>
                <a:ext cx="2539164" cy="1904373"/>
              </a:xfrm>
              <a:prstGeom prst="rect">
                <a:avLst/>
              </a:prstGeom>
            </p:spPr>
          </p:pic>
          <p:pic>
            <p:nvPicPr>
              <p:cNvPr id="25" name="Grafik 24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811556" y="3110722"/>
                <a:ext cx="2293643" cy="1720233"/>
              </a:xfrm>
              <a:prstGeom prst="rect">
                <a:avLst/>
              </a:prstGeom>
            </p:spPr>
          </p:pic>
          <p:pic>
            <p:nvPicPr>
              <p:cNvPr id="26" name="Grafik 2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05260" y="1232820"/>
                <a:ext cx="2560775" cy="1877902"/>
              </a:xfrm>
              <a:prstGeom prst="rect">
                <a:avLst/>
              </a:prstGeom>
            </p:spPr>
          </p:pic>
          <p:pic>
            <p:nvPicPr>
              <p:cNvPr id="27" name="Grafik 26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05260" y="3110722"/>
                <a:ext cx="2829277" cy="173924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12220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8844" y="1790816"/>
            <a:ext cx="5774725" cy="433104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ctrTitle" sz="quarter"/>
          </p:nvPr>
        </p:nvSpPr>
        <p:spPr>
          <a:xfrm>
            <a:off x="576649" y="1171832"/>
            <a:ext cx="9555892" cy="1237968"/>
          </a:xfrm>
        </p:spPr>
        <p:txBody>
          <a:bodyPr>
            <a:noAutofit/>
          </a:bodyPr>
          <a:lstStyle/>
          <a:p>
            <a:r>
              <a:rPr lang="de-DE" sz="4000" dirty="0" smtClean="0"/>
              <a:t>Vielen Dank </a:t>
            </a:r>
            <a:r>
              <a:rPr lang="de-DE" sz="4000" dirty="0"/>
              <a:t>für Ihre </a:t>
            </a:r>
            <a:r>
              <a:rPr lang="de-DE" sz="4000" dirty="0" smtClean="0"/>
              <a:t>Aufmerksamkeit!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10367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 sz="quarter"/>
          </p:nvPr>
        </p:nvSpPr>
        <p:spPr>
          <a:xfrm>
            <a:off x="197805" y="948638"/>
            <a:ext cx="5571400" cy="426015"/>
          </a:xfrm>
        </p:spPr>
        <p:txBody>
          <a:bodyPr/>
          <a:lstStyle/>
          <a:p>
            <a:r>
              <a:rPr lang="de-DE" dirty="0" smtClean="0"/>
              <a:t>Schäden durch die Kirschessigfliege</a:t>
            </a:r>
            <a:endParaRPr lang="de-DE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197804" y="1441053"/>
            <a:ext cx="4560918" cy="4924923"/>
            <a:chOff x="197804" y="1441053"/>
            <a:chExt cx="4560918" cy="4924923"/>
          </a:xfrm>
        </p:grpSpPr>
        <p:pic>
          <p:nvPicPr>
            <p:cNvPr id="5" name="Grafik 4" descr="Ein Bild, das Tier, Stück, Vogel, Kuchen enthält.&#10;&#10;Automatisch generierte Beschreibung">
              <a:extLst>
                <a:ext uri="{FF2B5EF4-FFF2-40B4-BE49-F238E27FC236}">
                  <a16:creationId xmlns:a16="http://schemas.microsoft.com/office/drawing/2014/main" id="{8E2FDE76-B98D-42DB-87A2-8596FAE29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7804" y="1441053"/>
              <a:ext cx="2641207" cy="2090367"/>
            </a:xfrm>
            <a:prstGeom prst="rect">
              <a:avLst/>
            </a:prstGeom>
          </p:spPr>
        </p:pic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99366" y="2178153"/>
              <a:ext cx="2359356" cy="1664352"/>
            </a:xfrm>
            <a:prstGeom prst="rect">
              <a:avLst/>
            </a:prstGeom>
          </p:spPr>
        </p:pic>
        <p:pic>
          <p:nvPicPr>
            <p:cNvPr id="8" name="Grafik 7" descr="Ein Bild, das Tier, sitzend, schwarz, Stück enthält.&#10;&#10;Automatisch generierte Beschreibung">
              <a:extLst>
                <a:ext uri="{FF2B5EF4-FFF2-40B4-BE49-F238E27FC236}">
                  <a16:creationId xmlns:a16="http://schemas.microsoft.com/office/drawing/2014/main" id="{30918872-1648-45EB-9B3C-5292D4CC66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55067" y="3957435"/>
              <a:ext cx="2346784" cy="2408541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7804" y="3531420"/>
              <a:ext cx="1957263" cy="2493595"/>
            </a:xfrm>
            <a:prstGeom prst="rect">
              <a:avLst/>
            </a:prstGeom>
          </p:spPr>
        </p:pic>
      </p:grpSp>
      <p:grpSp>
        <p:nvGrpSpPr>
          <p:cNvPr id="9" name="Gruppieren 8"/>
          <p:cNvGrpSpPr/>
          <p:nvPr/>
        </p:nvGrpSpPr>
        <p:grpSpPr>
          <a:xfrm>
            <a:off x="5017806" y="593546"/>
            <a:ext cx="7174194" cy="6092224"/>
            <a:chOff x="5017806" y="593546"/>
            <a:chExt cx="7174194" cy="6092224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9043347" y="1344114"/>
              <a:ext cx="3567839" cy="2675879"/>
            </a:xfrm>
            <a:prstGeom prst="rect">
              <a:avLst/>
            </a:prstGeom>
          </p:spPr>
        </p:pic>
        <p:grpSp>
          <p:nvGrpSpPr>
            <p:cNvPr id="19" name="Gruppieren 18"/>
            <p:cNvGrpSpPr/>
            <p:nvPr/>
          </p:nvGrpSpPr>
          <p:grpSpPr>
            <a:xfrm>
              <a:off x="9755482" y="4204626"/>
              <a:ext cx="2436518" cy="2161350"/>
              <a:chOff x="7897301" y="1441053"/>
              <a:chExt cx="4207332" cy="4207332"/>
            </a:xfrm>
          </p:grpSpPr>
          <p:pic>
            <p:nvPicPr>
              <p:cNvPr id="16" name="Grafik 15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7897301" y="1441053"/>
                <a:ext cx="4207332" cy="4207332"/>
              </a:xfrm>
              <a:prstGeom prst="rect">
                <a:avLst/>
              </a:prstGeom>
            </p:spPr>
          </p:pic>
          <p:sp>
            <p:nvSpPr>
              <p:cNvPr id="17" name="Pfeil nach unten 16"/>
              <p:cNvSpPr/>
              <p:nvPr/>
            </p:nvSpPr>
            <p:spPr>
              <a:xfrm rot="14698341">
                <a:off x="9358963" y="2852586"/>
                <a:ext cx="212420" cy="763325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Pfeil nach unten 17"/>
              <p:cNvSpPr/>
              <p:nvPr/>
            </p:nvSpPr>
            <p:spPr>
              <a:xfrm rot="14778397">
                <a:off x="8777774" y="2186807"/>
                <a:ext cx="186458" cy="763325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17806" y="4204626"/>
              <a:ext cx="2481144" cy="2481144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41112" y="593546"/>
              <a:ext cx="2755720" cy="2232600"/>
            </a:xfrm>
            <a:prstGeom prst="rect">
              <a:avLst/>
            </a:prstGeom>
          </p:spPr>
        </p:pic>
        <p:sp>
          <p:nvSpPr>
            <p:cNvPr id="20" name="Pfeil nach unten 19"/>
            <p:cNvSpPr/>
            <p:nvPr/>
          </p:nvSpPr>
          <p:spPr>
            <a:xfrm rot="14778397">
              <a:off x="10128961" y="3627908"/>
              <a:ext cx="95785" cy="44205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Pfeil nach unten 22"/>
            <p:cNvSpPr/>
            <p:nvPr/>
          </p:nvSpPr>
          <p:spPr>
            <a:xfrm rot="14778397">
              <a:off x="9998337" y="3139544"/>
              <a:ext cx="95785" cy="44205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279987" y="3945870"/>
              <a:ext cx="2588254" cy="1941191"/>
            </a:xfrm>
            <a:prstGeom prst="rect">
              <a:avLst/>
            </a:prstGeom>
          </p:spPr>
        </p:pic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11366" y="2178153"/>
              <a:ext cx="2637251" cy="19788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411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2359336"/>
              </p:ext>
            </p:extLst>
          </p:nvPr>
        </p:nvGraphicFramePr>
        <p:xfrm>
          <a:off x="6660712" y="0"/>
          <a:ext cx="4946402" cy="6999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Acrobat Document" r:id="rId3" imgW="5667214" imgH="8019731" progId="Acrobat.Document.11">
                  <p:embed/>
                </p:oleObj>
              </mc:Choice>
              <mc:Fallback>
                <p:oleObj name="Acrobat Document" r:id="rId3" imgW="5667214" imgH="8019731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60712" y="0"/>
                        <a:ext cx="4946402" cy="69992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4"/>
          <p:cNvSpPr/>
          <p:nvPr/>
        </p:nvSpPr>
        <p:spPr>
          <a:xfrm>
            <a:off x="411353" y="1067785"/>
            <a:ext cx="6368387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  <a:spcAft>
                <a:spcPts val="0"/>
              </a:spcAft>
            </a:pPr>
            <a:r>
              <a:rPr lang="de-DE" sz="2400" dirty="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rPr>
              <a:t>KEFSTRAT: „Entwicklung von nachhaltigen Maßnahmen zur Bekämpfung der </a:t>
            </a:r>
            <a:r>
              <a:rPr lang="de-DE" sz="2400" dirty="0" smtClean="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rPr>
              <a:t>Kirschessigfliege </a:t>
            </a:r>
            <a:r>
              <a:rPr lang="de-DE" sz="2400" dirty="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rPr>
              <a:t>im österreichischen Obst- und Weinbau</a:t>
            </a:r>
            <a:r>
              <a:rPr lang="de-DE" sz="2400" dirty="0" smtClean="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rPr>
              <a:t>“</a:t>
            </a:r>
          </a:p>
          <a:p>
            <a:pPr>
              <a:lnSpc>
                <a:spcPts val="2800"/>
              </a:lnSpc>
              <a:spcAft>
                <a:spcPts val="0"/>
              </a:spcAft>
            </a:pPr>
            <a:r>
              <a:rPr lang="de-DE" sz="2400" smtClean="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rPr>
              <a:t>2018-2022</a:t>
            </a:r>
            <a:endParaRPr lang="de-DE" sz="2400" dirty="0">
              <a:solidFill>
                <a:srgbClr val="00387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052" name="Grafik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551" y="5295547"/>
            <a:ext cx="697673" cy="91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Grafik 1" descr="BML_Logo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2620" y="6305964"/>
            <a:ext cx="2219325" cy="55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Grafik 2" descr="Logo_LE-14-20_rgb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01" y="6206627"/>
            <a:ext cx="1716087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Grafik 6" descr="EU_Fahne_Zusatz_EU_li_RGB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3242" y="6016804"/>
            <a:ext cx="2646210" cy="8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15144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19716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30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539"/>
            <a:ext cx="10988702" cy="6427354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381663" y="874643"/>
            <a:ext cx="2711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Klosterneuburg </a:t>
            </a:r>
            <a:r>
              <a:rPr lang="de-DE" dirty="0" err="1" smtClean="0"/>
              <a:t>Haschhof</a:t>
            </a:r>
            <a:endParaRPr lang="de-DE" dirty="0"/>
          </a:p>
        </p:txBody>
      </p:sp>
      <p:sp>
        <p:nvSpPr>
          <p:cNvPr id="3" name="Pfeil nach unten 2"/>
          <p:cNvSpPr/>
          <p:nvPr/>
        </p:nvSpPr>
        <p:spPr>
          <a:xfrm rot="10800000">
            <a:off x="4547695" y="2654178"/>
            <a:ext cx="222636" cy="6138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unten 7"/>
          <p:cNvSpPr/>
          <p:nvPr/>
        </p:nvSpPr>
        <p:spPr>
          <a:xfrm rot="10800000">
            <a:off x="5048241" y="5553127"/>
            <a:ext cx="222636" cy="6138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unten 4"/>
          <p:cNvSpPr/>
          <p:nvPr/>
        </p:nvSpPr>
        <p:spPr>
          <a:xfrm>
            <a:off x="991914" y="5049078"/>
            <a:ext cx="272344" cy="6599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81663" y="325759"/>
            <a:ext cx="3530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solidFill>
                  <a:srgbClr val="002060"/>
                </a:solidFill>
              </a:rPr>
              <a:t>Befallsdynamik</a:t>
            </a:r>
            <a:endParaRPr lang="de-DE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78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84" y="1584085"/>
            <a:ext cx="9873698" cy="472560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68FE697-5D8E-4D01-882C-356E3700627D}"/>
              </a:ext>
            </a:extLst>
          </p:cNvPr>
          <p:cNvSpPr txBox="1"/>
          <p:nvPr/>
        </p:nvSpPr>
        <p:spPr>
          <a:xfrm>
            <a:off x="538884" y="1016730"/>
            <a:ext cx="631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 err="1" smtClean="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rPr>
              <a:t>Befallsdynamik</a:t>
            </a:r>
            <a:endParaRPr lang="de-AT" sz="2400" b="1" dirty="0">
              <a:solidFill>
                <a:srgbClr val="00387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Pfeil nach unten 2"/>
          <p:cNvSpPr/>
          <p:nvPr/>
        </p:nvSpPr>
        <p:spPr>
          <a:xfrm>
            <a:off x="1907214" y="4810539"/>
            <a:ext cx="242599" cy="54864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2818217" y="4053893"/>
            <a:ext cx="2034137" cy="646331"/>
            <a:chOff x="2973859" y="3946889"/>
            <a:chExt cx="2034137" cy="646331"/>
          </a:xfrm>
        </p:grpSpPr>
        <p:sp>
          <p:nvSpPr>
            <p:cNvPr id="5" name="Pfeil nach unten 4"/>
            <p:cNvSpPr/>
            <p:nvPr/>
          </p:nvSpPr>
          <p:spPr>
            <a:xfrm>
              <a:off x="2973859" y="3946889"/>
              <a:ext cx="197100" cy="5486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3170959" y="3946889"/>
              <a:ext cx="18370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Anstieg Fangzahlen Falle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58732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31" y="1409410"/>
            <a:ext cx="10372725" cy="5534025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33025" y="1035878"/>
            <a:ext cx="3530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solidFill>
                  <a:srgbClr val="002060"/>
                </a:solidFill>
              </a:rPr>
              <a:t>Befallsdynamik</a:t>
            </a:r>
            <a:endParaRPr lang="de-DE" sz="2400" dirty="0">
              <a:solidFill>
                <a:srgbClr val="002060"/>
              </a:solidFill>
            </a:endParaRPr>
          </a:p>
        </p:txBody>
      </p:sp>
      <p:sp>
        <p:nvSpPr>
          <p:cNvPr id="8" name="Pfeil nach unten 7"/>
          <p:cNvSpPr/>
          <p:nvPr/>
        </p:nvSpPr>
        <p:spPr>
          <a:xfrm>
            <a:off x="2558967" y="5335832"/>
            <a:ext cx="242599" cy="54864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209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5"/>
          </p:nvPr>
        </p:nvSpPr>
        <p:spPr>
          <a:xfrm>
            <a:off x="226244" y="1441053"/>
            <a:ext cx="11726576" cy="5174432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DE" sz="2400" dirty="0">
                <a:solidFill>
                  <a:srgbClr val="002060"/>
                </a:solidFill>
                <a:latin typeface="+mn-lt"/>
                <a:cs typeface="+mn-cs"/>
              </a:rPr>
              <a:t>Entscheidende Faktoren</a:t>
            </a:r>
          </a:p>
          <a:p>
            <a:pPr marL="342900" lvl="1" indent="-342900">
              <a:lnSpc>
                <a:spcPct val="120000"/>
              </a:lnSpc>
            </a:pPr>
            <a:r>
              <a:rPr lang="de-DE" dirty="0">
                <a:solidFill>
                  <a:srgbClr val="002060"/>
                </a:solidFill>
              </a:rPr>
              <a:t>Wintertemperaturen und Frühjahresbedingungen: Temperatur, baldige Verfügbarkeit von Früchten für neue Fliegengenerationen</a:t>
            </a:r>
          </a:p>
          <a:p>
            <a:pPr marL="457200" lvl="1" indent="-457200">
              <a:lnSpc>
                <a:spcPct val="120000"/>
              </a:lnSpc>
            </a:pPr>
            <a:r>
              <a:rPr lang="de-DE" sz="2800" b="1" dirty="0" smtClean="0">
                <a:solidFill>
                  <a:srgbClr val="C00000"/>
                </a:solidFill>
              </a:rPr>
              <a:t>Klimatische Bedingungen Wochen vor Umfärben der jeweiligen Kultur bzw. während Reife der Kultur – Populationsaufbau ja oder nein, </a:t>
            </a:r>
          </a:p>
          <a:p>
            <a:pPr marL="457200" lvl="1" indent="-457200">
              <a:lnSpc>
                <a:spcPct val="120000"/>
              </a:lnSpc>
            </a:pPr>
            <a:r>
              <a:rPr lang="de-DE" sz="2800" b="1" dirty="0" smtClean="0">
                <a:solidFill>
                  <a:srgbClr val="C00000"/>
                </a:solidFill>
              </a:rPr>
              <a:t>Entwicklung abgelegter Eier nur bei Bedingungen unter 30°C (32°C) Maximaltemperatur und über ca. 50% LF</a:t>
            </a:r>
            <a:r>
              <a:rPr lang="de-DE" dirty="0" smtClean="0">
                <a:solidFill>
                  <a:srgbClr val="002060"/>
                </a:solidFill>
              </a:rPr>
              <a:t>; Schäden vorwiegend durch Entwicklung der Larven, Einstiche Eier ohne Entwicklung verkorken oft</a:t>
            </a:r>
          </a:p>
          <a:p>
            <a:pPr marL="457200" lvl="1" indent="-457200">
              <a:lnSpc>
                <a:spcPct val="120000"/>
              </a:lnSpc>
            </a:pPr>
            <a:r>
              <a:rPr lang="de-DE" sz="2800" b="1" dirty="0" smtClean="0">
                <a:solidFill>
                  <a:srgbClr val="C00000"/>
                </a:solidFill>
              </a:rPr>
              <a:t>Wirtspflanzen in Umgebung, frühere Kulturen –Rolle Kirschen??! und Wildfrüchte</a:t>
            </a:r>
          </a:p>
          <a:p>
            <a:pPr>
              <a:lnSpc>
                <a:spcPct val="120000"/>
              </a:lnSpc>
            </a:pPr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68FE697-5D8E-4D01-882C-356E3700627D}"/>
              </a:ext>
            </a:extLst>
          </p:cNvPr>
          <p:cNvSpPr txBox="1">
            <a:spLocks noGrp="1"/>
          </p:cNvSpPr>
          <p:nvPr>
            <p:ph type="ctrTitle" sz="quarter"/>
          </p:nvPr>
        </p:nvSpPr>
        <p:spPr>
          <a:xfrm>
            <a:off x="502853" y="930197"/>
            <a:ext cx="11233151" cy="426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 smtClean="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rPr>
              <a:t>Fliegenentwicklung und </a:t>
            </a:r>
            <a:r>
              <a:rPr lang="de-AT" sz="2400" b="1" dirty="0" err="1" smtClean="0">
                <a:solidFill>
                  <a:srgbClr val="003871"/>
                </a:solidFill>
                <a:latin typeface="Arial" pitchFamily="34" charset="0"/>
                <a:ea typeface="+mj-ea"/>
                <a:cs typeface="Arial" pitchFamily="34" charset="0"/>
              </a:rPr>
              <a:t>Befallsdynamik</a:t>
            </a:r>
            <a:endParaRPr lang="de-AT" sz="2400" b="1" dirty="0">
              <a:solidFill>
                <a:srgbClr val="00387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28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9"/>
          <p:cNvSpPr>
            <a:spLocks noGrp="1"/>
          </p:cNvSpPr>
          <p:nvPr>
            <p:ph type="ctrTitle" sz="quarter"/>
          </p:nvPr>
        </p:nvSpPr>
        <p:spPr>
          <a:xfrm>
            <a:off x="429371" y="947780"/>
            <a:ext cx="11233151" cy="426015"/>
          </a:xfrm>
        </p:spPr>
        <p:txBody>
          <a:bodyPr>
            <a:normAutofit/>
          </a:bodyPr>
          <a:lstStyle/>
          <a:p>
            <a:r>
              <a:rPr lang="de-DE" dirty="0" smtClean="0"/>
              <a:t>Freiland-Bekämpfungsversuche  Holunder 2018-2022</a:t>
            </a:r>
            <a:endParaRPr lang="de-AT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0" y="1426329"/>
            <a:ext cx="11713099" cy="4653841"/>
            <a:chOff x="0" y="1426329"/>
            <a:chExt cx="11713099" cy="4653841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426329"/>
              <a:ext cx="6377042" cy="4511270"/>
            </a:xfrm>
            <a:prstGeom prst="rect">
              <a:avLst/>
            </a:prstGeom>
          </p:spPr>
        </p:pic>
        <p:grpSp>
          <p:nvGrpSpPr>
            <p:cNvPr id="22" name="Gruppieren 21"/>
            <p:cNvGrpSpPr/>
            <p:nvPr/>
          </p:nvGrpSpPr>
          <p:grpSpPr>
            <a:xfrm>
              <a:off x="5894871" y="1955965"/>
              <a:ext cx="2504116" cy="3702338"/>
              <a:chOff x="6438478" y="1924159"/>
              <a:chExt cx="2504116" cy="3702338"/>
            </a:xfrm>
          </p:grpSpPr>
          <p:sp>
            <p:nvSpPr>
              <p:cNvPr id="5" name="Textfeld 4"/>
              <p:cNvSpPr txBox="1"/>
              <p:nvPr/>
            </p:nvSpPr>
            <p:spPr>
              <a:xfrm>
                <a:off x="6438478" y="1924159"/>
                <a:ext cx="2504116" cy="482019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de-DE" dirty="0">
                    <a:solidFill>
                      <a:schemeClr val="tx1"/>
                    </a:solidFill>
                  </a:rPr>
                  <a:t>1= Behandlung </a:t>
                </a:r>
                <a:r>
                  <a:rPr lang="de-DE" dirty="0" err="1">
                    <a:solidFill>
                      <a:schemeClr val="tx1"/>
                    </a:solidFill>
                  </a:rPr>
                  <a:t>SilicoSec</a:t>
                </a:r>
                <a:r>
                  <a:rPr lang="de-DE" dirty="0">
                    <a:solidFill>
                      <a:schemeClr val="tx1"/>
                    </a:solidFill>
                  </a:rPr>
                  <a:t> + </a:t>
                </a:r>
                <a:r>
                  <a:rPr lang="de-DE" dirty="0" err="1">
                    <a:solidFill>
                      <a:schemeClr val="tx1"/>
                    </a:solidFill>
                  </a:rPr>
                  <a:t>Wetcit</a:t>
                </a:r>
                <a:endParaRPr lang="de-AT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Textfeld 5"/>
              <p:cNvSpPr txBox="1"/>
              <p:nvPr/>
            </p:nvSpPr>
            <p:spPr>
              <a:xfrm>
                <a:off x="6438478" y="2548749"/>
                <a:ext cx="2504116" cy="482019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de-DE" dirty="0"/>
                  <a:t>2= Behandlung Surround + Designer + </a:t>
                </a:r>
                <a:r>
                  <a:rPr lang="de-DE" dirty="0" err="1"/>
                  <a:t>NuFilm</a:t>
                </a:r>
                <a:endParaRPr lang="de-AT" dirty="0"/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6438478" y="3209507"/>
                <a:ext cx="2504116" cy="482019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de-DE" dirty="0"/>
                  <a:t>3= Keine Behandlung= Kontrolle</a:t>
                </a:r>
                <a:endParaRPr lang="de-AT" dirty="0"/>
              </a:p>
            </p:txBody>
          </p:sp>
          <p:sp>
            <p:nvSpPr>
              <p:cNvPr id="8" name="Textfeld 7"/>
              <p:cNvSpPr txBox="1"/>
              <p:nvPr/>
            </p:nvSpPr>
            <p:spPr>
              <a:xfrm>
                <a:off x="6438478" y="3835094"/>
                <a:ext cx="2504116" cy="482019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de-DE" dirty="0"/>
                  <a:t>4= Behandlung Insektizid</a:t>
                </a:r>
                <a:endParaRPr lang="de-AT" dirty="0"/>
              </a:p>
            </p:txBody>
          </p:sp>
          <p:sp>
            <p:nvSpPr>
              <p:cNvPr id="9" name="Textfeld 8"/>
              <p:cNvSpPr txBox="1"/>
              <p:nvPr/>
            </p:nvSpPr>
            <p:spPr>
              <a:xfrm>
                <a:off x="6438478" y="4468456"/>
                <a:ext cx="2504116" cy="1158041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de-DE" dirty="0"/>
                  <a:t>5= </a:t>
                </a:r>
                <a:r>
                  <a:rPr lang="de-DE" sz="1800" dirty="0" smtClean="0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Mica G (Muskovit Glimmer </a:t>
                </a:r>
                <a:r>
                  <a:rPr lang="de-DE" sz="1800" dirty="0" err="1" smtClean="0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Aspanger</a:t>
                </a:r>
                <a:r>
                  <a:rPr lang="de-DE" sz="1800" dirty="0" smtClean="0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)+</a:t>
                </a:r>
                <a:r>
                  <a:rPr lang="de-DE" sz="1800" dirty="0" err="1" smtClean="0">
                    <a:solidFill>
                      <a:schemeClr val="bg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Designer+NuFilm</a:t>
                </a:r>
                <a:endParaRPr lang="de-AT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0" name="Textfeld 19"/>
            <p:cNvSpPr txBox="1"/>
            <p:nvPr/>
          </p:nvSpPr>
          <p:spPr>
            <a:xfrm>
              <a:off x="429371" y="5710838"/>
              <a:ext cx="65121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Versuch 2022, Betrieb Neuhold, </a:t>
              </a:r>
              <a:r>
                <a:rPr lang="de-DE" dirty="0" err="1" smtClean="0"/>
                <a:t>Schützing</a:t>
              </a:r>
              <a:endParaRPr lang="de-DE" dirty="0"/>
            </a:p>
          </p:txBody>
        </p:sp>
        <p:pic>
          <p:nvPicPr>
            <p:cNvPr id="23" name="Grafik 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224160" y="1934730"/>
              <a:ext cx="3987359" cy="2990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537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698</Words>
  <Application>Microsoft Office PowerPoint</Application>
  <PresentationFormat>Breitbild</PresentationFormat>
  <Paragraphs>87</Paragraphs>
  <Slides>20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9" baseType="lpstr">
      <vt:lpstr>ＭＳ Ｐゴシック</vt:lpstr>
      <vt:lpstr>Arial</vt:lpstr>
      <vt:lpstr>Calibri</vt:lpstr>
      <vt:lpstr>Calibri Light</vt:lpstr>
      <vt:lpstr>Symbol</vt:lpstr>
      <vt:lpstr>Times New Roman</vt:lpstr>
      <vt:lpstr>Wingdings</vt:lpstr>
      <vt:lpstr>Office</vt:lpstr>
      <vt:lpstr>Acrobat Document</vt:lpstr>
      <vt:lpstr>Ergebnisse aus dem Projekt KEFSTRAT: „Entwicklung von nachhaltigen Maßnahmen zur Bekämpfung der Kirschessigfliege im österreichischen Obst- und Weinbau“</vt:lpstr>
      <vt:lpstr>PowerPoint-Präsentation</vt:lpstr>
      <vt:lpstr>Schäden durch die Kirschessigfliege</vt:lpstr>
      <vt:lpstr>PowerPoint-Präsentation</vt:lpstr>
      <vt:lpstr>PowerPoint-Präsentation</vt:lpstr>
      <vt:lpstr>PowerPoint-Präsentation</vt:lpstr>
      <vt:lpstr>PowerPoint-Präsentation</vt:lpstr>
      <vt:lpstr>Fliegenentwicklung und Befallsdynamik</vt:lpstr>
      <vt:lpstr>Freiland-Bekämpfungsversuche  Holunder 2018-2022</vt:lpstr>
      <vt:lpstr>Freiland-Bekämpfungsversuche  Holunder 2018-2022</vt:lpstr>
      <vt:lpstr>Bekämpfung: Nebenwirkung von Netzmitteln auf erwachsene Fliegen</vt:lpstr>
      <vt:lpstr>PowerPoint-Präsentation</vt:lpstr>
      <vt:lpstr>PowerPoint-Präsentation</vt:lpstr>
      <vt:lpstr>PowerPoint-Präsentation</vt:lpstr>
      <vt:lpstr>Biologische Bekämpfung mittels insektenschädlichen Nematoden- Laborversuch</vt:lpstr>
      <vt:lpstr>Bekämpfung mittels Nematoden Laborversuche </vt:lpstr>
      <vt:lpstr>Bekämpfung mittels Nematoden-Freilandversuch </vt:lpstr>
      <vt:lpstr>PowerPoint-Präsentation</vt:lpstr>
      <vt:lpstr>PowerPoint-Präsentation</vt:lpstr>
      <vt:lpstr>Vielen Dank für Ihre Aufmerksamkeit!</vt:lpstr>
    </vt:vector>
  </TitlesOfParts>
  <Company>HBLAuBA Verwaltungsbereich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Riedle-Bauer Monika</dc:creator>
  <cp:lastModifiedBy>Riedle-Bauer Monika</cp:lastModifiedBy>
  <cp:revision>120</cp:revision>
  <dcterms:created xsi:type="dcterms:W3CDTF">2023-01-10T16:21:48Z</dcterms:created>
  <dcterms:modified xsi:type="dcterms:W3CDTF">2023-01-26T13:25:35Z</dcterms:modified>
</cp:coreProperties>
</file>