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13" r:id="rId1"/>
  </p:sldMasterIdLst>
  <p:notesMasterIdLst>
    <p:notesMasterId r:id="rId30"/>
  </p:notesMasterIdLst>
  <p:handoutMasterIdLst>
    <p:handoutMasterId r:id="rId31"/>
  </p:handoutMasterIdLst>
  <p:sldIdLst>
    <p:sldId id="256" r:id="rId2"/>
    <p:sldId id="259" r:id="rId3"/>
    <p:sldId id="267" r:id="rId4"/>
    <p:sldId id="268" r:id="rId5"/>
    <p:sldId id="271" r:id="rId6"/>
    <p:sldId id="272" r:id="rId7"/>
    <p:sldId id="273" r:id="rId8"/>
    <p:sldId id="264" r:id="rId9"/>
    <p:sldId id="274" r:id="rId10"/>
    <p:sldId id="275" r:id="rId11"/>
    <p:sldId id="276" r:id="rId12"/>
    <p:sldId id="277" r:id="rId13"/>
    <p:sldId id="278" r:id="rId14"/>
    <p:sldId id="280" r:id="rId15"/>
    <p:sldId id="281" r:id="rId16"/>
    <p:sldId id="282" r:id="rId17"/>
    <p:sldId id="283" r:id="rId18"/>
    <p:sldId id="284" r:id="rId19"/>
    <p:sldId id="285" r:id="rId20"/>
    <p:sldId id="287" r:id="rId21"/>
    <p:sldId id="288" r:id="rId22"/>
    <p:sldId id="289" r:id="rId23"/>
    <p:sldId id="286" r:id="rId24"/>
    <p:sldId id="291" r:id="rId25"/>
    <p:sldId id="292" r:id="rId26"/>
    <p:sldId id="293" r:id="rId27"/>
    <p:sldId id="294" r:id="rId28"/>
    <p:sldId id="258" r:id="rId29"/>
  </p:sldIdLst>
  <p:sldSz cx="9144000" cy="5143500" type="screen16x9"/>
  <p:notesSz cx="6669088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68">
          <p15:clr>
            <a:srgbClr val="A4A3A4"/>
          </p15:clr>
        </p15:guide>
        <p15:guide id="2" orient="horz" pos="2902">
          <p15:clr>
            <a:srgbClr val="A4A3A4"/>
          </p15:clr>
        </p15:guide>
        <p15:guide id="3" pos="345">
          <p15:clr>
            <a:srgbClr val="A4A3A4"/>
          </p15:clr>
        </p15:guide>
        <p15:guide id="4" pos="536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44" userDrawn="1">
          <p15:clr>
            <a:srgbClr val="A4A3A4"/>
          </p15:clr>
        </p15:guide>
        <p15:guide id="2" pos="2101" userDrawn="1">
          <p15:clr>
            <a:srgbClr val="A4A3A4"/>
          </p15:clr>
        </p15:guide>
        <p15:guide id="3" orient="horz" pos="3127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FF3"/>
    <a:srgbClr val="E632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D7B26C5-4107-4FEC-AEDC-1716B250A1EF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ittlere Formatvorlage 1 - Akz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ittlere Formatvorlage 1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90" autoAdjust="0"/>
    <p:restoredTop sz="94818" autoAdjust="0"/>
  </p:normalViewPr>
  <p:slideViewPr>
    <p:cSldViewPr snapToGrid="0" snapToObjects="1">
      <p:cViewPr varScale="1">
        <p:scale>
          <a:sx n="163" d="100"/>
          <a:sy n="163" d="100"/>
        </p:scale>
        <p:origin x="156" y="306"/>
      </p:cViewPr>
      <p:guideLst>
        <p:guide orient="horz" pos="668"/>
        <p:guide orient="horz" pos="2902"/>
        <p:guide pos="345"/>
        <p:guide pos="5366"/>
      </p:guideLst>
    </p:cSldViewPr>
  </p:slideViewPr>
  <p:outlineViewPr>
    <p:cViewPr>
      <p:scale>
        <a:sx n="33" d="100"/>
        <a:sy n="33" d="100"/>
      </p:scale>
      <p:origin x="36" y="487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>
        <p:scale>
          <a:sx n="100" d="100"/>
          <a:sy n="100" d="100"/>
        </p:scale>
        <p:origin x="-3288" y="-72"/>
      </p:cViewPr>
      <p:guideLst>
        <p:guide orient="horz" pos="3144"/>
        <p:guide pos="2101"/>
        <p:guide orient="horz"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79151" y="9430306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r">
              <a:defRPr sz="1200"/>
            </a:lvl1pPr>
          </a:lstStyle>
          <a:p>
            <a:fld id="{A4F87B00-D7D7-4E73-88E5-5DF5797B2681}" type="datetimeFigureOut">
              <a:rPr lang="de-AT" smtClean="0"/>
              <a:t>18.01.2023</a:t>
            </a:fld>
            <a:endParaRPr lang="de-AT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3"/>
          </p:nvPr>
        </p:nvSpPr>
        <p:spPr>
          <a:xfrm>
            <a:off x="2889938" y="9428583"/>
            <a:ext cx="88766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algn="ctr"/>
            <a:fld id="{1BCACBB0-6C6B-4B3E-B6E6-54B62284C21B}" type="slidenum">
              <a:rPr lang="de-AT" smtClean="0"/>
              <a:pPr algn="ctr"/>
              <a:t>‹Nr.›</a:t>
            </a:fld>
            <a:endParaRPr lang="de-AT" dirty="0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84612" y="330070"/>
            <a:ext cx="1345719" cy="3325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833474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79151" y="9428582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r">
              <a:defRPr sz="1200"/>
            </a:lvl1pPr>
          </a:lstStyle>
          <a:p>
            <a:fld id="{64F923B6-97FF-4AF0-A17D-1758840DBBE2}" type="datetimeFigureOut">
              <a:rPr lang="de-AT" smtClean="0"/>
              <a:t>18.01.2023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-381000" y="674688"/>
            <a:ext cx="7431088" cy="41814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838724" y="4963320"/>
            <a:ext cx="4994060" cy="421882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AT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2889938" y="9428581"/>
            <a:ext cx="887669" cy="49805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/>
            </a:lvl1pPr>
          </a:lstStyle>
          <a:p>
            <a:fld id="{F0A5DA3B-92D6-4D4B-9895-D15CB563B5E4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361133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spcBef>
        <a:spcPts val="200"/>
      </a:spcBef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96000" indent="-171450" algn="l" defTabSz="914400" rtl="0" eaLnBrk="1" latinLnBrk="0" hangingPunct="1">
      <a:spcBef>
        <a:spcPts val="200"/>
      </a:spcBef>
      <a:buFont typeface="Arial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792000" indent="-171450" algn="l" defTabSz="914400" rtl="0" eaLnBrk="1" latinLnBrk="0" hangingPunct="1">
      <a:spcBef>
        <a:spcPts val="200"/>
      </a:spcBef>
      <a:buFont typeface="Courier New" pitchFamily="49" charset="0"/>
      <a:buChar char="o"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188000" indent="-171450" algn="l" defTabSz="914400" rtl="0" eaLnBrk="1" latinLnBrk="0" hangingPunct="1">
      <a:spcBef>
        <a:spcPts val="200"/>
      </a:spcBef>
      <a:buFont typeface="Wingdings" pitchFamily="2" charset="2"/>
      <a:buChar char="§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584000" indent="-171450" algn="l" defTabSz="914400" rtl="0" eaLnBrk="1" latinLnBrk="0" hangingPunct="1">
      <a:spcBef>
        <a:spcPts val="200"/>
      </a:spcBef>
      <a:buFont typeface="Symbol" pitchFamily="18" charset="2"/>
      <a:buChar char="-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C:\BKA-2018\BKA2018-Brief\REPUBLIK-AT-DOKUMENTVORLAGEN\POTX\HG_Powerpoint_4zu3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29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539999" y="1060450"/>
            <a:ext cx="7978526" cy="996791"/>
          </a:xfrm>
        </p:spPr>
        <p:txBody>
          <a:bodyPr anchor="b" anchorCtr="0"/>
          <a:lstStyle>
            <a:lvl1pPr>
              <a:lnSpc>
                <a:spcPts val="4000"/>
              </a:lnSpc>
              <a:defRPr sz="3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de-DE" dirty="0" smtClean="0"/>
              <a:t>Titelmasterformat </a:t>
            </a:r>
            <a:br>
              <a:rPr lang="de-DE" dirty="0" smtClean="0"/>
            </a:br>
            <a:r>
              <a:rPr lang="de-DE" dirty="0" smtClean="0"/>
              <a:t>durch Klicken bearbeiten</a:t>
            </a:r>
            <a:endParaRPr lang="de-AT" dirty="0"/>
          </a:p>
        </p:txBody>
      </p:sp>
      <p:sp>
        <p:nvSpPr>
          <p:cNvPr id="3" name="Untertitel 1"/>
          <p:cNvSpPr>
            <a:spLocks noGrp="1"/>
          </p:cNvSpPr>
          <p:nvPr>
            <p:ph type="subTitle" idx="1"/>
          </p:nvPr>
        </p:nvSpPr>
        <p:spPr>
          <a:xfrm>
            <a:off x="539999" y="2125004"/>
            <a:ext cx="7978526" cy="1390388"/>
          </a:xfrm>
        </p:spPr>
        <p:txBody>
          <a:bodyPr/>
          <a:lstStyle>
            <a:lvl1pPr marL="0" indent="0" algn="l">
              <a:lnSpc>
                <a:spcPts val="4000"/>
              </a:lnSpc>
              <a:spcBef>
                <a:spcPts val="0"/>
              </a:spcBef>
              <a:buNone/>
              <a:defRPr sz="3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AT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0"/>
          </p:nvPr>
        </p:nvSpPr>
        <p:spPr>
          <a:xfrm>
            <a:off x="539750" y="4191000"/>
            <a:ext cx="3422650" cy="415529"/>
          </a:xfrm>
        </p:spPr>
        <p:txBody>
          <a:bodyPr anchor="b" anchorCtr="0"/>
          <a:lstStyle>
            <a:lvl1pPr marL="0" indent="0">
              <a:lnSpc>
                <a:spcPts val="180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pic>
        <p:nvPicPr>
          <p:cNvPr id="8" name="Grafik 7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9200" y="111600"/>
            <a:ext cx="2341716" cy="79604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97482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 mit 1-zeiligem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539751" y="1623600"/>
            <a:ext cx="7978775" cy="298332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540000" y="4790252"/>
            <a:ext cx="6904154" cy="200025"/>
          </a:xfrm>
        </p:spPr>
        <p:txBody>
          <a:bodyPr/>
          <a:lstStyle>
            <a:lvl1pPr>
              <a:defRPr sz="1000"/>
            </a:lvl1pPr>
          </a:lstStyle>
          <a:p>
            <a:r>
              <a:rPr lang="de-DE" dirty="0" smtClean="0"/>
              <a:t>Forschungstag Weinbau 2023 // (c) Abteilung Weinbau // Agnesstraße 60, A-3400 Klosterneuburg // martin.mehofer@weinobst.at // Tel.: (0)2243/37910-730 // Haftungsausschluss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704003" y="4790252"/>
            <a:ext cx="814522" cy="200025"/>
          </a:xfrm>
        </p:spPr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9531689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1" y="1054800"/>
            <a:ext cx="7978525" cy="622091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539751" y="1630800"/>
            <a:ext cx="7978775" cy="2976125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540000" y="4790252"/>
            <a:ext cx="6951046" cy="200025"/>
          </a:xfrm>
        </p:spPr>
        <p:txBody>
          <a:bodyPr/>
          <a:lstStyle>
            <a:lvl1pPr>
              <a:defRPr sz="1000"/>
            </a:lvl1pPr>
          </a:lstStyle>
          <a:p>
            <a:r>
              <a:rPr lang="de-DE" dirty="0" smtClean="0"/>
              <a:t>Forschungstag Weinbau 2023 // (c) Abteilung Weinbau // Agnesstraße 60, A-3400 Klosterneuburg // martin.mehofer@weinobst.at // Tel.: (0)2243/37910-730 // Haftungsausschluss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2607327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+ Text nebeneina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540000" y="4790252"/>
            <a:ext cx="6921738" cy="200025"/>
          </a:xfrm>
        </p:spPr>
        <p:txBody>
          <a:bodyPr/>
          <a:lstStyle>
            <a:lvl1pPr>
              <a:defRPr sz="1000"/>
            </a:lvl1pPr>
          </a:lstStyle>
          <a:p>
            <a:r>
              <a:rPr lang="de-DE" dirty="0" smtClean="0"/>
              <a:t>Forschungstag Weinbau 2023 // (c) Abteilung Weinbau // Agnesstraße 60, A-3400 Klosterneuburg // martin.mehofer@weinobst.at // Tel.: (0)2243/37910-730 // Haftungsausschluss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  <p:sp>
        <p:nvSpPr>
          <p:cNvPr id="5" name="Bildplatzhalter 6"/>
          <p:cNvSpPr>
            <a:spLocks noGrp="1"/>
          </p:cNvSpPr>
          <p:nvPr>
            <p:ph type="pic" sz="quarter" idx="13"/>
          </p:nvPr>
        </p:nvSpPr>
        <p:spPr>
          <a:xfrm>
            <a:off x="539750" y="1630800"/>
            <a:ext cx="3813175" cy="2976125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/>
          </p:nvPr>
        </p:nvSpPr>
        <p:spPr>
          <a:xfrm>
            <a:off x="4706125" y="1630800"/>
            <a:ext cx="3812400" cy="297612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23942684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 beliebig - nebeneina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540000" y="4790252"/>
            <a:ext cx="7018201" cy="200025"/>
          </a:xfrm>
        </p:spPr>
        <p:txBody>
          <a:bodyPr/>
          <a:lstStyle>
            <a:lvl1pPr>
              <a:defRPr sz="1000"/>
            </a:lvl1pPr>
          </a:lstStyle>
          <a:p>
            <a:r>
              <a:rPr lang="de-DE" smtClean="0"/>
              <a:t>Forschungstag Weinbau 2023 // (c) Abteilung Weinbau // Agnesstraße 60, A-3400 Klosterneuburg // martin.mehofer@weinobst.at // Tel.: (0)2243/37910-730 // Haftungsausschluss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  <p:sp>
        <p:nvSpPr>
          <p:cNvPr id="8" name="Inhaltsplatzhalter 7"/>
          <p:cNvSpPr>
            <a:spLocks noGrp="1"/>
          </p:cNvSpPr>
          <p:nvPr>
            <p:ph sz="quarter" idx="15"/>
          </p:nvPr>
        </p:nvSpPr>
        <p:spPr>
          <a:xfrm>
            <a:off x="540000" y="1630800"/>
            <a:ext cx="3838575" cy="297612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9" name="Inhaltsplatzhalter 7"/>
          <p:cNvSpPr>
            <a:spLocks noGrp="1"/>
          </p:cNvSpPr>
          <p:nvPr>
            <p:ph sz="quarter" idx="16"/>
          </p:nvPr>
        </p:nvSpPr>
        <p:spPr>
          <a:xfrm>
            <a:off x="4679951" y="1630800"/>
            <a:ext cx="3838575" cy="297612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6661924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-beliebig mit 1-zeiligem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>
          <a:xfrm>
            <a:off x="539751" y="1630800"/>
            <a:ext cx="7978775" cy="297612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540000" y="4790252"/>
            <a:ext cx="6874846" cy="200025"/>
          </a:xfrm>
        </p:spPr>
        <p:txBody>
          <a:bodyPr/>
          <a:lstStyle>
            <a:lvl1pPr>
              <a:defRPr sz="1000"/>
            </a:lvl1pPr>
          </a:lstStyle>
          <a:p>
            <a:r>
              <a:rPr lang="de-DE" dirty="0" smtClean="0"/>
              <a:t>Forschungstag Weinbau 2023 // (c) Abteilung Weinbau // Agnesstraße 60, A-3400 Klosterneuburg // martin.mehofer@weinobst.at // Tel.: (0)2243/37910-730 // Haftungsausschluss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5504490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39999" y="1004430"/>
            <a:ext cx="5389200" cy="1063206"/>
          </a:xfrm>
        </p:spPr>
        <p:txBody>
          <a:bodyPr/>
          <a:lstStyle>
            <a:lvl1pPr>
              <a:lnSpc>
                <a:spcPts val="4000"/>
              </a:lnSpc>
              <a:defRPr sz="3000" b="0"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Titelmasterformat durch Klicken </a:t>
            </a:r>
            <a:br>
              <a:rPr lang="de-DE" dirty="0" smtClean="0"/>
            </a:br>
            <a:r>
              <a:rPr lang="de-DE" dirty="0" smtClean="0"/>
              <a:t>bearbeiten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0"/>
          </p:nvPr>
        </p:nvSpPr>
        <p:spPr>
          <a:xfrm>
            <a:off x="539750" y="3643313"/>
            <a:ext cx="3423600" cy="963216"/>
          </a:xfrm>
        </p:spPr>
        <p:txBody>
          <a:bodyPr anchor="b" anchorCtr="0"/>
          <a:lstStyle>
            <a:lvl1pPr marL="0" indent="0">
              <a:lnSpc>
                <a:spcPts val="180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12743690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BKA-2018\BKA2018-Brief\REPUBLIK-AT-DOKUMENTVORLAGEN\POTX\HG_Powerpoint_4zu3.png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29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40001" y="1054894"/>
            <a:ext cx="7978525" cy="622091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0001" y="1623576"/>
            <a:ext cx="7978525" cy="298334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 smtClean="0"/>
              <a:t>Textmasterformat bearbeiten </a:t>
            </a:r>
            <a:br>
              <a:rPr lang="de-DE" dirty="0" smtClean="0"/>
            </a:br>
            <a:r>
              <a:rPr lang="de-DE" dirty="0" smtClean="0"/>
              <a:t>Erste Ebene </a:t>
            </a:r>
          </a:p>
          <a:p>
            <a:pPr lvl="1"/>
            <a:r>
              <a:rPr lang="de-DE" dirty="0" smtClean="0"/>
              <a:t>Zweite Ebene – wie Ebene zuvor</a:t>
            </a:r>
          </a:p>
          <a:p>
            <a:pPr lvl="2"/>
            <a:r>
              <a:rPr lang="de-DE" dirty="0" smtClean="0"/>
              <a:t>Dritte Ebene – wie Ebene zuvor</a:t>
            </a:r>
          </a:p>
        </p:txBody>
      </p:sp>
      <p:sp>
        <p:nvSpPr>
          <p:cNvPr id="9" name="Fußzeilenplatzhalter 12"/>
          <p:cNvSpPr>
            <a:spLocks noGrp="1"/>
          </p:cNvSpPr>
          <p:nvPr>
            <p:ph type="ftr" sz="quarter" idx="3"/>
          </p:nvPr>
        </p:nvSpPr>
        <p:spPr>
          <a:xfrm>
            <a:off x="540000" y="4790252"/>
            <a:ext cx="6875916" cy="2000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Forschungstag Weinbau 2023 // (c) Abteilung Weinbau // Agnesstraße 60, A-3400 Klosterneuburg // martin.mehofer@weinobst.at // Tel.: (0)2243/37910-730 // Haftungsausschluss</a:t>
            </a:r>
            <a:endParaRPr lang="de-AT" dirty="0"/>
          </a:p>
        </p:txBody>
      </p:sp>
      <p:sp>
        <p:nvSpPr>
          <p:cNvPr id="20" name="Foliennummernplatzhalter 13"/>
          <p:cNvSpPr>
            <a:spLocks noGrp="1"/>
          </p:cNvSpPr>
          <p:nvPr>
            <p:ph type="sldNum" sz="quarter" idx="4"/>
          </p:nvPr>
        </p:nvSpPr>
        <p:spPr>
          <a:xfrm>
            <a:off x="7558201" y="4790252"/>
            <a:ext cx="960324" cy="2000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  <p:pic>
        <p:nvPicPr>
          <p:cNvPr id="10" name="Grafik 9"/>
          <p:cNvPicPr/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9200" y="111600"/>
            <a:ext cx="2341716" cy="79604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63382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7" r:id="rId3"/>
    <p:sldLayoutId id="2147483721" r:id="rId4"/>
    <p:sldLayoutId id="2147483722" r:id="rId5"/>
    <p:sldLayoutId id="2147483718" r:id="rId6"/>
    <p:sldLayoutId id="2147483720" r:id="rId7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lnSpc>
          <a:spcPts val="3000"/>
        </a:lnSpc>
        <a:spcBef>
          <a:spcPct val="0"/>
        </a:spcBef>
        <a:buNone/>
        <a:defRPr sz="24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52000" marR="0" indent="-252000" algn="l" defTabSz="914400" rtl="0" eaLnBrk="1" fontAlgn="auto" latinLnBrk="0" hangingPunct="1">
        <a:lnSpc>
          <a:spcPts val="2400"/>
        </a:lnSpc>
        <a:spcBef>
          <a:spcPts val="0"/>
        </a:spcBef>
        <a:spcAft>
          <a:spcPts val="1425"/>
        </a:spcAft>
        <a:buClr>
          <a:schemeClr val="tx2"/>
        </a:buClr>
        <a:buSzTx/>
        <a:buFont typeface="Arial" panose="020B0604020202020204" pitchFamily="34" charset="0"/>
        <a:buChar char="•"/>
        <a:tabLst/>
        <a:defRPr sz="1800" kern="1200">
          <a:solidFill>
            <a:schemeClr val="bg1">
              <a:lumMod val="10000"/>
            </a:schemeClr>
          </a:solidFill>
          <a:latin typeface="+mn-lt"/>
          <a:ea typeface="+mn-ea"/>
          <a:cs typeface="+mn-cs"/>
        </a:defRPr>
      </a:lvl1pPr>
      <a:lvl2pPr marL="504000" marR="0" indent="-252000" algn="l" defTabSz="914400" rtl="0" eaLnBrk="1" fontAlgn="auto" latinLnBrk="0" hangingPunct="1">
        <a:lnSpc>
          <a:spcPts val="2400"/>
        </a:lnSpc>
        <a:spcBef>
          <a:spcPts val="0"/>
        </a:spcBef>
        <a:spcAft>
          <a:spcPts val="1425"/>
        </a:spcAft>
        <a:buClrTx/>
        <a:buSzTx/>
        <a:buFont typeface="Corbel" panose="020B0503020204020204" pitchFamily="34" charset="0"/>
        <a:buChar char="−"/>
        <a:tabLst/>
        <a:defRPr sz="1800" kern="1200">
          <a:solidFill>
            <a:schemeClr val="bg1">
              <a:lumMod val="10000"/>
            </a:schemeClr>
          </a:solidFill>
          <a:latin typeface="+mn-lt"/>
          <a:ea typeface="+mn-ea"/>
          <a:cs typeface="+mn-cs"/>
        </a:defRPr>
      </a:lvl2pPr>
      <a:lvl3pPr marL="756000" indent="-252000" algn="l" defTabSz="914400" rtl="0" eaLnBrk="1" latinLnBrk="0" hangingPunct="1">
        <a:lnSpc>
          <a:spcPts val="2400"/>
        </a:lnSpc>
        <a:spcBef>
          <a:spcPts val="0"/>
        </a:spcBef>
        <a:spcAft>
          <a:spcPts val="1425"/>
        </a:spcAft>
        <a:buClr>
          <a:schemeClr val="tx2"/>
        </a:buClr>
        <a:buFont typeface="Arial" pitchFamily="34" charset="0"/>
        <a:buChar char="•"/>
        <a:defRPr sz="1800" kern="1200">
          <a:solidFill>
            <a:schemeClr val="bg1">
              <a:lumMod val="1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Font typeface="Arial" pitchFamily="34" charset="0"/>
        <a:buChar char="–"/>
        <a:defRPr sz="1800" kern="1200">
          <a:solidFill>
            <a:schemeClr val="bg1">
              <a:lumMod val="1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400"/>
        </a:spcBef>
        <a:buClr>
          <a:schemeClr val="tx2"/>
        </a:buClr>
        <a:buFont typeface="Arial" pitchFamily="34" charset="0"/>
        <a:buChar char="»"/>
        <a:defRPr sz="1800" kern="1200">
          <a:solidFill>
            <a:schemeClr val="bg1">
              <a:lumMod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7" Type="http://schemas.openxmlformats.org/officeDocument/2006/relationships/slide" Target="slide2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4.xml"/><Relationship Id="rId5" Type="http://schemas.openxmlformats.org/officeDocument/2006/relationships/slide" Target="slide12.xml"/><Relationship Id="rId4" Type="http://schemas.openxmlformats.org/officeDocument/2006/relationships/slide" Target="slide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mailto:martin.mehofer@weinobst.at" TargetMode="Externa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2183" y="2248403"/>
            <a:ext cx="3224381" cy="2418286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39750" y="1544590"/>
            <a:ext cx="7978526" cy="1738507"/>
          </a:xfrm>
        </p:spPr>
        <p:txBody>
          <a:bodyPr/>
          <a:lstStyle/>
          <a:p>
            <a:r>
              <a:rPr lang="de-AT" dirty="0" smtClean="0"/>
              <a:t>Freilanduntersuchungen zum Einfluss </a:t>
            </a:r>
            <a:br>
              <a:rPr lang="de-AT" dirty="0" smtClean="0"/>
            </a:br>
            <a:r>
              <a:rPr lang="de-AT" dirty="0" smtClean="0"/>
              <a:t>von 31 </a:t>
            </a:r>
            <a:r>
              <a:rPr lang="de-AT" dirty="0" err="1" smtClean="0"/>
              <a:t>Unterlagsrebsorten</a:t>
            </a:r>
            <a:r>
              <a:rPr lang="de-AT" dirty="0" smtClean="0"/>
              <a:t> auf die</a:t>
            </a:r>
            <a:br>
              <a:rPr lang="de-AT" dirty="0" smtClean="0"/>
            </a:br>
            <a:r>
              <a:rPr lang="de-AT" dirty="0" smtClean="0"/>
              <a:t>generative und vegetative Leistung</a:t>
            </a:r>
            <a:br>
              <a:rPr lang="de-AT" dirty="0" smtClean="0"/>
            </a:br>
            <a:r>
              <a:rPr lang="de-AT" dirty="0" smtClean="0"/>
              <a:t>von Chardonnay</a:t>
            </a:r>
            <a:endParaRPr lang="de-AT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 smtClean="0"/>
              <a:t>DI Martin Mehofer, </a:t>
            </a:r>
            <a:r>
              <a:rPr lang="de-DE" dirty="0" err="1" smtClean="0"/>
              <a:t>BEd</a:t>
            </a:r>
            <a:endParaRPr lang="de-DE" dirty="0" smtClean="0"/>
          </a:p>
          <a:p>
            <a:r>
              <a:rPr lang="de-DE" dirty="0" smtClean="0"/>
              <a:t>Klosterneuburg, 19. Jänner 2023</a:t>
            </a:r>
            <a:endParaRPr lang="de-DE" dirty="0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 flipH="1">
            <a:off x="5376239" y="4426079"/>
            <a:ext cx="2255483" cy="249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Tx/>
              <a:buNone/>
            </a:pPr>
            <a:r>
              <a:rPr lang="de-DE" altLang="de-DE" sz="800" dirty="0">
                <a:solidFill>
                  <a:schemeClr val="bg2"/>
                </a:solidFill>
                <a:latin typeface="+mn-lt"/>
              </a:rPr>
              <a:t>Foto: </a:t>
            </a:r>
            <a:r>
              <a:rPr lang="de-DE" altLang="de-DE" sz="800" dirty="0" smtClean="0">
                <a:solidFill>
                  <a:schemeClr val="bg2"/>
                </a:solidFill>
                <a:latin typeface="+mn-lt"/>
              </a:rPr>
              <a:t>K. Hanak, HBLA und BA Klosterneuburg</a:t>
            </a:r>
            <a:endParaRPr lang="de-DE" altLang="de-DE" sz="800" dirty="0">
              <a:solidFill>
                <a:schemeClr val="bg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42458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1" y="990412"/>
            <a:ext cx="7978525" cy="377669"/>
          </a:xfrm>
        </p:spPr>
        <p:txBody>
          <a:bodyPr/>
          <a:lstStyle/>
          <a:p>
            <a:r>
              <a:rPr lang="de-AT" dirty="0" smtClean="0"/>
              <a:t>Verwendete </a:t>
            </a:r>
            <a:r>
              <a:rPr lang="de-AT" dirty="0" err="1" smtClean="0"/>
              <a:t>Unterlagsrebsorten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539751" y="1517161"/>
            <a:ext cx="8159081" cy="3189654"/>
          </a:xfrm>
        </p:spPr>
        <p:txBody>
          <a:bodyPr/>
          <a:lstStyle/>
          <a:p>
            <a:pPr>
              <a:lnSpc>
                <a:spcPts val="1800"/>
              </a:lnSpc>
            </a:pPr>
            <a:r>
              <a:rPr lang="de-DE" sz="2000" b="1" dirty="0" smtClean="0"/>
              <a:t>Edelsorte: </a:t>
            </a:r>
            <a:r>
              <a:rPr lang="de-DE" sz="2000" dirty="0" smtClean="0"/>
              <a:t>Chardonnay (CH)</a:t>
            </a:r>
          </a:p>
          <a:p>
            <a:pPr>
              <a:lnSpc>
                <a:spcPts val="1800"/>
              </a:lnSpc>
            </a:pPr>
            <a:r>
              <a:rPr lang="de-DE" sz="2000" b="1" dirty="0" smtClean="0"/>
              <a:t>Unterlagen mit </a:t>
            </a:r>
            <a:r>
              <a:rPr lang="de-DE" sz="2000" b="1" i="1" dirty="0" err="1" smtClean="0"/>
              <a:t>Vitis</a:t>
            </a:r>
            <a:r>
              <a:rPr lang="de-DE" sz="2000" b="1" i="1" dirty="0" smtClean="0"/>
              <a:t> </a:t>
            </a:r>
            <a:r>
              <a:rPr lang="de-DE" sz="2000" b="1" i="1" dirty="0" err="1" smtClean="0"/>
              <a:t>berlandieri</a:t>
            </a:r>
            <a:r>
              <a:rPr lang="de-DE" sz="2000" b="1" i="1" dirty="0" smtClean="0"/>
              <a:t> x </a:t>
            </a:r>
            <a:r>
              <a:rPr lang="de-DE" sz="2000" b="1" i="1" dirty="0" err="1" smtClean="0"/>
              <a:t>Vitis</a:t>
            </a:r>
            <a:r>
              <a:rPr lang="de-DE" sz="2000" b="1" i="1" dirty="0" smtClean="0"/>
              <a:t> </a:t>
            </a:r>
            <a:r>
              <a:rPr lang="de-DE" sz="2000" b="1" i="1" dirty="0" err="1" smtClean="0"/>
              <a:t>riparia</a:t>
            </a:r>
            <a:r>
              <a:rPr lang="de-DE" sz="2000" b="1" i="1" dirty="0" smtClean="0"/>
              <a:t> </a:t>
            </a:r>
            <a:r>
              <a:rPr lang="de-DE" sz="2000" b="1" dirty="0" smtClean="0"/>
              <a:t>– Abstammung:</a:t>
            </a:r>
          </a:p>
          <a:p>
            <a:pPr lvl="1">
              <a:lnSpc>
                <a:spcPts val="1800"/>
              </a:lnSpc>
            </a:pPr>
            <a:r>
              <a:rPr lang="de-DE" dirty="0" smtClean="0"/>
              <a:t>Kober 5BB, </a:t>
            </a:r>
            <a:r>
              <a:rPr lang="de-DE" dirty="0" err="1" smtClean="0"/>
              <a:t>Teleki</a:t>
            </a:r>
            <a:r>
              <a:rPr lang="de-DE" dirty="0" smtClean="0"/>
              <a:t> 5C, Selektion </a:t>
            </a:r>
            <a:r>
              <a:rPr lang="de-DE" dirty="0"/>
              <a:t>Oppenheim </a:t>
            </a:r>
            <a:r>
              <a:rPr lang="de-DE" dirty="0" smtClean="0"/>
              <a:t>4 (SO4), </a:t>
            </a:r>
            <a:r>
              <a:rPr lang="de-DE" dirty="0" err="1" smtClean="0"/>
              <a:t>Teleki</a:t>
            </a:r>
            <a:r>
              <a:rPr lang="de-DE" dirty="0" smtClean="0"/>
              <a:t> 8B, Kober 125AA, </a:t>
            </a:r>
            <a:r>
              <a:rPr lang="de-DE" dirty="0" err="1" smtClean="0"/>
              <a:t>Reckendorfer</a:t>
            </a:r>
            <a:r>
              <a:rPr lang="de-DE" dirty="0" smtClean="0"/>
              <a:t> 27, </a:t>
            </a:r>
            <a:r>
              <a:rPr lang="de-DE" dirty="0" err="1" smtClean="0"/>
              <a:t>Reckendorfer</a:t>
            </a:r>
            <a:r>
              <a:rPr lang="de-DE" dirty="0" smtClean="0"/>
              <a:t> 7, </a:t>
            </a:r>
            <a:r>
              <a:rPr lang="de-DE" dirty="0"/>
              <a:t>Cosmo 2, Cosmo 10, </a:t>
            </a:r>
            <a:r>
              <a:rPr lang="de-DE" dirty="0" err="1" smtClean="0"/>
              <a:t>Millardet</a:t>
            </a:r>
            <a:r>
              <a:rPr lang="de-DE" dirty="0" smtClean="0"/>
              <a:t> </a:t>
            </a:r>
            <a:r>
              <a:rPr lang="de-DE" dirty="0"/>
              <a:t>et </a:t>
            </a:r>
            <a:r>
              <a:rPr lang="de-DE" dirty="0" err="1"/>
              <a:t>Grasset</a:t>
            </a:r>
            <a:r>
              <a:rPr lang="de-DE" dirty="0"/>
              <a:t> 420 </a:t>
            </a:r>
            <a:r>
              <a:rPr lang="de-DE" dirty="0" smtClean="0"/>
              <a:t>A, </a:t>
            </a:r>
            <a:r>
              <a:rPr lang="de-DE" dirty="0" err="1" smtClean="0"/>
              <a:t>Binova</a:t>
            </a:r>
            <a:r>
              <a:rPr lang="de-DE" dirty="0" smtClean="0"/>
              <a:t>, </a:t>
            </a:r>
            <a:r>
              <a:rPr lang="de-DE" dirty="0" err="1" smtClean="0"/>
              <a:t>Ruggeri</a:t>
            </a:r>
            <a:r>
              <a:rPr lang="de-DE" dirty="0" smtClean="0"/>
              <a:t> 225, </a:t>
            </a:r>
            <a:r>
              <a:rPr lang="de-DE" dirty="0"/>
              <a:t>EM 33</a:t>
            </a:r>
            <a:endParaRPr lang="en-US" dirty="0"/>
          </a:p>
          <a:p>
            <a:pPr>
              <a:lnSpc>
                <a:spcPts val="1800"/>
              </a:lnSpc>
            </a:pPr>
            <a:r>
              <a:rPr lang="de-DE" sz="2000" b="1" dirty="0" smtClean="0"/>
              <a:t>Unterlagen </a:t>
            </a:r>
            <a:r>
              <a:rPr lang="de-DE" sz="2000" b="1" dirty="0"/>
              <a:t>mit </a:t>
            </a:r>
            <a:r>
              <a:rPr lang="de-DE" sz="2000" b="1" i="1" dirty="0" err="1"/>
              <a:t>Vitis</a:t>
            </a:r>
            <a:r>
              <a:rPr lang="de-DE" sz="2000" b="1" i="1" dirty="0"/>
              <a:t> </a:t>
            </a:r>
            <a:r>
              <a:rPr lang="de-DE" sz="2000" b="1" i="1" dirty="0" err="1"/>
              <a:t>berlandieri</a:t>
            </a:r>
            <a:r>
              <a:rPr lang="de-DE" sz="2000" b="1" i="1" dirty="0"/>
              <a:t> x </a:t>
            </a:r>
            <a:r>
              <a:rPr lang="de-DE" sz="2000" b="1" i="1" dirty="0" err="1"/>
              <a:t>Vitis</a:t>
            </a:r>
            <a:r>
              <a:rPr lang="de-DE" sz="2000" b="1" i="1" dirty="0"/>
              <a:t> </a:t>
            </a:r>
            <a:r>
              <a:rPr lang="de-DE" sz="2000" b="1" i="1" dirty="0" err="1"/>
              <a:t>rupestris</a:t>
            </a:r>
            <a:r>
              <a:rPr lang="de-DE" sz="2000" b="1" i="1" dirty="0"/>
              <a:t> </a:t>
            </a:r>
            <a:r>
              <a:rPr lang="de-DE" sz="2000" b="1" dirty="0"/>
              <a:t>– Abstammung:</a:t>
            </a:r>
            <a:endParaRPr lang="de-DE" sz="2400" dirty="0"/>
          </a:p>
          <a:p>
            <a:pPr lvl="1">
              <a:lnSpc>
                <a:spcPts val="1800"/>
              </a:lnSpc>
            </a:pPr>
            <a:r>
              <a:rPr lang="de-DE" dirty="0"/>
              <a:t>Paulsen 725, Paulsen 779, Paulsen 1103, </a:t>
            </a:r>
            <a:r>
              <a:rPr lang="de-DE" dirty="0" err="1"/>
              <a:t>Ruggeri</a:t>
            </a:r>
            <a:r>
              <a:rPr lang="de-DE" dirty="0"/>
              <a:t> 140, Richter 99, Richter 110</a:t>
            </a:r>
            <a:endParaRPr lang="en-US" dirty="0"/>
          </a:p>
          <a:p>
            <a:pPr>
              <a:lnSpc>
                <a:spcPts val="1800"/>
              </a:lnSpc>
            </a:pPr>
            <a:r>
              <a:rPr lang="de-DE" sz="2000" b="1" dirty="0" smtClean="0"/>
              <a:t>Unterlagen mit </a:t>
            </a:r>
            <a:r>
              <a:rPr lang="de-DE" sz="2000" b="1" i="1" dirty="0" err="1" smtClean="0"/>
              <a:t>Vitis</a:t>
            </a:r>
            <a:r>
              <a:rPr lang="de-DE" sz="2000" b="1" i="1" dirty="0" smtClean="0"/>
              <a:t> </a:t>
            </a:r>
            <a:r>
              <a:rPr lang="de-DE" sz="2000" b="1" i="1" dirty="0" err="1" smtClean="0"/>
              <a:t>riparia</a:t>
            </a:r>
            <a:r>
              <a:rPr lang="de-DE" sz="2000" b="1" i="1" dirty="0" smtClean="0"/>
              <a:t> x </a:t>
            </a:r>
            <a:r>
              <a:rPr lang="de-DE" sz="2000" b="1" i="1" dirty="0" err="1" smtClean="0"/>
              <a:t>Vitis</a:t>
            </a:r>
            <a:r>
              <a:rPr lang="de-DE" sz="2000" b="1" i="1" dirty="0" smtClean="0"/>
              <a:t> </a:t>
            </a:r>
            <a:r>
              <a:rPr lang="de-DE" sz="2000" b="1" i="1" dirty="0" err="1" smtClean="0"/>
              <a:t>rupestris</a:t>
            </a:r>
            <a:r>
              <a:rPr lang="de-DE" sz="2000" b="1" i="1" dirty="0" smtClean="0"/>
              <a:t> </a:t>
            </a:r>
            <a:r>
              <a:rPr lang="de-DE" sz="2000" b="1" dirty="0" smtClean="0"/>
              <a:t>– Abstammung:</a:t>
            </a:r>
          </a:p>
          <a:p>
            <a:pPr lvl="1">
              <a:lnSpc>
                <a:spcPts val="1800"/>
              </a:lnSpc>
            </a:pPr>
            <a:r>
              <a:rPr lang="de-DE" b="1" dirty="0" smtClean="0"/>
              <a:t>101-14 </a:t>
            </a:r>
            <a:r>
              <a:rPr lang="de-DE" b="1" dirty="0"/>
              <a:t>MG </a:t>
            </a:r>
            <a:r>
              <a:rPr lang="de-DE" dirty="0"/>
              <a:t>(</a:t>
            </a:r>
            <a:r>
              <a:rPr lang="de-DE" dirty="0" err="1"/>
              <a:t>Millardet</a:t>
            </a:r>
            <a:r>
              <a:rPr lang="de-DE" dirty="0"/>
              <a:t> et </a:t>
            </a:r>
            <a:r>
              <a:rPr lang="de-DE" dirty="0" err="1"/>
              <a:t>Grasset</a:t>
            </a:r>
            <a:r>
              <a:rPr lang="de-DE" dirty="0"/>
              <a:t> 101-14), </a:t>
            </a:r>
            <a:r>
              <a:rPr lang="de-DE" b="1" dirty="0"/>
              <a:t>3309 C</a:t>
            </a:r>
            <a:r>
              <a:rPr lang="de-DE" dirty="0"/>
              <a:t> (</a:t>
            </a:r>
            <a:r>
              <a:rPr lang="de-DE" dirty="0" err="1"/>
              <a:t>Couderc</a:t>
            </a:r>
            <a:r>
              <a:rPr lang="de-DE" dirty="0"/>
              <a:t> 3309</a:t>
            </a:r>
            <a:r>
              <a:rPr lang="de-DE" dirty="0" smtClean="0"/>
              <a:t>)</a:t>
            </a:r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Forschungstag Weinbau 2023 // (c) Abteilung Weinbau // Agnesstraße 60, A-3400 Klosterneuburg // martin.mehofer@weinobst.at // Tel.: (0)2243/37910-730 // Haftungsausschluss</a:t>
            </a:r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10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83501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Verwendete </a:t>
            </a:r>
            <a:r>
              <a:rPr lang="de-AT" dirty="0" err="1" smtClean="0"/>
              <a:t>Unterlagsrebsorten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539751" y="1558194"/>
            <a:ext cx="8159081" cy="2983325"/>
          </a:xfrm>
        </p:spPr>
        <p:txBody>
          <a:bodyPr/>
          <a:lstStyle/>
          <a:p>
            <a:pPr>
              <a:lnSpc>
                <a:spcPts val="2000"/>
              </a:lnSpc>
            </a:pPr>
            <a:r>
              <a:rPr lang="de-DE" sz="2000" b="1" dirty="0" smtClean="0"/>
              <a:t>Unterlagen </a:t>
            </a:r>
            <a:r>
              <a:rPr lang="de-DE" sz="2000" b="1" dirty="0"/>
              <a:t>mit teilweiser </a:t>
            </a:r>
            <a:r>
              <a:rPr lang="de-DE" sz="2000" b="1" i="1" dirty="0" err="1"/>
              <a:t>Vitis</a:t>
            </a:r>
            <a:r>
              <a:rPr lang="de-DE" sz="2000" b="1" i="1" dirty="0"/>
              <a:t> </a:t>
            </a:r>
            <a:r>
              <a:rPr lang="de-DE" sz="2000" b="1" i="1" dirty="0" err="1"/>
              <a:t>vinifera</a:t>
            </a:r>
            <a:r>
              <a:rPr lang="de-DE" sz="2000" b="1" i="1" dirty="0"/>
              <a:t> </a:t>
            </a:r>
            <a:r>
              <a:rPr lang="de-DE" sz="2000" b="1" dirty="0"/>
              <a:t>– Genetik:</a:t>
            </a:r>
            <a:endParaRPr lang="de-DE" sz="2400" dirty="0"/>
          </a:p>
          <a:p>
            <a:pPr lvl="1">
              <a:lnSpc>
                <a:spcPts val="2000"/>
              </a:lnSpc>
            </a:pPr>
            <a:r>
              <a:rPr lang="de-DE" b="1" dirty="0"/>
              <a:t>G 26 </a:t>
            </a:r>
            <a:r>
              <a:rPr lang="de-DE" dirty="0"/>
              <a:t>(</a:t>
            </a:r>
            <a:r>
              <a:rPr lang="de-DE" dirty="0" err="1"/>
              <a:t>Geisenheim</a:t>
            </a:r>
            <a:r>
              <a:rPr lang="de-DE" dirty="0"/>
              <a:t> 26, '</a:t>
            </a:r>
            <a:r>
              <a:rPr lang="de-DE" dirty="0" err="1"/>
              <a:t>Schiava</a:t>
            </a:r>
            <a:r>
              <a:rPr lang="de-DE" dirty="0"/>
              <a:t> </a:t>
            </a:r>
            <a:r>
              <a:rPr lang="de-DE" dirty="0" err="1"/>
              <a:t>grossa</a:t>
            </a:r>
            <a:r>
              <a:rPr lang="de-DE" dirty="0"/>
              <a:t>'× </a:t>
            </a:r>
            <a:r>
              <a:rPr lang="de-DE" i="1" dirty="0" err="1"/>
              <a:t>Vitis</a:t>
            </a:r>
            <a:r>
              <a:rPr lang="de-DE" i="1" dirty="0"/>
              <a:t> </a:t>
            </a:r>
            <a:r>
              <a:rPr lang="de-DE" i="1" dirty="0" err="1"/>
              <a:t>riparia</a:t>
            </a:r>
            <a:r>
              <a:rPr lang="de-DE" dirty="0"/>
              <a:t>), </a:t>
            </a:r>
            <a:r>
              <a:rPr lang="de-DE" b="1" dirty="0"/>
              <a:t>41 B</a:t>
            </a:r>
            <a:r>
              <a:rPr lang="de-DE" dirty="0"/>
              <a:t> (</a:t>
            </a:r>
            <a:r>
              <a:rPr lang="de-DE" dirty="0" err="1"/>
              <a:t>Millardet</a:t>
            </a:r>
            <a:r>
              <a:rPr lang="de-DE" dirty="0"/>
              <a:t> et </a:t>
            </a:r>
            <a:r>
              <a:rPr lang="de-DE" dirty="0" err="1"/>
              <a:t>Grasset</a:t>
            </a:r>
            <a:r>
              <a:rPr lang="de-DE" dirty="0"/>
              <a:t> 41 B, '</a:t>
            </a:r>
            <a:r>
              <a:rPr lang="de-DE" dirty="0" err="1"/>
              <a:t>Chasselas</a:t>
            </a:r>
            <a:r>
              <a:rPr lang="de-DE" dirty="0"/>
              <a:t> </a:t>
            </a:r>
            <a:r>
              <a:rPr lang="de-DE" dirty="0" err="1"/>
              <a:t>blanche</a:t>
            </a:r>
            <a:r>
              <a:rPr lang="de-DE" dirty="0"/>
              <a:t>' × </a:t>
            </a:r>
            <a:r>
              <a:rPr lang="de-DE" i="1" dirty="0" err="1"/>
              <a:t>Vitis</a:t>
            </a:r>
            <a:r>
              <a:rPr lang="de-DE" i="1" dirty="0"/>
              <a:t> </a:t>
            </a:r>
            <a:r>
              <a:rPr lang="de-DE" i="1" dirty="0" err="1"/>
              <a:t>berlandieri</a:t>
            </a:r>
            <a:r>
              <a:rPr lang="de-DE" dirty="0"/>
              <a:t>), </a:t>
            </a:r>
            <a:r>
              <a:rPr lang="de-DE" b="1" dirty="0" err="1"/>
              <a:t>Fercal</a:t>
            </a:r>
            <a:r>
              <a:rPr lang="de-DE" b="1" dirty="0"/>
              <a:t> </a:t>
            </a:r>
            <a:r>
              <a:rPr lang="de-DE" dirty="0"/>
              <a:t>((</a:t>
            </a:r>
            <a:r>
              <a:rPr lang="de-DE" i="1" dirty="0" err="1"/>
              <a:t>Vitis</a:t>
            </a:r>
            <a:r>
              <a:rPr lang="de-DE" i="1" dirty="0"/>
              <a:t> </a:t>
            </a:r>
            <a:r>
              <a:rPr lang="de-DE" i="1" dirty="0" err="1"/>
              <a:t>berlandieri</a:t>
            </a:r>
            <a:r>
              <a:rPr lang="de-DE" dirty="0"/>
              <a:t> × </a:t>
            </a:r>
            <a:r>
              <a:rPr lang="de-DE" dirty="0" err="1"/>
              <a:t>Ugni</a:t>
            </a:r>
            <a:r>
              <a:rPr lang="de-DE" dirty="0"/>
              <a:t> </a:t>
            </a:r>
            <a:r>
              <a:rPr lang="de-DE" dirty="0" err="1"/>
              <a:t>blanc</a:t>
            </a:r>
            <a:r>
              <a:rPr lang="de-DE" dirty="0"/>
              <a:t>) × Richter 31), </a:t>
            </a:r>
            <a:r>
              <a:rPr lang="de-DE" b="1" dirty="0" err="1"/>
              <a:t>Aripa</a:t>
            </a:r>
            <a:r>
              <a:rPr lang="de-DE" b="1" dirty="0"/>
              <a:t> </a:t>
            </a:r>
            <a:r>
              <a:rPr lang="de-DE" dirty="0"/>
              <a:t>(</a:t>
            </a:r>
            <a:r>
              <a:rPr lang="de-DE" dirty="0" err="1"/>
              <a:t>Millardet</a:t>
            </a:r>
            <a:r>
              <a:rPr lang="de-DE" dirty="0"/>
              <a:t> et </a:t>
            </a:r>
            <a:r>
              <a:rPr lang="de-DE" dirty="0" err="1"/>
              <a:t>Grasset</a:t>
            </a:r>
            <a:r>
              <a:rPr lang="de-DE" dirty="0"/>
              <a:t> 143 A, '</a:t>
            </a:r>
            <a:r>
              <a:rPr lang="de-DE" dirty="0" err="1"/>
              <a:t>Aramon</a:t>
            </a:r>
            <a:r>
              <a:rPr lang="de-DE" dirty="0"/>
              <a:t>' × </a:t>
            </a:r>
            <a:r>
              <a:rPr lang="de-DE" i="1" dirty="0" err="1"/>
              <a:t>Vitis</a:t>
            </a:r>
            <a:r>
              <a:rPr lang="de-DE" i="1" dirty="0"/>
              <a:t> </a:t>
            </a:r>
            <a:r>
              <a:rPr lang="de-DE" i="1" dirty="0" err="1"/>
              <a:t>riparia</a:t>
            </a:r>
            <a:r>
              <a:rPr lang="de-DE" dirty="0"/>
              <a:t>), </a:t>
            </a:r>
            <a:r>
              <a:rPr lang="de-DE" b="1" dirty="0" err="1"/>
              <a:t>Grézot</a:t>
            </a:r>
            <a:r>
              <a:rPr lang="de-DE" b="1" dirty="0"/>
              <a:t> 1 </a:t>
            </a:r>
            <a:r>
              <a:rPr lang="de-DE" dirty="0"/>
              <a:t>((`</a:t>
            </a:r>
            <a:r>
              <a:rPr lang="de-DE" dirty="0" err="1"/>
              <a:t>Monastrell</a:t>
            </a:r>
            <a:r>
              <a:rPr lang="de-DE" dirty="0"/>
              <a:t>´ x </a:t>
            </a:r>
            <a:r>
              <a:rPr lang="de-DE" i="1" dirty="0" err="1"/>
              <a:t>Vitis</a:t>
            </a:r>
            <a:r>
              <a:rPr lang="de-DE" i="1" dirty="0"/>
              <a:t> </a:t>
            </a:r>
            <a:r>
              <a:rPr lang="de-DE" i="1" dirty="0" err="1"/>
              <a:t>rupestris</a:t>
            </a:r>
            <a:r>
              <a:rPr lang="de-DE" i="1" dirty="0"/>
              <a:t> </a:t>
            </a:r>
            <a:r>
              <a:rPr lang="de-DE" dirty="0" err="1"/>
              <a:t>Ganzin</a:t>
            </a:r>
            <a:r>
              <a:rPr lang="de-DE" i="1" dirty="0"/>
              <a:t>) </a:t>
            </a:r>
            <a:r>
              <a:rPr lang="de-DE" dirty="0"/>
              <a:t>x </a:t>
            </a:r>
            <a:r>
              <a:rPr lang="de-DE" dirty="0" err="1"/>
              <a:t>Castel</a:t>
            </a:r>
            <a:r>
              <a:rPr lang="de-DE" dirty="0"/>
              <a:t> 216-3), </a:t>
            </a:r>
            <a:r>
              <a:rPr lang="de-DE" b="1" dirty="0" err="1"/>
              <a:t>Ganzin</a:t>
            </a:r>
            <a:r>
              <a:rPr lang="de-DE" b="1" dirty="0"/>
              <a:t> 1</a:t>
            </a:r>
            <a:r>
              <a:rPr lang="de-DE" dirty="0"/>
              <a:t> ('</a:t>
            </a:r>
            <a:r>
              <a:rPr lang="de-DE" dirty="0" err="1"/>
              <a:t>Aramon</a:t>
            </a:r>
            <a:r>
              <a:rPr lang="de-DE" dirty="0"/>
              <a:t>' × </a:t>
            </a:r>
            <a:r>
              <a:rPr lang="de-DE" i="1" dirty="0" err="1"/>
              <a:t>Vitis</a:t>
            </a:r>
            <a:r>
              <a:rPr lang="de-DE" i="1" dirty="0"/>
              <a:t> </a:t>
            </a:r>
            <a:r>
              <a:rPr lang="de-DE" i="1" dirty="0" err="1"/>
              <a:t>rupestris</a:t>
            </a:r>
            <a:r>
              <a:rPr lang="de-DE" dirty="0"/>
              <a:t> </a:t>
            </a:r>
            <a:r>
              <a:rPr lang="de-DE" dirty="0" err="1"/>
              <a:t>Ganzin</a:t>
            </a:r>
            <a:r>
              <a:rPr lang="de-DE" dirty="0"/>
              <a:t>)</a:t>
            </a:r>
          </a:p>
          <a:p>
            <a:pPr>
              <a:lnSpc>
                <a:spcPts val="2000"/>
              </a:lnSpc>
            </a:pPr>
            <a:r>
              <a:rPr lang="de-DE" sz="2000" b="1" dirty="0" smtClean="0"/>
              <a:t>Sonstige </a:t>
            </a:r>
            <a:r>
              <a:rPr lang="de-DE" sz="2000" b="1" dirty="0" err="1" smtClean="0"/>
              <a:t>Unterlagsrebsorten</a:t>
            </a:r>
            <a:r>
              <a:rPr lang="de-DE" sz="2000" b="1" dirty="0" smtClean="0"/>
              <a:t>:</a:t>
            </a:r>
          </a:p>
          <a:p>
            <a:pPr lvl="1">
              <a:lnSpc>
                <a:spcPts val="2000"/>
              </a:lnSpc>
            </a:pPr>
            <a:r>
              <a:rPr lang="de-DE" b="1" dirty="0"/>
              <a:t>Börner </a:t>
            </a:r>
            <a:r>
              <a:rPr lang="de-DE" dirty="0"/>
              <a:t>(</a:t>
            </a:r>
            <a:r>
              <a:rPr lang="de-DE" i="1" dirty="0" err="1"/>
              <a:t>Vitis</a:t>
            </a:r>
            <a:r>
              <a:rPr lang="de-DE" i="1" dirty="0"/>
              <a:t> </a:t>
            </a:r>
            <a:r>
              <a:rPr lang="de-DE" i="1" dirty="0" err="1"/>
              <a:t>riparia</a:t>
            </a:r>
            <a:r>
              <a:rPr lang="de-DE" dirty="0"/>
              <a:t> 183 × </a:t>
            </a:r>
            <a:r>
              <a:rPr lang="de-DE" i="1" dirty="0" err="1"/>
              <a:t>Vitis</a:t>
            </a:r>
            <a:r>
              <a:rPr lang="de-DE" i="1" dirty="0"/>
              <a:t> </a:t>
            </a:r>
            <a:r>
              <a:rPr lang="de-DE" i="1" dirty="0" err="1"/>
              <a:t>cinerea</a:t>
            </a:r>
            <a:r>
              <a:rPr lang="de-DE" dirty="0"/>
              <a:t> Arnold), </a:t>
            </a:r>
            <a:r>
              <a:rPr lang="de-DE" b="1" dirty="0"/>
              <a:t>1616 C</a:t>
            </a:r>
            <a:r>
              <a:rPr lang="de-DE" dirty="0"/>
              <a:t> (</a:t>
            </a:r>
            <a:r>
              <a:rPr lang="de-DE" dirty="0" err="1"/>
              <a:t>Couderc</a:t>
            </a:r>
            <a:r>
              <a:rPr lang="de-DE" dirty="0"/>
              <a:t> 1616, </a:t>
            </a:r>
            <a:r>
              <a:rPr lang="de-DE" dirty="0" err="1"/>
              <a:t>Solonis</a:t>
            </a:r>
            <a:r>
              <a:rPr lang="de-DE" dirty="0"/>
              <a:t> × </a:t>
            </a:r>
            <a:r>
              <a:rPr lang="de-DE" i="1" dirty="0" err="1"/>
              <a:t>Vitis</a:t>
            </a:r>
            <a:r>
              <a:rPr lang="de-DE" i="1" dirty="0"/>
              <a:t> </a:t>
            </a:r>
            <a:r>
              <a:rPr lang="de-DE" i="1" dirty="0" err="1"/>
              <a:t>riparia</a:t>
            </a:r>
            <a:r>
              <a:rPr lang="de-DE" dirty="0"/>
              <a:t> '</a:t>
            </a:r>
            <a:r>
              <a:rPr lang="de-DE" dirty="0" err="1"/>
              <a:t>Gloire</a:t>
            </a:r>
            <a:r>
              <a:rPr lang="de-DE" dirty="0"/>
              <a:t> de Montpellier'), </a:t>
            </a:r>
            <a:r>
              <a:rPr lang="de-DE" b="1" dirty="0" err="1"/>
              <a:t>Riparia</a:t>
            </a:r>
            <a:r>
              <a:rPr lang="de-DE" b="1" dirty="0"/>
              <a:t> </a:t>
            </a:r>
            <a:r>
              <a:rPr lang="de-DE" b="1" dirty="0" err="1"/>
              <a:t>portalis</a:t>
            </a:r>
            <a:r>
              <a:rPr lang="de-DE" b="1" dirty="0"/>
              <a:t> </a:t>
            </a:r>
            <a:r>
              <a:rPr lang="de-DE" dirty="0"/>
              <a:t>(</a:t>
            </a:r>
            <a:r>
              <a:rPr lang="de-DE" i="1" dirty="0" err="1"/>
              <a:t>Vitis</a:t>
            </a:r>
            <a:r>
              <a:rPr lang="de-DE" i="1" dirty="0"/>
              <a:t> </a:t>
            </a:r>
            <a:r>
              <a:rPr lang="de-DE" i="1" dirty="0" err="1"/>
              <a:t>riparia</a:t>
            </a:r>
            <a:r>
              <a:rPr lang="de-DE" dirty="0"/>
              <a:t> '</a:t>
            </a:r>
            <a:r>
              <a:rPr lang="de-DE" dirty="0" err="1"/>
              <a:t>Gloire</a:t>
            </a:r>
            <a:r>
              <a:rPr lang="de-DE" dirty="0"/>
              <a:t> de Montpellier'), </a:t>
            </a:r>
            <a:r>
              <a:rPr lang="de-DE" b="1" dirty="0" err="1"/>
              <a:t>Rupestris</a:t>
            </a:r>
            <a:r>
              <a:rPr lang="de-DE" b="1" dirty="0"/>
              <a:t> du Lot </a:t>
            </a:r>
            <a:r>
              <a:rPr lang="de-DE" dirty="0"/>
              <a:t>(</a:t>
            </a:r>
            <a:r>
              <a:rPr lang="de-DE" i="1" dirty="0" err="1"/>
              <a:t>Vitis</a:t>
            </a:r>
            <a:r>
              <a:rPr lang="de-DE" i="1" dirty="0"/>
              <a:t> </a:t>
            </a:r>
            <a:r>
              <a:rPr lang="de-DE" i="1" dirty="0" err="1"/>
              <a:t>rupestris</a:t>
            </a:r>
            <a:r>
              <a:rPr lang="de-DE" dirty="0"/>
              <a:t> Scheele</a:t>
            </a:r>
            <a:r>
              <a:rPr lang="de-DE" dirty="0" smtClean="0"/>
              <a:t>)</a:t>
            </a:r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Forschungstag Weinbau 2023 // (c) Abteilung Weinbau // Agnesstraße 60, A-3400 Klosterneuburg // martin.mehofer@weinobst.at // Tel.: (0)2243/37910-730 // Haftungsausschluss</a:t>
            </a:r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11</a:t>
            </a:fld>
            <a:endParaRPr lang="de-AT" dirty="0"/>
          </a:p>
        </p:txBody>
      </p:sp>
      <p:sp>
        <p:nvSpPr>
          <p:cNvPr id="7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820150" y="4823589"/>
            <a:ext cx="323850" cy="333375"/>
          </a:xfrm>
          <a:prstGeom prst="actionButtonReturn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/>
          </a:p>
        </p:txBody>
      </p:sp>
    </p:spTree>
    <p:extLst>
      <p:ext uri="{BB962C8B-B14F-4D97-AF65-F5344CB8AC3E}">
        <p14:creationId xmlns:p14="http://schemas.microsoft.com/office/powerpoint/2010/main" val="1535177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1" y="1061662"/>
            <a:ext cx="7978525" cy="377669"/>
          </a:xfrm>
        </p:spPr>
        <p:txBody>
          <a:bodyPr/>
          <a:lstStyle/>
          <a:p>
            <a:r>
              <a:rPr lang="de-AT" dirty="0" err="1" smtClean="0"/>
              <a:t>Rebanlage</a:t>
            </a:r>
            <a:r>
              <a:rPr lang="de-AT" dirty="0" smtClean="0"/>
              <a:t> und Bewirtschaftungsmaßnahmen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539751" y="1662545"/>
            <a:ext cx="8159081" cy="3068020"/>
          </a:xfrm>
        </p:spPr>
        <p:txBody>
          <a:bodyPr/>
          <a:lstStyle/>
          <a:p>
            <a:pPr>
              <a:lnSpc>
                <a:spcPts val="2200"/>
              </a:lnSpc>
            </a:pPr>
            <a:r>
              <a:rPr lang="de-DE" sz="2000" b="1" dirty="0" smtClean="0"/>
              <a:t>Pflanzjahr: </a:t>
            </a:r>
            <a:r>
              <a:rPr lang="de-DE" sz="2000" dirty="0" smtClean="0"/>
              <a:t>1997;</a:t>
            </a:r>
            <a:r>
              <a:rPr lang="de-DE" sz="2000" b="1" dirty="0" smtClean="0"/>
              <a:t> Pflanzweite: </a:t>
            </a:r>
            <a:r>
              <a:rPr lang="de-DE" sz="2000" dirty="0" smtClean="0"/>
              <a:t>3,00 m x 1,20 m</a:t>
            </a:r>
            <a:endParaRPr lang="en-US" sz="2000" dirty="0" smtClean="0"/>
          </a:p>
          <a:p>
            <a:pPr>
              <a:lnSpc>
                <a:spcPts val="2200"/>
              </a:lnSpc>
            </a:pPr>
            <a:r>
              <a:rPr lang="de-DE" sz="2000" b="1" dirty="0" smtClean="0"/>
              <a:t>Mittelhohe Spaliererziehung:</a:t>
            </a:r>
          </a:p>
          <a:p>
            <a:pPr lvl="1">
              <a:lnSpc>
                <a:spcPts val="2200"/>
              </a:lnSpc>
            </a:pPr>
            <a:r>
              <a:rPr lang="de-DE" dirty="0" err="1" smtClean="0"/>
              <a:t>Kordondraht</a:t>
            </a:r>
            <a:r>
              <a:rPr lang="de-DE" dirty="0" smtClean="0"/>
              <a:t>: h = 0,85 m; 3 Heftdrahtpaare: h = 1,15 m, 1,55 m und 1,95 m</a:t>
            </a:r>
          </a:p>
          <a:p>
            <a:pPr lvl="1">
              <a:lnSpc>
                <a:spcPts val="2200"/>
              </a:lnSpc>
            </a:pPr>
            <a:r>
              <a:rPr lang="de-DE" dirty="0" smtClean="0"/>
              <a:t>Laubwandzielhöhe = 1,30 – 1,40 m</a:t>
            </a:r>
          </a:p>
          <a:p>
            <a:pPr lvl="1">
              <a:lnSpc>
                <a:spcPts val="2200"/>
              </a:lnSpc>
            </a:pPr>
            <a:r>
              <a:rPr lang="de-DE" dirty="0" smtClean="0"/>
              <a:t>Schnittart: </a:t>
            </a:r>
            <a:r>
              <a:rPr lang="de-DE" b="1" dirty="0" err="1" smtClean="0"/>
              <a:t>Zweistreckerschnitt</a:t>
            </a:r>
            <a:r>
              <a:rPr lang="de-DE" dirty="0" smtClean="0"/>
              <a:t> als Flachbogen à 8 Augen und zwei Ersatzzapfen á 2 Augen</a:t>
            </a:r>
          </a:p>
          <a:p>
            <a:pPr lvl="1">
              <a:lnSpc>
                <a:spcPts val="2200"/>
              </a:lnSpc>
            </a:pPr>
            <a:r>
              <a:rPr lang="de-DE" dirty="0" smtClean="0"/>
              <a:t>Schnittstärke: 20 Augen pro Stock bzw. 5,5 Augen pro m²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Forschungstag Weinbau 2023 // (c) Abteilung Weinbau // Agnesstraße 60, A-3400 Klosterneuburg // martin.mehofer@weinobst.at // Tel.: (0)2243/37910-730 // Haftungsausschluss</a:t>
            </a:r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12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850724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1" y="944276"/>
            <a:ext cx="7978525" cy="377669"/>
          </a:xfrm>
        </p:spPr>
        <p:txBody>
          <a:bodyPr/>
          <a:lstStyle/>
          <a:p>
            <a:r>
              <a:rPr lang="de-AT" dirty="0" err="1" smtClean="0"/>
              <a:t>Rebanlage</a:t>
            </a:r>
            <a:r>
              <a:rPr lang="de-AT" dirty="0" smtClean="0"/>
              <a:t> und Bewirtschaftungsmaßnahmen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539751" y="1463844"/>
            <a:ext cx="8159081" cy="3190217"/>
          </a:xfrm>
        </p:spPr>
        <p:txBody>
          <a:bodyPr/>
          <a:lstStyle/>
          <a:p>
            <a:pPr>
              <a:lnSpc>
                <a:spcPts val="1800"/>
              </a:lnSpc>
            </a:pPr>
            <a:r>
              <a:rPr lang="de-DE" sz="2000" b="1" dirty="0" smtClean="0"/>
              <a:t>Bodenbearbeitung:</a:t>
            </a:r>
          </a:p>
          <a:p>
            <a:pPr lvl="1">
              <a:lnSpc>
                <a:spcPts val="1800"/>
              </a:lnSpc>
            </a:pPr>
            <a:r>
              <a:rPr lang="de-DE" dirty="0" smtClean="0"/>
              <a:t>Teilzeitbegrünung / - </a:t>
            </a:r>
            <a:r>
              <a:rPr lang="de-DE" dirty="0" err="1" smtClean="0"/>
              <a:t>gründüngung</a:t>
            </a:r>
            <a:r>
              <a:rPr lang="de-DE" dirty="0" smtClean="0"/>
              <a:t> mit den entsprechenden Bearbeitungsmaßnahmen</a:t>
            </a:r>
          </a:p>
          <a:p>
            <a:pPr lvl="1">
              <a:lnSpc>
                <a:spcPts val="1800"/>
              </a:lnSpc>
            </a:pPr>
            <a:r>
              <a:rPr lang="de-DE" dirty="0" smtClean="0"/>
              <a:t>Einbringung von Kompost und organischem Handelsdünger nach Bedarf</a:t>
            </a:r>
          </a:p>
          <a:p>
            <a:pPr lvl="1">
              <a:lnSpc>
                <a:spcPts val="1800"/>
              </a:lnSpc>
            </a:pPr>
            <a:r>
              <a:rPr lang="de-DE" dirty="0" smtClean="0"/>
              <a:t>Kombination von </a:t>
            </a:r>
            <a:r>
              <a:rPr lang="de-DE" dirty="0" err="1" smtClean="0"/>
              <a:t>Herbizideinsatz</a:t>
            </a:r>
            <a:r>
              <a:rPr lang="de-DE" dirty="0" smtClean="0"/>
              <a:t> und Mähbürste im Unterstockbereich</a:t>
            </a:r>
          </a:p>
          <a:p>
            <a:pPr>
              <a:lnSpc>
                <a:spcPts val="1800"/>
              </a:lnSpc>
            </a:pPr>
            <a:r>
              <a:rPr lang="de-DE" sz="2000" dirty="0" smtClean="0"/>
              <a:t>Diverse </a:t>
            </a:r>
            <a:r>
              <a:rPr lang="de-DE" sz="2000" b="1" dirty="0" smtClean="0"/>
              <a:t>Laubarbeitsmaßnahmen</a:t>
            </a:r>
          </a:p>
          <a:p>
            <a:pPr>
              <a:lnSpc>
                <a:spcPts val="1800"/>
              </a:lnSpc>
            </a:pPr>
            <a:r>
              <a:rPr lang="de-DE" sz="2000" b="1" dirty="0" smtClean="0"/>
              <a:t>Pflanzenschutzmaßnahmen:</a:t>
            </a:r>
            <a:endParaRPr lang="de-DE" sz="2000" b="1" dirty="0"/>
          </a:p>
          <a:p>
            <a:pPr lvl="1">
              <a:lnSpc>
                <a:spcPts val="1800"/>
              </a:lnSpc>
            </a:pPr>
            <a:r>
              <a:rPr lang="de-DE" dirty="0" smtClean="0"/>
              <a:t>nach den Richtlinien der Integrierten Produktion in Form von 6 bis 8 Applikationen pro Jahr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Forschungstag Weinbau 2023 // (c) Abteilung Weinbau // Agnesstraße 60, A-3400 Klosterneuburg // martin.mehofer@weinobst.at // Tel.: (0)2243/37910-730 // Haftungsausschluss</a:t>
            </a:r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13</a:t>
            </a:fld>
            <a:endParaRPr lang="de-AT" dirty="0"/>
          </a:p>
        </p:txBody>
      </p:sp>
      <p:sp>
        <p:nvSpPr>
          <p:cNvPr id="7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820150" y="4823589"/>
            <a:ext cx="323850" cy="333375"/>
          </a:xfrm>
          <a:prstGeom prst="actionButtonReturn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/>
          </a:p>
        </p:txBody>
      </p:sp>
    </p:spTree>
    <p:extLst>
      <p:ext uri="{BB962C8B-B14F-4D97-AF65-F5344CB8AC3E}">
        <p14:creationId xmlns:p14="http://schemas.microsoft.com/office/powerpoint/2010/main" val="1229314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3415" y="1962173"/>
            <a:ext cx="2015259" cy="2687012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1504" y="1947553"/>
            <a:ext cx="2026224" cy="2701632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9592" y="1947552"/>
            <a:ext cx="2026225" cy="2701633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01" y="1947553"/>
            <a:ext cx="2015259" cy="268701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Ergebnisse</a:t>
            </a:r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539751" y="1611726"/>
            <a:ext cx="8504603" cy="668338"/>
          </a:xfrm>
        </p:spPr>
        <p:txBody>
          <a:bodyPr/>
          <a:lstStyle/>
          <a:p>
            <a:pPr marL="0" indent="0">
              <a:buNone/>
            </a:pPr>
            <a:r>
              <a:rPr lang="de-DE" sz="2000" b="1" dirty="0" smtClean="0"/>
              <a:t>Chlorose</a:t>
            </a:r>
            <a:r>
              <a:rPr lang="de-DE" sz="2000" dirty="0" smtClean="0"/>
              <a:t> ist nicht beziehungsweise nur in sehr geringem Ausmaß aufgetreten.</a:t>
            </a:r>
            <a:endParaRPr lang="en-US" sz="20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Forschungstag Weinbau 2023 // (c) Abteilung Weinbau // Agnesstraße 60, A-3400 Klosterneuburg // martin.mehofer@weinobst.at // Tel.: (0)2243/37910-730 // Haftungsausschluss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14</a:t>
            </a:fld>
            <a:endParaRPr lang="de-AT" dirty="0"/>
          </a:p>
        </p:txBody>
      </p:sp>
      <p:sp>
        <p:nvSpPr>
          <p:cNvPr id="10" name="Textplatzhalter 2"/>
          <p:cNvSpPr txBox="1">
            <a:spLocks/>
          </p:cNvSpPr>
          <p:nvPr/>
        </p:nvSpPr>
        <p:spPr>
          <a:xfrm>
            <a:off x="562043" y="3781753"/>
            <a:ext cx="8193922" cy="77852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52000" marR="0" indent="-252000" algn="l" defTabSz="914400" rtl="0" eaLnBrk="1" fontAlgn="auto" latinLnBrk="0" hangingPunct="1">
              <a:lnSpc>
                <a:spcPts val="2400"/>
              </a:lnSpc>
              <a:spcBef>
                <a:spcPts val="0"/>
              </a:spcBef>
              <a:spcAft>
                <a:spcPts val="1425"/>
              </a:spcAft>
              <a:buClr>
                <a:schemeClr val="tx2"/>
              </a:buClr>
              <a:buSzTx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bg1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04000" marR="0" indent="-252000" algn="l" defTabSz="914400" rtl="0" eaLnBrk="1" fontAlgn="auto" latinLnBrk="0" hangingPunct="1">
              <a:lnSpc>
                <a:spcPts val="2400"/>
              </a:lnSpc>
              <a:spcBef>
                <a:spcPts val="0"/>
              </a:spcBef>
              <a:spcAft>
                <a:spcPts val="1425"/>
              </a:spcAft>
              <a:buClrTx/>
              <a:buSzTx/>
              <a:buFont typeface="Corbel" panose="020B0503020204020204" pitchFamily="34" charset="0"/>
              <a:buChar char="−"/>
              <a:tabLst/>
              <a:defRPr sz="1800" kern="1200">
                <a:solidFill>
                  <a:schemeClr val="bg1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56000" indent="-252000" algn="l" defTabSz="914400" rtl="0" eaLnBrk="1" latinLnBrk="0" hangingPunct="1">
              <a:lnSpc>
                <a:spcPts val="2400"/>
              </a:lnSpc>
              <a:spcBef>
                <a:spcPts val="0"/>
              </a:spcBef>
              <a:spcAft>
                <a:spcPts val="1425"/>
              </a:spcAft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bg1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Font typeface="Arial" pitchFamily="34" charset="0"/>
              <a:buChar char="–"/>
              <a:defRPr sz="1800" kern="1200">
                <a:solidFill>
                  <a:schemeClr val="bg1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tx2"/>
              </a:buClr>
              <a:buFont typeface="Arial" pitchFamily="34" charset="0"/>
              <a:buChar char="»"/>
              <a:defRPr sz="1800" kern="1200">
                <a:solidFill>
                  <a:schemeClr val="bg1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2000" dirty="0" smtClean="0">
                <a:solidFill>
                  <a:schemeClr val="bg2"/>
                </a:solidFill>
              </a:rPr>
              <a:t>Chardonnay auf</a:t>
            </a:r>
          </a:p>
          <a:p>
            <a:pPr marL="0" indent="0">
              <a:buNone/>
            </a:pPr>
            <a:r>
              <a:rPr lang="de-DE" sz="2000" dirty="0">
                <a:solidFill>
                  <a:schemeClr val="bg2"/>
                </a:solidFill>
              </a:rPr>
              <a:t> </a:t>
            </a:r>
            <a:r>
              <a:rPr lang="de-DE" sz="2000" dirty="0" smtClean="0">
                <a:solidFill>
                  <a:schemeClr val="bg2"/>
                </a:solidFill>
              </a:rPr>
              <a:t>        Kober 5BB</a:t>
            </a:r>
            <a:r>
              <a:rPr lang="de-DE" sz="2000" dirty="0">
                <a:solidFill>
                  <a:schemeClr val="bg2"/>
                </a:solidFill>
              </a:rPr>
              <a:t>	 </a:t>
            </a:r>
            <a:r>
              <a:rPr lang="de-DE" sz="2000" dirty="0" smtClean="0">
                <a:solidFill>
                  <a:schemeClr val="bg2"/>
                </a:solidFill>
              </a:rPr>
              <a:t>           1103 Paulsen	     SO4		   3309 </a:t>
            </a:r>
            <a:r>
              <a:rPr lang="de-DE" sz="2000" dirty="0" err="1" smtClean="0">
                <a:solidFill>
                  <a:schemeClr val="bg2"/>
                </a:solidFill>
              </a:rPr>
              <a:t>Couderc</a:t>
            </a:r>
            <a:endParaRPr lang="en-US" sz="20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1364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51949" y="264584"/>
            <a:ext cx="1737715" cy="477817"/>
          </a:xfrm>
        </p:spPr>
        <p:txBody>
          <a:bodyPr/>
          <a:lstStyle/>
          <a:p>
            <a:r>
              <a:rPr lang="de-DE" dirty="0" smtClean="0"/>
              <a:t>Ergebnisse</a:t>
            </a:r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363418" y="1947552"/>
            <a:ext cx="1688124" cy="2208811"/>
          </a:xfrm>
        </p:spPr>
        <p:txBody>
          <a:bodyPr/>
          <a:lstStyle/>
          <a:p>
            <a:pPr marL="0" indent="0" algn="ctr">
              <a:buNone/>
            </a:pPr>
            <a:r>
              <a:rPr lang="de-DE" sz="2000" b="1" dirty="0" smtClean="0"/>
              <a:t>Stockausfälle</a:t>
            </a:r>
            <a:r>
              <a:rPr lang="de-DE" sz="2000" dirty="0" smtClean="0"/>
              <a:t> in Abhängigkeit von der Unterlage im 25. Standjahr:</a:t>
            </a:r>
            <a:endParaRPr lang="en-US" sz="20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Forschungstag Weinbau 2023 // (c) Abteilung Weinbau // Agnesstraße 60, A-3400 Klosterneuburg // martin.mehofer@weinobst.at // Tel.: (0)2243/37910-730 // Haftungsausschluss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15</a:t>
            </a:fld>
            <a:endParaRPr lang="de-AT" dirty="0"/>
          </a:p>
        </p:txBody>
      </p:sp>
      <p:graphicFrame>
        <p:nvGraphicFramePr>
          <p:cNvPr id="6" name="Inhaltsplatzhalt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29270344"/>
              </p:ext>
            </p:extLst>
          </p:nvPr>
        </p:nvGraphicFramePr>
        <p:xfrm>
          <a:off x="2095663" y="1084502"/>
          <a:ext cx="6644570" cy="354330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4746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699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de-AT" sz="1600" b="1" dirty="0" smtClean="0"/>
                        <a:t>Stockausfall</a:t>
                      </a:r>
                      <a:r>
                        <a:rPr lang="de-AT" sz="1600" b="1" baseline="0" dirty="0" smtClean="0"/>
                        <a:t> </a:t>
                      </a:r>
                    </a:p>
                    <a:p>
                      <a:pPr algn="ctr"/>
                      <a:r>
                        <a:rPr lang="de-AT" sz="1600" b="1" baseline="0" dirty="0" smtClean="0"/>
                        <a:t>(%)</a:t>
                      </a:r>
                      <a:endParaRPr lang="de-DE" sz="1600" b="1" dirty="0"/>
                    </a:p>
                  </a:txBody>
                  <a:tcPr marL="93539" marR="93539" marT="34290" marB="34290"/>
                </a:tc>
                <a:tc>
                  <a:txBody>
                    <a:bodyPr/>
                    <a:lstStyle/>
                    <a:p>
                      <a:pPr algn="l"/>
                      <a:r>
                        <a:rPr lang="de-AT" sz="1600" dirty="0" err="1" smtClean="0"/>
                        <a:t>Unterlagsrebsorte</a:t>
                      </a:r>
                      <a:endParaRPr lang="de-DE" sz="1600" dirty="0"/>
                    </a:p>
                  </a:txBody>
                  <a:tcPr marL="93539" marR="93539" marT="34290" marB="3429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1873">
                <a:tc>
                  <a:txBody>
                    <a:bodyPr/>
                    <a:lstStyle/>
                    <a:p>
                      <a:pPr algn="ctr"/>
                      <a:r>
                        <a:rPr lang="de-DE" sz="1600" b="0" dirty="0" smtClean="0"/>
                        <a:t>6,7</a:t>
                      </a:r>
                    </a:p>
                  </a:txBody>
                  <a:tcPr marL="93539" marR="93539" marT="34290" marB="34290"/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600" b="0" dirty="0" smtClean="0"/>
                        <a:t>SO4, </a:t>
                      </a:r>
                      <a:r>
                        <a:rPr lang="de-DE" sz="1600" b="0" dirty="0" err="1" smtClean="0"/>
                        <a:t>Reckendorfer</a:t>
                      </a:r>
                      <a:r>
                        <a:rPr lang="de-DE" sz="1600" b="0" smtClean="0"/>
                        <a:t> 7, </a:t>
                      </a:r>
                      <a:r>
                        <a:rPr lang="de-DE" sz="1600" b="0" dirty="0" smtClean="0"/>
                        <a:t>Richter 99, 1616</a:t>
                      </a:r>
                      <a:r>
                        <a:rPr lang="de-DE" sz="1600" b="0" baseline="0" dirty="0" smtClean="0"/>
                        <a:t> </a:t>
                      </a:r>
                      <a:r>
                        <a:rPr lang="de-DE" sz="1600" b="0" baseline="0" dirty="0" err="1" smtClean="0"/>
                        <a:t>Couderc</a:t>
                      </a:r>
                      <a:endParaRPr lang="de-DE" sz="1600" b="0" dirty="0"/>
                    </a:p>
                  </a:txBody>
                  <a:tcPr marL="93539" marR="93539" marT="34290" marB="3429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de-DE" sz="1600" b="0" dirty="0" smtClean="0"/>
                        <a:t>10</a:t>
                      </a:r>
                      <a:endParaRPr lang="de-DE" sz="1600" b="0" dirty="0"/>
                    </a:p>
                  </a:txBody>
                  <a:tcPr marL="93539" marR="93539" marT="34290" marB="34290"/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600" b="0" dirty="0" smtClean="0"/>
                        <a:t>T5C</a:t>
                      </a:r>
                      <a:endParaRPr lang="de-DE" sz="1600" b="0" dirty="0"/>
                    </a:p>
                  </a:txBody>
                  <a:tcPr marL="93539" marR="93539" marT="34290" marB="3429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de-DE" sz="1600" b="0" dirty="0" smtClean="0"/>
                        <a:t>13,4</a:t>
                      </a:r>
                      <a:endParaRPr lang="de-DE" sz="1600" b="0" dirty="0"/>
                    </a:p>
                  </a:txBody>
                  <a:tcPr marL="93539" marR="93539" marT="34290" marB="34290"/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600" b="0" dirty="0" smtClean="0"/>
                        <a:t>1103 Paulsen,</a:t>
                      </a:r>
                      <a:r>
                        <a:rPr lang="de-DE" sz="1600" b="0" baseline="0" dirty="0" smtClean="0"/>
                        <a:t> </a:t>
                      </a:r>
                      <a:r>
                        <a:rPr lang="de-DE" sz="1600" b="0" baseline="0" dirty="0" err="1" smtClean="0"/>
                        <a:t>Reckendorfer</a:t>
                      </a:r>
                      <a:r>
                        <a:rPr lang="de-DE" sz="1600" b="0" baseline="0" dirty="0" smtClean="0"/>
                        <a:t> 27, Cosmo 2, </a:t>
                      </a:r>
                      <a:r>
                        <a:rPr lang="de-DE" sz="1600" b="0" baseline="0" dirty="0" err="1" smtClean="0"/>
                        <a:t>Ru</a:t>
                      </a:r>
                      <a:r>
                        <a:rPr lang="de-DE" sz="1600" b="0" baseline="0" dirty="0" smtClean="0"/>
                        <a:t> 140, Richter 110, 420 A, </a:t>
                      </a:r>
                      <a:r>
                        <a:rPr lang="de-DE" sz="1600" b="0" baseline="0" dirty="0" err="1" smtClean="0"/>
                        <a:t>Ganzin</a:t>
                      </a:r>
                      <a:r>
                        <a:rPr lang="de-DE" sz="1600" b="0" baseline="0" dirty="0" smtClean="0"/>
                        <a:t> 1, </a:t>
                      </a:r>
                      <a:r>
                        <a:rPr lang="de-DE" sz="1600" b="0" baseline="0" dirty="0" err="1" smtClean="0"/>
                        <a:t>Aripa</a:t>
                      </a:r>
                      <a:r>
                        <a:rPr lang="de-DE" sz="1600" b="0" baseline="0" dirty="0" smtClean="0"/>
                        <a:t>, EM 33, 101-14</a:t>
                      </a:r>
                      <a:endParaRPr lang="de-DE" sz="1600" b="0" dirty="0"/>
                    </a:p>
                  </a:txBody>
                  <a:tcPr marL="93539" marR="93539" marT="34290" marB="3429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de-DE" sz="1600" b="0" dirty="0" smtClean="0"/>
                        <a:t>20</a:t>
                      </a:r>
                      <a:endParaRPr lang="de-DE" sz="1600" b="0" dirty="0"/>
                    </a:p>
                  </a:txBody>
                  <a:tcPr marL="93539" marR="93539" marT="34290" marB="34290"/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600" b="0" dirty="0" smtClean="0"/>
                        <a:t>725 Paulsen, 779 Paulsen,</a:t>
                      </a:r>
                      <a:r>
                        <a:rPr lang="de-DE" sz="1600" b="0" baseline="0" dirty="0" smtClean="0"/>
                        <a:t> 8B, 125 AA, Cosmo 10, </a:t>
                      </a:r>
                      <a:r>
                        <a:rPr lang="de-DE" sz="1600" b="0" baseline="0" dirty="0" err="1" smtClean="0"/>
                        <a:t>Binova</a:t>
                      </a:r>
                      <a:r>
                        <a:rPr lang="de-DE" sz="1600" b="0" baseline="0" dirty="0" smtClean="0"/>
                        <a:t>, 225 </a:t>
                      </a:r>
                      <a:r>
                        <a:rPr lang="de-DE" sz="1600" b="0" baseline="0" dirty="0" err="1" smtClean="0"/>
                        <a:t>Ru</a:t>
                      </a:r>
                      <a:r>
                        <a:rPr lang="de-DE" sz="1600" b="0" baseline="0" dirty="0" smtClean="0"/>
                        <a:t> A2, </a:t>
                      </a:r>
                      <a:r>
                        <a:rPr lang="de-DE" sz="1600" b="0" baseline="0" dirty="0" err="1" smtClean="0"/>
                        <a:t>Grézot</a:t>
                      </a:r>
                      <a:r>
                        <a:rPr lang="de-DE" sz="1600" b="0" baseline="0" dirty="0" smtClean="0"/>
                        <a:t> 1, Börner, </a:t>
                      </a:r>
                      <a:r>
                        <a:rPr lang="de-DE" sz="1600" b="0" baseline="0" dirty="0" err="1" smtClean="0"/>
                        <a:t>Rupestris</a:t>
                      </a:r>
                      <a:r>
                        <a:rPr lang="de-DE" sz="1600" b="0" baseline="0" dirty="0" smtClean="0"/>
                        <a:t> du Lot</a:t>
                      </a:r>
                      <a:endParaRPr lang="de-DE" sz="1600" b="0" dirty="0"/>
                    </a:p>
                  </a:txBody>
                  <a:tcPr marL="93539" marR="93539" marT="34290" marB="3429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de-DE" sz="1600" b="0" dirty="0" smtClean="0"/>
                        <a:t>23,4</a:t>
                      </a:r>
                      <a:endParaRPr lang="de-DE" sz="1600" b="0" dirty="0"/>
                    </a:p>
                  </a:txBody>
                  <a:tcPr marL="93539" marR="93539" marT="34290" marB="34290"/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600" b="0" dirty="0" smtClean="0"/>
                        <a:t>Kober 5BB</a:t>
                      </a:r>
                      <a:endParaRPr lang="de-DE" sz="1600" b="0" dirty="0"/>
                    </a:p>
                  </a:txBody>
                  <a:tcPr marL="93539" marR="93539" marT="34290" marB="34290"/>
                </a:tc>
                <a:extLst>
                  <a:ext uri="{0D108BD9-81ED-4DB2-BD59-A6C34878D82A}">
                    <a16:rowId xmlns:a16="http://schemas.microsoft.com/office/drawing/2014/main" val="2582840362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de-DE" sz="1600" b="0" dirty="0" smtClean="0"/>
                        <a:t>26,7</a:t>
                      </a:r>
                      <a:endParaRPr lang="de-DE" sz="1600" b="0" dirty="0"/>
                    </a:p>
                  </a:txBody>
                  <a:tcPr marL="93539" marR="93539" marT="34290" marB="34290"/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600" b="0" dirty="0" smtClean="0"/>
                        <a:t>41 B, </a:t>
                      </a:r>
                      <a:r>
                        <a:rPr lang="de-DE" sz="1600" b="0" dirty="0" err="1" smtClean="0"/>
                        <a:t>Fercal</a:t>
                      </a:r>
                      <a:r>
                        <a:rPr lang="de-DE" sz="1600" b="0" dirty="0" smtClean="0"/>
                        <a:t>,</a:t>
                      </a:r>
                      <a:r>
                        <a:rPr lang="de-DE" sz="1600" b="0" baseline="0" dirty="0" smtClean="0"/>
                        <a:t> 3309 </a:t>
                      </a:r>
                      <a:r>
                        <a:rPr lang="de-DE" sz="1600" b="0" baseline="0" dirty="0" err="1" smtClean="0"/>
                        <a:t>Couderc</a:t>
                      </a:r>
                      <a:endParaRPr lang="de-DE" sz="1600" b="0" dirty="0"/>
                    </a:p>
                  </a:txBody>
                  <a:tcPr marL="93539" marR="93539" marT="34290" marB="34290"/>
                </a:tc>
                <a:extLst>
                  <a:ext uri="{0D108BD9-81ED-4DB2-BD59-A6C34878D82A}">
                    <a16:rowId xmlns:a16="http://schemas.microsoft.com/office/drawing/2014/main" val="1137894810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de-DE" sz="1600" b="0" dirty="0" smtClean="0"/>
                        <a:t>33,4</a:t>
                      </a:r>
                      <a:endParaRPr lang="de-DE" sz="1600" b="0" dirty="0"/>
                    </a:p>
                  </a:txBody>
                  <a:tcPr marL="93539" marR="93539" marT="34290" marB="34290"/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600" b="0" dirty="0" err="1" smtClean="0"/>
                        <a:t>Riparia</a:t>
                      </a:r>
                      <a:r>
                        <a:rPr lang="de-DE" sz="1600" b="0" baseline="0" dirty="0" smtClean="0"/>
                        <a:t> </a:t>
                      </a:r>
                      <a:r>
                        <a:rPr lang="de-DE" sz="1600" b="0" baseline="0" dirty="0" err="1" smtClean="0"/>
                        <a:t>Portalis</a:t>
                      </a:r>
                      <a:endParaRPr lang="de-DE" sz="1600" b="0" dirty="0"/>
                    </a:p>
                  </a:txBody>
                  <a:tcPr marL="93539" marR="93539" marT="34290" marB="34290"/>
                </a:tc>
                <a:extLst>
                  <a:ext uri="{0D108BD9-81ED-4DB2-BD59-A6C34878D82A}">
                    <a16:rowId xmlns:a16="http://schemas.microsoft.com/office/drawing/2014/main" val="103405710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de-DE" sz="1600" b="0" dirty="0" smtClean="0"/>
                        <a:t>46,7</a:t>
                      </a:r>
                      <a:endParaRPr lang="de-DE" sz="1600" b="0" dirty="0"/>
                    </a:p>
                  </a:txBody>
                  <a:tcPr marL="93539" marR="93539" marT="34290" marB="34290"/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600" b="0" dirty="0" smtClean="0"/>
                        <a:t>G 26</a:t>
                      </a:r>
                      <a:endParaRPr lang="de-DE" sz="1600" b="0" dirty="0"/>
                    </a:p>
                  </a:txBody>
                  <a:tcPr marL="93539" marR="93539" marT="34290" marB="34290"/>
                </a:tc>
                <a:extLst>
                  <a:ext uri="{0D108BD9-81ED-4DB2-BD59-A6C34878D82A}">
                    <a16:rowId xmlns:a16="http://schemas.microsoft.com/office/drawing/2014/main" val="6463349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7909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000" y="1214076"/>
            <a:ext cx="7164003" cy="388757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4470" y="277980"/>
            <a:ext cx="2405080" cy="429522"/>
          </a:xfrm>
        </p:spPr>
        <p:txBody>
          <a:bodyPr/>
          <a:lstStyle/>
          <a:p>
            <a:r>
              <a:rPr lang="de-DE" dirty="0" smtClean="0"/>
              <a:t>Ergebnisse</a:t>
            </a:r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1037871" y="878246"/>
            <a:ext cx="6798279" cy="395205"/>
          </a:xfrm>
        </p:spPr>
        <p:txBody>
          <a:bodyPr/>
          <a:lstStyle/>
          <a:p>
            <a:pPr marL="0" indent="0">
              <a:buNone/>
            </a:pPr>
            <a:r>
              <a:rPr lang="de-DE" sz="2000" b="1" dirty="0" smtClean="0"/>
              <a:t>Ertragsmittelwerte</a:t>
            </a:r>
            <a:r>
              <a:rPr lang="de-DE" sz="2000" dirty="0" smtClean="0"/>
              <a:t> der Jahre 2001 bis 2021: 2,50 – 3,44 kg/Stock</a:t>
            </a:r>
            <a:endParaRPr lang="en-US" sz="20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Forschungstag Weinbau 2023 // (c) Abteilung Weinbau // Agnesstraße 60, A-3400 Klosterneuburg // martin.mehofer@weinobst.at // Tel.: (0)2243/37910-730 // Haftungsausschluss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16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290309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999" y="1219201"/>
            <a:ext cx="6388339" cy="380881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79097" y="269111"/>
            <a:ext cx="2500082" cy="622091"/>
          </a:xfrm>
        </p:spPr>
        <p:txBody>
          <a:bodyPr/>
          <a:lstStyle/>
          <a:p>
            <a:r>
              <a:rPr lang="de-DE" dirty="0" smtClean="0"/>
              <a:t>Ergebnisse</a:t>
            </a:r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634754" y="891202"/>
            <a:ext cx="7978775" cy="486336"/>
          </a:xfrm>
        </p:spPr>
        <p:txBody>
          <a:bodyPr/>
          <a:lstStyle/>
          <a:p>
            <a:pPr marL="0" indent="0">
              <a:buNone/>
            </a:pPr>
            <a:r>
              <a:rPr lang="de-DE" sz="2000" b="1" dirty="0" smtClean="0"/>
              <a:t>Mittelwerte des Traubengewichts </a:t>
            </a:r>
            <a:r>
              <a:rPr lang="de-DE" sz="2000" dirty="0" smtClean="0"/>
              <a:t>der Jahre 2001 bis 2021: 133,5 – 165,9 g</a:t>
            </a:r>
            <a:endParaRPr lang="en-US" sz="20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Forschungstag Weinbau 2023 // (c) Abteilung Weinbau // Agnesstraße 60, A-3400 Klosterneuburg // martin.mehofer@weinobst.at // Tel.: (0)2243/37910-730 // Haftungsausschluss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17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722213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751" y="947332"/>
            <a:ext cx="3341078" cy="622091"/>
          </a:xfrm>
        </p:spPr>
        <p:txBody>
          <a:bodyPr/>
          <a:lstStyle/>
          <a:p>
            <a:r>
              <a:rPr lang="de-DE" dirty="0" smtClean="0"/>
              <a:t>Ergebnisse</a:t>
            </a:r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539751" y="1512276"/>
            <a:ext cx="7978775" cy="2907323"/>
          </a:xfrm>
        </p:spPr>
        <p:txBody>
          <a:bodyPr/>
          <a:lstStyle/>
          <a:p>
            <a:r>
              <a:rPr lang="de-DE" sz="2000" b="1" dirty="0" smtClean="0"/>
              <a:t>Ertrag:</a:t>
            </a:r>
          </a:p>
          <a:p>
            <a:pPr lvl="1"/>
            <a:r>
              <a:rPr lang="de-DE" dirty="0" smtClean="0"/>
              <a:t>Auf </a:t>
            </a:r>
            <a:r>
              <a:rPr lang="de-DE" b="1" dirty="0" smtClean="0"/>
              <a:t>1103 P, G 26, </a:t>
            </a:r>
            <a:r>
              <a:rPr lang="de-DE" b="1" dirty="0" err="1" smtClean="0"/>
              <a:t>Riparia</a:t>
            </a:r>
            <a:r>
              <a:rPr lang="de-DE" b="1" dirty="0" smtClean="0"/>
              <a:t> </a:t>
            </a:r>
            <a:r>
              <a:rPr lang="de-DE" b="1" dirty="0" err="1" smtClean="0"/>
              <a:t>Portalis</a:t>
            </a:r>
            <a:r>
              <a:rPr lang="de-DE" b="1" dirty="0" smtClean="0"/>
              <a:t>, 725 P, </a:t>
            </a:r>
            <a:r>
              <a:rPr lang="de-DE" b="1" dirty="0" err="1" smtClean="0"/>
              <a:t>Ganzin</a:t>
            </a:r>
            <a:r>
              <a:rPr lang="de-DE" b="1" dirty="0" smtClean="0"/>
              <a:t> 1, </a:t>
            </a:r>
            <a:r>
              <a:rPr lang="de-DE" b="1" dirty="0" err="1" smtClean="0"/>
              <a:t>Aripa</a:t>
            </a:r>
            <a:r>
              <a:rPr lang="de-DE" b="1" dirty="0"/>
              <a:t> </a:t>
            </a:r>
            <a:r>
              <a:rPr lang="de-DE" dirty="0" smtClean="0"/>
              <a:t>und </a:t>
            </a:r>
            <a:r>
              <a:rPr lang="de-DE" b="1" dirty="0" smtClean="0"/>
              <a:t>779 P</a:t>
            </a:r>
            <a:r>
              <a:rPr lang="de-DE" dirty="0" smtClean="0"/>
              <a:t> waren die Erträge mit 2,50 – 2,64 kg/Stock </a:t>
            </a:r>
            <a:r>
              <a:rPr lang="de-DE" b="1" dirty="0" smtClean="0"/>
              <a:t>signifikant geringer als </a:t>
            </a:r>
            <a:r>
              <a:rPr lang="de-DE" dirty="0" smtClean="0"/>
              <a:t>auf </a:t>
            </a:r>
            <a:r>
              <a:rPr lang="de-DE" b="1" dirty="0" smtClean="0"/>
              <a:t>420 A, R 27, </a:t>
            </a:r>
            <a:r>
              <a:rPr lang="de-DE" b="1" dirty="0" err="1" smtClean="0"/>
              <a:t>Binova</a:t>
            </a:r>
            <a:r>
              <a:rPr lang="de-DE" b="1" dirty="0" smtClean="0"/>
              <a:t>, 41 B </a:t>
            </a:r>
            <a:r>
              <a:rPr lang="de-DE" dirty="0" smtClean="0"/>
              <a:t>und </a:t>
            </a:r>
            <a:r>
              <a:rPr lang="de-DE" b="1" dirty="0" smtClean="0"/>
              <a:t>SO4</a:t>
            </a:r>
            <a:r>
              <a:rPr lang="de-DE" dirty="0" smtClean="0"/>
              <a:t> mit 3,13 bis 3,44 kg/Stock.</a:t>
            </a:r>
          </a:p>
          <a:p>
            <a:r>
              <a:rPr lang="de-DE" sz="2000" b="1" dirty="0" smtClean="0"/>
              <a:t>Traubengewicht:</a:t>
            </a:r>
          </a:p>
          <a:p>
            <a:pPr lvl="1"/>
            <a:r>
              <a:rPr lang="de-DE" dirty="0" smtClean="0"/>
              <a:t>Auf </a:t>
            </a:r>
            <a:r>
              <a:rPr lang="de-DE" b="1" dirty="0" smtClean="0"/>
              <a:t>1103 P, 725 P, G 26 </a:t>
            </a:r>
            <a:r>
              <a:rPr lang="de-DE" dirty="0" smtClean="0"/>
              <a:t>und </a:t>
            </a:r>
            <a:r>
              <a:rPr lang="de-DE" b="1" dirty="0" smtClean="0"/>
              <a:t>779 P</a:t>
            </a:r>
            <a:r>
              <a:rPr lang="de-DE" dirty="0" smtClean="0"/>
              <a:t> war das Traubengewicht mit 133,5 – 146,2 g </a:t>
            </a:r>
            <a:r>
              <a:rPr lang="de-DE" b="1" dirty="0" smtClean="0"/>
              <a:t>signifikant geringer als </a:t>
            </a:r>
            <a:r>
              <a:rPr lang="de-DE" dirty="0" smtClean="0"/>
              <a:t>auf </a:t>
            </a:r>
            <a:r>
              <a:rPr lang="de-DE" b="1" dirty="0" smtClean="0"/>
              <a:t>420 A, Börner, R 27, </a:t>
            </a:r>
            <a:r>
              <a:rPr lang="de-DE" b="1" dirty="0" err="1" smtClean="0"/>
              <a:t>Binova</a:t>
            </a:r>
            <a:r>
              <a:rPr lang="de-DE" b="1" dirty="0" smtClean="0"/>
              <a:t>, T5C, 41 B, 3309 C </a:t>
            </a:r>
            <a:r>
              <a:rPr lang="de-DE" dirty="0" smtClean="0"/>
              <a:t>und </a:t>
            </a:r>
            <a:r>
              <a:rPr lang="de-DE" b="1" dirty="0" smtClean="0"/>
              <a:t>SO4</a:t>
            </a:r>
            <a:r>
              <a:rPr lang="de-DE" dirty="0" smtClean="0"/>
              <a:t> mit Werten zwischen 161,2 und 165,9 g.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Forschungstag Weinbau 2023 // (c) Abteilung Weinbau // Agnesstraße 60, A-3400 Klosterneuburg // martin.mehofer@weinobst.at // Tel.: (0)2243/37910-730 // Haftungsausschluss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18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008372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000" y="1172977"/>
            <a:ext cx="6586855" cy="387667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74270" y="283019"/>
            <a:ext cx="2155698" cy="622091"/>
          </a:xfrm>
        </p:spPr>
        <p:txBody>
          <a:bodyPr/>
          <a:lstStyle/>
          <a:p>
            <a:r>
              <a:rPr lang="de-DE" dirty="0" smtClean="0"/>
              <a:t>Ergebnisse</a:t>
            </a:r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540000" y="861671"/>
            <a:ext cx="8224239" cy="359579"/>
          </a:xfrm>
        </p:spPr>
        <p:txBody>
          <a:bodyPr/>
          <a:lstStyle/>
          <a:p>
            <a:pPr marL="0" indent="0">
              <a:buNone/>
            </a:pPr>
            <a:r>
              <a:rPr lang="de-DE" sz="2000" b="1" dirty="0" smtClean="0"/>
              <a:t>Mostgewichtsmittelwerte </a:t>
            </a:r>
            <a:r>
              <a:rPr lang="de-DE" sz="2000" dirty="0" smtClean="0"/>
              <a:t>(°KMW) der Jahre 2001 bis 2021</a:t>
            </a:r>
            <a:r>
              <a:rPr lang="de-DE" sz="2000" smtClean="0"/>
              <a:t>: </a:t>
            </a:r>
            <a:r>
              <a:rPr lang="de-DE" sz="2000" smtClean="0"/>
              <a:t>18,4 </a:t>
            </a:r>
            <a:r>
              <a:rPr lang="de-DE" sz="2000" dirty="0" smtClean="0"/>
              <a:t>– 19,3 °KMW </a:t>
            </a:r>
            <a:endParaRPr lang="en-US" sz="20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Forschungstag Weinbau 2023 // (c) Abteilung Weinbau // Agnesstraße 60, A-3400 Klosterneuburg // martin.mehofer@weinobst.at // Tel.: (0)2243/37910-730 // Haftungsausschluss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19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334787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Übersicht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539751" y="1752600"/>
            <a:ext cx="7978775" cy="2854325"/>
          </a:xfrm>
        </p:spPr>
        <p:txBody>
          <a:bodyPr/>
          <a:lstStyle/>
          <a:p>
            <a:r>
              <a:rPr lang="de-DE" sz="2000" dirty="0" smtClean="0">
                <a:hlinkClick r:id="rId2" action="ppaction://hlinksldjump"/>
              </a:rPr>
              <a:t>Einleitung</a:t>
            </a:r>
            <a:endParaRPr lang="de-DE" sz="2000" dirty="0" smtClean="0"/>
          </a:p>
          <a:p>
            <a:r>
              <a:rPr lang="de-DE" sz="2000" dirty="0" smtClean="0">
                <a:hlinkClick r:id="rId3" action="ppaction://hlinksldjump"/>
              </a:rPr>
              <a:t>Lage, Boden und Klima am Versuchsstandort</a:t>
            </a:r>
            <a:endParaRPr lang="de-DE" sz="2000" dirty="0" smtClean="0"/>
          </a:p>
          <a:p>
            <a:r>
              <a:rPr lang="de-DE" sz="2000" dirty="0" smtClean="0">
                <a:hlinkClick r:id="rId4" action="ppaction://hlinksldjump"/>
              </a:rPr>
              <a:t>Verwendete </a:t>
            </a:r>
            <a:r>
              <a:rPr lang="de-DE" sz="2000" dirty="0" err="1" smtClean="0">
                <a:hlinkClick r:id="rId4" action="ppaction://hlinksldjump"/>
              </a:rPr>
              <a:t>Unterlagsrebsorten</a:t>
            </a:r>
            <a:endParaRPr lang="de-DE" sz="2000" dirty="0" smtClean="0"/>
          </a:p>
          <a:p>
            <a:r>
              <a:rPr lang="de-DE" sz="2000" dirty="0" err="1" smtClean="0">
                <a:hlinkClick r:id="rId5" action="ppaction://hlinksldjump"/>
              </a:rPr>
              <a:t>Rebanlage</a:t>
            </a:r>
            <a:r>
              <a:rPr lang="de-DE" sz="2000" dirty="0" smtClean="0">
                <a:hlinkClick r:id="rId5" action="ppaction://hlinksldjump"/>
              </a:rPr>
              <a:t> und Bewirtschaftungsmaßnahmen</a:t>
            </a:r>
            <a:endParaRPr lang="de-DE" sz="2000" dirty="0" smtClean="0"/>
          </a:p>
          <a:p>
            <a:r>
              <a:rPr lang="de-DE" sz="2000" dirty="0" smtClean="0">
                <a:hlinkClick r:id="rId6" action="ppaction://hlinksldjump"/>
              </a:rPr>
              <a:t>Ergebnisse</a:t>
            </a:r>
            <a:endParaRPr lang="de-DE" sz="2000" dirty="0" smtClean="0"/>
          </a:p>
          <a:p>
            <a:r>
              <a:rPr lang="de-DE" sz="2000" dirty="0" smtClean="0">
                <a:hlinkClick r:id="rId7" action="ppaction://hlinksldjump"/>
              </a:rPr>
              <a:t>Zusammenfassung und Schlussfolgerungen</a:t>
            </a:r>
            <a:endParaRPr lang="de-DE" sz="2000" dirty="0" smtClean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Forschungstag Weinbau 2023 // (c) Abteilung Weinbau // Agnesstraße 60, A-3400 Klosterneuburg // martin.mehofer@weinobst.at // Tel.: (0)2243/37910-730 // Haftungsausschluss</a:t>
            </a:r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2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524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7763" y="861670"/>
            <a:ext cx="7024357" cy="4209143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Forschungstag Weinbau 2023 // (c) Abteilung Weinbau // Agnesstraße 60, A-3400 Klosterneuburg // martin.mehofer@weinobst.at // Tel.: (0)2243/37910-730 // Haftungsausschluss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20</a:t>
            </a:fld>
            <a:endParaRPr lang="de-AT" dirty="0"/>
          </a:p>
        </p:txBody>
      </p:sp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3992077" y="283019"/>
            <a:ext cx="2155698" cy="622091"/>
          </a:xfrm>
        </p:spPr>
        <p:txBody>
          <a:bodyPr/>
          <a:lstStyle/>
          <a:p>
            <a:r>
              <a:rPr lang="de-DE" dirty="0" smtClean="0"/>
              <a:t>Ergebnisse</a:t>
            </a:r>
            <a:endParaRPr lang="en-US" dirty="0"/>
          </a:p>
        </p:txBody>
      </p:sp>
      <p:sp>
        <p:nvSpPr>
          <p:cNvPr id="7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332513" y="1520041"/>
            <a:ext cx="1603168" cy="1864427"/>
          </a:xfrm>
        </p:spPr>
        <p:txBody>
          <a:bodyPr/>
          <a:lstStyle/>
          <a:p>
            <a:pPr marL="0" indent="0" algn="ctr">
              <a:buNone/>
            </a:pPr>
            <a:r>
              <a:rPr lang="de-DE" sz="2000" b="1" dirty="0" smtClean="0"/>
              <a:t>Säuregehalts-</a:t>
            </a:r>
            <a:r>
              <a:rPr lang="de-DE" sz="2000" b="1" dirty="0" err="1" smtClean="0"/>
              <a:t>mittelwerte</a:t>
            </a:r>
            <a:r>
              <a:rPr lang="de-DE" sz="2000" b="1" dirty="0" smtClean="0"/>
              <a:t> </a:t>
            </a:r>
            <a:r>
              <a:rPr lang="de-DE" sz="2000" dirty="0" smtClean="0"/>
              <a:t>(g/l) der Jahre 2001 bis 2021: 7,6 – 8,5 g/l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018912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540000" y="1125415"/>
            <a:ext cx="8069610" cy="3188220"/>
          </a:xfrm>
        </p:spPr>
        <p:txBody>
          <a:bodyPr/>
          <a:lstStyle/>
          <a:p>
            <a:r>
              <a:rPr lang="de-DE" sz="2000" b="1" dirty="0" smtClean="0"/>
              <a:t>Mostgewicht:</a:t>
            </a:r>
          </a:p>
          <a:p>
            <a:pPr lvl="1"/>
            <a:r>
              <a:rPr lang="de-DE" dirty="0" smtClean="0"/>
              <a:t>Bei </a:t>
            </a:r>
            <a:r>
              <a:rPr lang="de-DE" b="1" dirty="0" err="1" smtClean="0"/>
              <a:t>Ru</a:t>
            </a:r>
            <a:r>
              <a:rPr lang="de-DE" b="1" dirty="0" smtClean="0"/>
              <a:t> 140, </a:t>
            </a:r>
            <a:r>
              <a:rPr lang="de-DE" b="1" dirty="0" err="1" smtClean="0"/>
              <a:t>Ganzin</a:t>
            </a:r>
            <a:r>
              <a:rPr lang="de-DE" b="1" dirty="0" smtClean="0"/>
              <a:t> 1, 41 B</a:t>
            </a:r>
            <a:r>
              <a:rPr lang="de-DE" dirty="0" smtClean="0"/>
              <a:t> und </a:t>
            </a:r>
            <a:r>
              <a:rPr lang="de-DE" b="1" dirty="0" smtClean="0"/>
              <a:t>EM 33 </a:t>
            </a:r>
            <a:r>
              <a:rPr lang="de-DE" dirty="0" smtClean="0"/>
              <a:t>war das Mostgewicht mit 18,47 bis 18,61 °KMW </a:t>
            </a:r>
            <a:r>
              <a:rPr lang="de-DE" b="1" dirty="0" smtClean="0"/>
              <a:t>signifikant geringer als bei allen anderen </a:t>
            </a:r>
            <a:r>
              <a:rPr lang="de-DE" b="1" dirty="0" err="1" smtClean="0"/>
              <a:t>Unterlagsrebsorten</a:t>
            </a:r>
            <a:r>
              <a:rPr lang="de-DE" dirty="0" smtClean="0"/>
              <a:t> mit Werten von 18,92 bis 19,32 °KMW.</a:t>
            </a:r>
          </a:p>
          <a:p>
            <a:r>
              <a:rPr lang="de-DE" sz="2000" b="1" dirty="0" smtClean="0"/>
              <a:t>Gehalt an titrierbarer Säure im Most:</a:t>
            </a:r>
          </a:p>
          <a:p>
            <a:pPr lvl="1"/>
            <a:r>
              <a:rPr lang="de-DE" dirty="0" smtClean="0"/>
              <a:t>Bei </a:t>
            </a:r>
            <a:r>
              <a:rPr lang="de-DE" b="1" dirty="0" err="1" smtClean="0"/>
              <a:t>Riparia</a:t>
            </a:r>
            <a:r>
              <a:rPr lang="de-DE" b="1" dirty="0" smtClean="0"/>
              <a:t> </a:t>
            </a:r>
            <a:r>
              <a:rPr lang="de-DE" b="1" dirty="0" err="1" smtClean="0"/>
              <a:t>Portalis</a:t>
            </a:r>
            <a:r>
              <a:rPr lang="de-DE" b="1" dirty="0" smtClean="0"/>
              <a:t>, G 26, </a:t>
            </a:r>
            <a:r>
              <a:rPr lang="de-DE" b="1" dirty="0" err="1" smtClean="0"/>
              <a:t>Grézot</a:t>
            </a:r>
            <a:r>
              <a:rPr lang="de-DE" b="1" dirty="0" smtClean="0"/>
              <a:t> 1, </a:t>
            </a:r>
            <a:r>
              <a:rPr lang="de-DE" b="1" dirty="0" err="1" smtClean="0"/>
              <a:t>Aripa</a:t>
            </a:r>
            <a:r>
              <a:rPr lang="de-DE" b="1" dirty="0" smtClean="0"/>
              <a:t>, 101-14, R 7 </a:t>
            </a:r>
            <a:r>
              <a:rPr lang="de-DE" dirty="0" smtClean="0"/>
              <a:t>und </a:t>
            </a:r>
            <a:r>
              <a:rPr lang="de-DE" b="1" dirty="0" smtClean="0"/>
              <a:t>3309 C</a:t>
            </a:r>
            <a:r>
              <a:rPr lang="de-DE" dirty="0" smtClean="0"/>
              <a:t> war der Säuregehalt im Most mit 7,63 bis 7,91 g/l </a:t>
            </a:r>
            <a:r>
              <a:rPr lang="de-DE" b="1" dirty="0" smtClean="0"/>
              <a:t>signifikant geringer als </a:t>
            </a:r>
            <a:r>
              <a:rPr lang="de-DE" dirty="0" smtClean="0"/>
              <a:t>bei </a:t>
            </a:r>
            <a:r>
              <a:rPr lang="de-DE" b="1" dirty="0" smtClean="0"/>
              <a:t>Börner, 125 AA, R 27, 1616 C, 99 Richter, EM 33, 779 P, Cosmo 2, </a:t>
            </a:r>
            <a:r>
              <a:rPr lang="de-DE" b="1" dirty="0" err="1" smtClean="0"/>
              <a:t>Binova</a:t>
            </a:r>
            <a:r>
              <a:rPr lang="de-DE" b="1" dirty="0" smtClean="0"/>
              <a:t>, 225 </a:t>
            </a:r>
            <a:r>
              <a:rPr lang="de-DE" b="1" dirty="0" err="1" smtClean="0"/>
              <a:t>Ru</a:t>
            </a:r>
            <a:r>
              <a:rPr lang="de-DE" b="1" dirty="0" smtClean="0"/>
              <a:t> A2, </a:t>
            </a:r>
            <a:r>
              <a:rPr lang="de-DE" b="1" dirty="0" err="1" smtClean="0"/>
              <a:t>Ru</a:t>
            </a:r>
            <a:r>
              <a:rPr lang="de-DE" b="1" dirty="0" smtClean="0"/>
              <a:t> 140</a:t>
            </a:r>
            <a:r>
              <a:rPr lang="de-DE" dirty="0" smtClean="0"/>
              <a:t> und </a:t>
            </a:r>
            <a:r>
              <a:rPr lang="de-DE" b="1" dirty="0" smtClean="0"/>
              <a:t>41 B</a:t>
            </a:r>
            <a:r>
              <a:rPr lang="de-DE" dirty="0" smtClean="0"/>
              <a:t> mit Werten von 8,27 bis 8,54 g/l.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Forschungstag Weinbau 2023 // (c) Abteilung Weinbau // Agnesstraße 60, A-3400 Klosterneuburg // martin.mehofer@weinobst.at // Tel.: (0)2243/37910-730 // Haftungsausschluss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21</a:t>
            </a:fld>
            <a:endParaRPr lang="de-AT" dirty="0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3571119" y="457809"/>
            <a:ext cx="2007372" cy="622091"/>
          </a:xfrm>
        </p:spPr>
        <p:txBody>
          <a:bodyPr/>
          <a:lstStyle/>
          <a:p>
            <a:r>
              <a:rPr lang="de-DE" dirty="0" smtClean="0"/>
              <a:t>Ergebnisse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3667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000" y="1270661"/>
            <a:ext cx="6570345" cy="379772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Forschungstag Weinbau 2023 // (c) Abteilung Weinbau // Agnesstraße 60, A-3400 Klosterneuburg // martin.mehofer@weinobst.at // Tel.: (0)2243/37910-730 // Haftungsausschluss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22</a:t>
            </a:fld>
            <a:endParaRPr lang="de-AT" dirty="0"/>
          </a:p>
        </p:txBody>
      </p:sp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3769888" y="294374"/>
            <a:ext cx="1793326" cy="622091"/>
          </a:xfrm>
        </p:spPr>
        <p:txBody>
          <a:bodyPr/>
          <a:lstStyle/>
          <a:p>
            <a:r>
              <a:rPr lang="de-DE" dirty="0" smtClean="0"/>
              <a:t>Ergebnisse</a:t>
            </a:r>
            <a:endParaRPr lang="en-US" dirty="0"/>
          </a:p>
        </p:txBody>
      </p:sp>
      <p:sp>
        <p:nvSpPr>
          <p:cNvPr id="7" name="Textplatzhalter 2"/>
          <p:cNvSpPr txBox="1">
            <a:spLocks/>
          </p:cNvSpPr>
          <p:nvPr/>
        </p:nvSpPr>
        <p:spPr>
          <a:xfrm>
            <a:off x="474110" y="903077"/>
            <a:ext cx="8384882" cy="48633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52000" marR="0" indent="-252000" algn="l" defTabSz="914400" rtl="0" eaLnBrk="1" fontAlgn="auto" latinLnBrk="0" hangingPunct="1">
              <a:lnSpc>
                <a:spcPts val="2400"/>
              </a:lnSpc>
              <a:spcBef>
                <a:spcPts val="0"/>
              </a:spcBef>
              <a:spcAft>
                <a:spcPts val="1425"/>
              </a:spcAft>
              <a:buClr>
                <a:schemeClr val="tx2"/>
              </a:buClr>
              <a:buSzTx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bg1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04000" marR="0" indent="-252000" algn="l" defTabSz="914400" rtl="0" eaLnBrk="1" fontAlgn="auto" latinLnBrk="0" hangingPunct="1">
              <a:lnSpc>
                <a:spcPts val="2400"/>
              </a:lnSpc>
              <a:spcBef>
                <a:spcPts val="0"/>
              </a:spcBef>
              <a:spcAft>
                <a:spcPts val="1425"/>
              </a:spcAft>
              <a:buClrTx/>
              <a:buSzTx/>
              <a:buFont typeface="Corbel" panose="020B0503020204020204" pitchFamily="34" charset="0"/>
              <a:buChar char="−"/>
              <a:tabLst/>
              <a:defRPr sz="1800" kern="1200">
                <a:solidFill>
                  <a:schemeClr val="bg1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56000" indent="-252000" algn="l" defTabSz="914400" rtl="0" eaLnBrk="1" latinLnBrk="0" hangingPunct="1">
              <a:lnSpc>
                <a:spcPts val="2400"/>
              </a:lnSpc>
              <a:spcBef>
                <a:spcPts val="0"/>
              </a:spcBef>
              <a:spcAft>
                <a:spcPts val="1425"/>
              </a:spcAft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bg1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Font typeface="Arial" pitchFamily="34" charset="0"/>
              <a:buChar char="–"/>
              <a:defRPr sz="1800" kern="1200">
                <a:solidFill>
                  <a:schemeClr val="bg1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tx2"/>
              </a:buClr>
              <a:buFont typeface="Arial" pitchFamily="34" charset="0"/>
              <a:buChar char="»"/>
              <a:defRPr sz="1800" kern="1200">
                <a:solidFill>
                  <a:schemeClr val="bg1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DE" sz="2000" b="1" dirty="0" smtClean="0"/>
              <a:t>Mittelwerte des Schnittholzwichts </a:t>
            </a:r>
            <a:r>
              <a:rPr lang="de-DE" sz="2000" dirty="0" smtClean="0"/>
              <a:t>der Jahre 2001 bis 2020: 1483 bis 2705 kg/ha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252343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Ergebnisse</a:t>
            </a:r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539751" y="1629507"/>
            <a:ext cx="7978775" cy="2830879"/>
          </a:xfrm>
        </p:spPr>
        <p:txBody>
          <a:bodyPr/>
          <a:lstStyle/>
          <a:p>
            <a:r>
              <a:rPr lang="de-DE" sz="2000" b="1" dirty="0" smtClean="0"/>
              <a:t>Schnittholzgewicht:</a:t>
            </a:r>
          </a:p>
          <a:p>
            <a:pPr lvl="1"/>
            <a:r>
              <a:rPr lang="de-DE" dirty="0" smtClean="0"/>
              <a:t>Auf </a:t>
            </a:r>
            <a:r>
              <a:rPr lang="de-DE" b="1" dirty="0" err="1" smtClean="0"/>
              <a:t>Aripa</a:t>
            </a:r>
            <a:r>
              <a:rPr lang="de-DE" b="1" dirty="0" smtClean="0"/>
              <a:t>, </a:t>
            </a:r>
            <a:r>
              <a:rPr lang="de-DE" b="1" dirty="0" err="1" smtClean="0"/>
              <a:t>Riparia</a:t>
            </a:r>
            <a:r>
              <a:rPr lang="de-DE" b="1" dirty="0"/>
              <a:t> </a:t>
            </a:r>
            <a:r>
              <a:rPr lang="de-DE" b="1" dirty="0" err="1" smtClean="0"/>
              <a:t>Portalis</a:t>
            </a:r>
            <a:r>
              <a:rPr lang="de-DE" b="1" dirty="0" smtClean="0"/>
              <a:t>, 3309 C, 101-14, G 26, 110 R, 1616 C, </a:t>
            </a:r>
            <a:r>
              <a:rPr lang="de-DE" b="1" dirty="0" err="1" smtClean="0"/>
              <a:t>Ganzin</a:t>
            </a:r>
            <a:r>
              <a:rPr lang="de-DE" b="1" dirty="0" smtClean="0"/>
              <a:t> 1, Börner, SO4, Cosmo 10</a:t>
            </a:r>
            <a:r>
              <a:rPr lang="de-DE" dirty="0" smtClean="0"/>
              <a:t> und </a:t>
            </a:r>
            <a:r>
              <a:rPr lang="de-DE" b="1" dirty="0" err="1" smtClean="0"/>
              <a:t>Binova</a:t>
            </a:r>
            <a:r>
              <a:rPr lang="de-DE" dirty="0" smtClean="0"/>
              <a:t> war das Schnittholzgewicht mit 0,1483 bis 0,2225 kg/m² </a:t>
            </a:r>
            <a:r>
              <a:rPr lang="de-DE" b="1" dirty="0" smtClean="0"/>
              <a:t>signifikant geringer als </a:t>
            </a:r>
            <a:r>
              <a:rPr lang="de-DE" dirty="0" smtClean="0"/>
              <a:t>auf </a:t>
            </a:r>
            <a:r>
              <a:rPr lang="de-DE" b="1" dirty="0" smtClean="0"/>
              <a:t>R 7, 99 R, 725 P, 225 </a:t>
            </a:r>
            <a:r>
              <a:rPr lang="de-DE" b="1" dirty="0" err="1" smtClean="0"/>
              <a:t>Ru</a:t>
            </a:r>
            <a:r>
              <a:rPr lang="de-DE" b="1" dirty="0" smtClean="0"/>
              <a:t> A2, </a:t>
            </a:r>
            <a:r>
              <a:rPr lang="de-DE" b="1" dirty="0" err="1" smtClean="0"/>
              <a:t>Fercal</a:t>
            </a:r>
            <a:r>
              <a:rPr lang="de-DE" dirty="0" smtClean="0"/>
              <a:t> und </a:t>
            </a:r>
            <a:r>
              <a:rPr lang="de-DE" b="1" dirty="0" smtClean="0"/>
              <a:t>Cosmo 2</a:t>
            </a:r>
            <a:r>
              <a:rPr lang="de-DE" dirty="0" smtClean="0"/>
              <a:t> mit Werten von 0,2503 bis 0,2705 kg/m².</a:t>
            </a:r>
          </a:p>
          <a:p>
            <a:pPr lvl="1"/>
            <a:r>
              <a:rPr lang="de-DE" b="1" dirty="0" err="1" smtClean="0"/>
              <a:t>Aripa</a:t>
            </a:r>
            <a:r>
              <a:rPr lang="de-DE" b="1" dirty="0" smtClean="0"/>
              <a:t> und </a:t>
            </a:r>
            <a:r>
              <a:rPr lang="de-DE" b="1" dirty="0" err="1" smtClean="0"/>
              <a:t>Riparia</a:t>
            </a:r>
            <a:r>
              <a:rPr lang="de-DE" b="1" dirty="0" smtClean="0"/>
              <a:t> </a:t>
            </a:r>
            <a:r>
              <a:rPr lang="de-DE" b="1" dirty="0" err="1" smtClean="0"/>
              <a:t>Portalis</a:t>
            </a:r>
            <a:r>
              <a:rPr lang="de-DE" b="1" dirty="0" smtClean="0"/>
              <a:t> </a:t>
            </a:r>
            <a:r>
              <a:rPr lang="de-DE" dirty="0" smtClean="0"/>
              <a:t>bewirkten 0,1483 bzw. 0,1631 kg/m</a:t>
            </a:r>
            <a:r>
              <a:rPr lang="de-DE" baseline="30000" dirty="0" smtClean="0"/>
              <a:t>2</a:t>
            </a:r>
            <a:r>
              <a:rPr lang="de-DE" dirty="0" smtClean="0"/>
              <a:t> den </a:t>
            </a:r>
            <a:r>
              <a:rPr lang="de-DE" b="1" dirty="0" smtClean="0"/>
              <a:t>deutlich schwächsten Wuchs</a:t>
            </a:r>
            <a:r>
              <a:rPr lang="de-DE" dirty="0" smtClean="0"/>
              <a:t>.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Forschungstag Weinbau 2023 // (c) Abteilung Weinbau // Agnesstraße 60, A-3400 Klosterneuburg // martin.mehofer@weinobst.at // Tel.: (0)2243/37910-730 // Haftungsausschluss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23</a:t>
            </a:fld>
            <a:endParaRPr lang="de-AT" dirty="0"/>
          </a:p>
        </p:txBody>
      </p:sp>
      <p:sp>
        <p:nvSpPr>
          <p:cNvPr id="6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820150" y="4823589"/>
            <a:ext cx="323850" cy="333375"/>
          </a:xfrm>
          <a:prstGeom prst="actionButtonReturn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/>
          </a:p>
        </p:txBody>
      </p:sp>
    </p:spTree>
    <p:extLst>
      <p:ext uri="{BB962C8B-B14F-4D97-AF65-F5344CB8AC3E}">
        <p14:creationId xmlns:p14="http://schemas.microsoft.com/office/powerpoint/2010/main" val="3961807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Zusammenfassung und Schlussfolgerungen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Forschungstag Weinbau 2023 // (c) Abteilung Weinbau // Agnesstraße 60, A-3400 Klosterneuburg // martin.mehofer@weinobst.at // Tel.: (0)2243/37910-730 // Haftungsausschluss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24</a:t>
            </a:fld>
            <a:endParaRPr lang="de-AT" dirty="0"/>
          </a:p>
        </p:txBody>
      </p:sp>
      <p:sp>
        <p:nvSpPr>
          <p:cNvPr id="6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539751" y="1623600"/>
            <a:ext cx="7978775" cy="2983325"/>
          </a:xfrm>
        </p:spPr>
        <p:txBody>
          <a:bodyPr/>
          <a:lstStyle/>
          <a:p>
            <a:r>
              <a:rPr lang="de-DE" sz="2000" dirty="0" smtClean="0"/>
              <a:t>Die </a:t>
            </a:r>
            <a:r>
              <a:rPr lang="de-DE" sz="2000" b="1" dirty="0" smtClean="0"/>
              <a:t>Auswahl der richtigen </a:t>
            </a:r>
            <a:r>
              <a:rPr lang="de-DE" sz="2000" b="1" dirty="0" err="1" smtClean="0"/>
              <a:t>Unterlagsrebsorte</a:t>
            </a:r>
            <a:r>
              <a:rPr lang="de-DE" sz="2000" b="1" dirty="0" smtClean="0"/>
              <a:t> </a:t>
            </a:r>
            <a:r>
              <a:rPr lang="de-DE" sz="2000" dirty="0" smtClean="0"/>
              <a:t>ist </a:t>
            </a:r>
            <a:r>
              <a:rPr lang="de-DE" sz="2000" b="1" dirty="0" smtClean="0"/>
              <a:t>Voraussetzung für</a:t>
            </a:r>
            <a:r>
              <a:rPr lang="de-DE" sz="2000" dirty="0" smtClean="0"/>
              <a:t> eine lange Standzeit und die </a:t>
            </a:r>
            <a:r>
              <a:rPr lang="de-DE" sz="2000" b="1" dirty="0" smtClean="0"/>
              <a:t>Nachhaltigkeit eines Weingartens.</a:t>
            </a:r>
          </a:p>
          <a:p>
            <a:r>
              <a:rPr lang="de-DE" sz="2000" dirty="0" smtClean="0"/>
              <a:t>Das </a:t>
            </a:r>
            <a:r>
              <a:rPr lang="de-DE" sz="2000" b="1" dirty="0" smtClean="0"/>
              <a:t>Hauptziel</a:t>
            </a:r>
            <a:r>
              <a:rPr lang="de-DE" sz="2000" dirty="0" smtClean="0"/>
              <a:t> des Einsatzes von </a:t>
            </a:r>
            <a:r>
              <a:rPr lang="de-DE" sz="2000" dirty="0" err="1" smtClean="0"/>
              <a:t>Unterlagsreben</a:t>
            </a:r>
            <a:r>
              <a:rPr lang="de-DE" sz="2000" dirty="0" smtClean="0"/>
              <a:t> ist der </a:t>
            </a:r>
            <a:r>
              <a:rPr lang="de-DE" sz="2000" b="1" dirty="0" smtClean="0"/>
              <a:t>Schutz vor Schäden durch die Wurzelreblaus</a:t>
            </a:r>
            <a:r>
              <a:rPr lang="de-DE" sz="2000" dirty="0" smtClean="0"/>
              <a:t>.</a:t>
            </a:r>
          </a:p>
          <a:p>
            <a:pPr>
              <a:lnSpc>
                <a:spcPts val="2000"/>
              </a:lnSpc>
            </a:pPr>
            <a:r>
              <a:rPr lang="de-DE" sz="2000" dirty="0" smtClean="0"/>
              <a:t>Weitere Ziele:</a:t>
            </a:r>
          </a:p>
          <a:p>
            <a:pPr lvl="1">
              <a:lnSpc>
                <a:spcPts val="2000"/>
              </a:lnSpc>
            </a:pPr>
            <a:r>
              <a:rPr lang="de-DE" dirty="0" smtClean="0"/>
              <a:t>keine negativen Effekte auf die Most- und Weinqualität</a:t>
            </a:r>
          </a:p>
          <a:p>
            <a:pPr lvl="1">
              <a:lnSpc>
                <a:spcPts val="2000"/>
              </a:lnSpc>
            </a:pPr>
            <a:r>
              <a:rPr lang="de-DE" dirty="0" smtClean="0"/>
              <a:t>ausgeglichene und langfristig gesicherte Erträge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6753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Forschungstag Weinbau 2023 // (c) Abteilung Weinbau // Agnesstraße 60, A-3400 Klosterneuburg // martin.mehofer@weinobst.at // Tel.: (0)2243/37910-730 // Haftungsausschluss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25</a:t>
            </a:fld>
            <a:endParaRPr lang="de-AT" dirty="0"/>
          </a:p>
        </p:txBody>
      </p:sp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540001" y="1054894"/>
            <a:ext cx="7978525" cy="622091"/>
          </a:xfrm>
        </p:spPr>
        <p:txBody>
          <a:bodyPr/>
          <a:lstStyle/>
          <a:p>
            <a:r>
              <a:rPr lang="de-DE" dirty="0" smtClean="0"/>
              <a:t>Zusammenfassung und Schlussfolgerungen</a:t>
            </a:r>
            <a:endParaRPr lang="en-US" dirty="0"/>
          </a:p>
        </p:txBody>
      </p:sp>
      <p:sp>
        <p:nvSpPr>
          <p:cNvPr id="7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539751" y="1582566"/>
            <a:ext cx="7978775" cy="3094942"/>
          </a:xfrm>
        </p:spPr>
        <p:txBody>
          <a:bodyPr/>
          <a:lstStyle/>
          <a:p>
            <a:r>
              <a:rPr lang="de-DE" sz="2000" dirty="0" smtClean="0"/>
              <a:t>Ein </a:t>
            </a:r>
            <a:r>
              <a:rPr lang="de-DE" sz="2000" b="1" dirty="0" smtClean="0"/>
              <a:t>Großteil der getesteten </a:t>
            </a:r>
            <a:r>
              <a:rPr lang="de-DE" sz="2000" b="1" dirty="0" err="1" smtClean="0"/>
              <a:t>Unterlagsrebsorten</a:t>
            </a:r>
            <a:r>
              <a:rPr lang="de-DE" sz="2000" b="1" dirty="0" smtClean="0"/>
              <a:t> haben den genannten Anforderungen bei der wenig kalkempfindlichen </a:t>
            </a:r>
            <a:r>
              <a:rPr lang="de-DE" sz="2000" dirty="0" smtClean="0"/>
              <a:t>Rebsorte </a:t>
            </a:r>
            <a:r>
              <a:rPr lang="de-DE" sz="2000" b="1" dirty="0" smtClean="0"/>
              <a:t>Chardonnay </a:t>
            </a:r>
            <a:r>
              <a:rPr lang="de-DE" sz="2000" dirty="0" smtClean="0"/>
              <a:t>am Untersuchungsstandort mit </a:t>
            </a:r>
            <a:r>
              <a:rPr lang="de-DE" sz="2000" dirty="0" err="1" smtClean="0"/>
              <a:t>carbonathaltiger</a:t>
            </a:r>
            <a:r>
              <a:rPr lang="de-DE" sz="2000" dirty="0" smtClean="0"/>
              <a:t> Braunerde auf </a:t>
            </a:r>
            <a:r>
              <a:rPr lang="de-DE" sz="2000" dirty="0" err="1" smtClean="0"/>
              <a:t>Flyschmergel</a:t>
            </a:r>
            <a:r>
              <a:rPr lang="de-DE" sz="2000" dirty="0" smtClean="0"/>
              <a:t> mit 18 – 40 % Kalkgehalt und mittlerer Kalkaktivität </a:t>
            </a:r>
            <a:r>
              <a:rPr lang="de-DE" sz="2000" b="1" dirty="0" smtClean="0"/>
              <a:t>entsprochen</a:t>
            </a:r>
            <a:r>
              <a:rPr lang="de-DE" sz="2000" dirty="0" smtClean="0"/>
              <a:t>.</a:t>
            </a:r>
          </a:p>
          <a:p>
            <a:r>
              <a:rPr lang="de-DE" sz="2000" b="1" dirty="0" smtClean="0"/>
              <a:t>Chlorose </a:t>
            </a:r>
            <a:r>
              <a:rPr lang="de-DE" sz="2000" dirty="0" smtClean="0"/>
              <a:t>ist außer bei G 26 nicht oder nur minimal aufgetreten.</a:t>
            </a:r>
          </a:p>
          <a:p>
            <a:r>
              <a:rPr lang="de-DE" sz="2000" dirty="0" smtClean="0"/>
              <a:t>Der </a:t>
            </a:r>
            <a:r>
              <a:rPr lang="de-DE" sz="2000" b="1" dirty="0" smtClean="0"/>
              <a:t>Stockausfall</a:t>
            </a:r>
            <a:r>
              <a:rPr lang="de-DE" sz="2000" dirty="0" smtClean="0"/>
              <a:t> war bei </a:t>
            </a:r>
            <a:r>
              <a:rPr lang="de-DE" sz="2000" dirty="0" err="1" smtClean="0"/>
              <a:t>Riparia</a:t>
            </a:r>
            <a:r>
              <a:rPr lang="de-DE" sz="2000" dirty="0" smtClean="0"/>
              <a:t> </a:t>
            </a:r>
            <a:r>
              <a:rPr lang="de-DE" sz="2000" dirty="0" err="1" smtClean="0"/>
              <a:t>Portalis</a:t>
            </a:r>
            <a:r>
              <a:rPr lang="de-DE" sz="2000" dirty="0" smtClean="0"/>
              <a:t> und G 26 zu hoch.</a:t>
            </a:r>
          </a:p>
          <a:p>
            <a:r>
              <a:rPr lang="de-DE" sz="2000" dirty="0" smtClean="0"/>
              <a:t>Der </a:t>
            </a:r>
            <a:r>
              <a:rPr lang="de-DE" sz="2000" b="1" dirty="0" smtClean="0"/>
              <a:t>Wuchskraft</a:t>
            </a:r>
            <a:r>
              <a:rPr lang="de-DE" sz="2000" dirty="0" smtClean="0"/>
              <a:t> war bei </a:t>
            </a:r>
            <a:r>
              <a:rPr lang="de-DE" sz="2000" dirty="0" err="1" smtClean="0"/>
              <a:t>Aripa</a:t>
            </a:r>
            <a:r>
              <a:rPr lang="de-DE" sz="2000" dirty="0" smtClean="0"/>
              <a:t> und </a:t>
            </a:r>
            <a:r>
              <a:rPr lang="de-DE" sz="2000" dirty="0" err="1" smtClean="0"/>
              <a:t>Riparia</a:t>
            </a:r>
            <a:r>
              <a:rPr lang="de-DE" sz="2000" dirty="0" smtClean="0"/>
              <a:t> </a:t>
            </a:r>
            <a:r>
              <a:rPr lang="de-DE" sz="2000" dirty="0" err="1" smtClean="0"/>
              <a:t>Portalis</a:t>
            </a:r>
            <a:r>
              <a:rPr lang="de-DE" sz="2000" dirty="0" smtClean="0"/>
              <a:t> zu schwach.</a:t>
            </a:r>
          </a:p>
        </p:txBody>
      </p:sp>
    </p:spTree>
    <p:extLst>
      <p:ext uri="{BB962C8B-B14F-4D97-AF65-F5344CB8AC3E}">
        <p14:creationId xmlns:p14="http://schemas.microsoft.com/office/powerpoint/2010/main" val="2841811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539751" y="2039815"/>
            <a:ext cx="7978775" cy="2561875"/>
          </a:xfrm>
        </p:spPr>
        <p:txBody>
          <a:bodyPr/>
          <a:lstStyle/>
          <a:p>
            <a:r>
              <a:rPr lang="de-DE" sz="2000" dirty="0" smtClean="0"/>
              <a:t>In </a:t>
            </a:r>
            <a:r>
              <a:rPr lang="de-DE" sz="2000" dirty="0"/>
              <a:t>Abhängigkeit von ihren Eigenschaften </a:t>
            </a:r>
            <a:r>
              <a:rPr lang="de-DE" sz="2000" dirty="0" smtClean="0"/>
              <a:t>hatten die verschiedenen </a:t>
            </a:r>
            <a:r>
              <a:rPr lang="de-DE" sz="2000" dirty="0" err="1" smtClean="0"/>
              <a:t>Unterlagsrebsorten</a:t>
            </a:r>
            <a:r>
              <a:rPr lang="de-DE" sz="2000" dirty="0" smtClean="0"/>
              <a:t> einen </a:t>
            </a:r>
            <a:r>
              <a:rPr lang="de-DE" sz="2000" b="1" dirty="0"/>
              <a:t>mehr oder weniger starken Einfluss auf Ertrag, Traubengewicht, Mostgewicht, Säuregehalt und pH-Wert im Most und </a:t>
            </a:r>
            <a:r>
              <a:rPr lang="de-DE" sz="2000" b="1" dirty="0" smtClean="0"/>
              <a:t>Schnittholzgewicht</a:t>
            </a:r>
            <a:r>
              <a:rPr lang="de-DE" sz="2000" dirty="0"/>
              <a:t> </a:t>
            </a:r>
            <a:r>
              <a:rPr lang="de-DE" sz="2000" dirty="0" smtClean="0"/>
              <a:t>von Chardonnay.</a:t>
            </a:r>
            <a:endParaRPr lang="de-DE" sz="20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Forschungstag Weinbau 2023 // (c) Abteilung Weinbau // Agnesstraße 60, A-3400 Klosterneuburg // martin.mehofer@weinobst.at // Tel.: (0)2243/37910-730 // Haftungsausschluss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26</a:t>
            </a:fld>
            <a:endParaRPr lang="de-AT" dirty="0"/>
          </a:p>
        </p:txBody>
      </p:sp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540001" y="1054894"/>
            <a:ext cx="7978525" cy="622091"/>
          </a:xfrm>
        </p:spPr>
        <p:txBody>
          <a:bodyPr/>
          <a:lstStyle/>
          <a:p>
            <a:r>
              <a:rPr lang="de-DE" dirty="0" smtClean="0"/>
              <a:t>Zusammenfassung und Schlussfolgerungen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6049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540001" y="1524455"/>
            <a:ext cx="7978775" cy="3170635"/>
          </a:xfrm>
        </p:spPr>
        <p:txBody>
          <a:bodyPr/>
          <a:lstStyle/>
          <a:p>
            <a:r>
              <a:rPr lang="de-DE" sz="2000" dirty="0"/>
              <a:t>Bei </a:t>
            </a:r>
            <a:r>
              <a:rPr lang="de-DE" sz="2000" b="1" dirty="0"/>
              <a:t>Untersuchungen mit anderen </a:t>
            </a:r>
            <a:r>
              <a:rPr lang="de-DE" sz="2000" b="1" i="1" dirty="0" err="1"/>
              <a:t>Vitis</a:t>
            </a:r>
            <a:r>
              <a:rPr lang="de-DE" sz="2000" b="1" i="1" dirty="0"/>
              <a:t> </a:t>
            </a:r>
            <a:r>
              <a:rPr lang="de-DE" sz="2000" b="1" i="1" dirty="0" err="1"/>
              <a:t>vinifera</a:t>
            </a:r>
            <a:r>
              <a:rPr lang="de-DE" sz="2000" b="1" dirty="0"/>
              <a:t>-Rebsorten </a:t>
            </a:r>
            <a:r>
              <a:rPr lang="de-DE" sz="2000" dirty="0"/>
              <a:t>(Grüner Veltliner, Rösler, etc.) auf verschiedenen </a:t>
            </a:r>
            <a:r>
              <a:rPr lang="de-DE" sz="2000" dirty="0" err="1"/>
              <a:t>Unterlagsrebsorten</a:t>
            </a:r>
            <a:r>
              <a:rPr lang="de-DE" sz="2000" dirty="0"/>
              <a:t> waren stärkere Effekte auf Ertrag, Traubengewicht, Mostgewicht, Säuregehalt und pH-Wert im Most, </a:t>
            </a:r>
            <a:r>
              <a:rPr lang="de-DE" sz="2000" dirty="0" smtClean="0"/>
              <a:t>Schnittholzgewicht, das </a:t>
            </a:r>
            <a:r>
              <a:rPr lang="de-DE" sz="2000" dirty="0"/>
              <a:t>Auftreten von Chlorose </a:t>
            </a:r>
            <a:r>
              <a:rPr lang="de-DE" sz="2000" dirty="0" smtClean="0"/>
              <a:t>und </a:t>
            </a:r>
            <a:r>
              <a:rPr lang="de-DE" sz="2000" smtClean="0"/>
              <a:t>die Stockausfälle </a:t>
            </a:r>
            <a:r>
              <a:rPr lang="de-DE" sz="2000" dirty="0" smtClean="0"/>
              <a:t>als </a:t>
            </a:r>
            <a:r>
              <a:rPr lang="de-DE" sz="2000" dirty="0"/>
              <a:t>bei Chardonnay erkennbar</a:t>
            </a:r>
            <a:r>
              <a:rPr lang="de-DE" sz="2000" dirty="0" smtClean="0"/>
              <a:t>.</a:t>
            </a:r>
          </a:p>
          <a:p>
            <a:pPr lvl="1"/>
            <a:r>
              <a:rPr lang="de-DE" sz="2000" dirty="0" smtClean="0"/>
              <a:t>Dies </a:t>
            </a:r>
            <a:r>
              <a:rPr lang="de-DE" sz="2000" dirty="0"/>
              <a:t>führte zum </a:t>
            </a:r>
            <a:r>
              <a:rPr lang="de-DE" sz="2000" b="1" dirty="0"/>
              <a:t>Ausschluss weiterer </a:t>
            </a:r>
            <a:r>
              <a:rPr lang="de-DE" sz="2000" b="1" dirty="0" err="1"/>
              <a:t>Unterlagsrebsorten</a:t>
            </a:r>
            <a:r>
              <a:rPr lang="de-DE" sz="2000" b="1" dirty="0"/>
              <a:t>.</a:t>
            </a:r>
            <a:endParaRPr lang="de-DE" sz="2000" dirty="0" smtClean="0"/>
          </a:p>
          <a:p>
            <a:r>
              <a:rPr lang="de-DE" sz="2000" dirty="0" smtClean="0"/>
              <a:t>Die </a:t>
            </a:r>
            <a:r>
              <a:rPr lang="de-DE" sz="2000" dirty="0"/>
              <a:t>Eignung einer </a:t>
            </a:r>
            <a:r>
              <a:rPr lang="de-DE" sz="2000" b="1" dirty="0"/>
              <a:t>Unterlage für einen spezifischen Standort </a:t>
            </a:r>
            <a:r>
              <a:rPr lang="de-DE" sz="2000" dirty="0"/>
              <a:t>ist </a:t>
            </a:r>
            <a:r>
              <a:rPr lang="de-DE" sz="2000" dirty="0" smtClean="0"/>
              <a:t>nicht nur stark </a:t>
            </a:r>
            <a:r>
              <a:rPr lang="de-DE" sz="2000" b="1" dirty="0"/>
              <a:t>von dessen (</a:t>
            </a:r>
            <a:r>
              <a:rPr lang="de-DE" sz="2000" b="1" dirty="0" smtClean="0"/>
              <a:t>Boden)</a:t>
            </a:r>
            <a:r>
              <a:rPr lang="de-DE" sz="2000" b="1" dirty="0" err="1" smtClean="0"/>
              <a:t>eigenschaften</a:t>
            </a:r>
            <a:r>
              <a:rPr lang="de-DE" sz="2000" dirty="0" smtClean="0"/>
              <a:t>, sondern auch </a:t>
            </a:r>
            <a:r>
              <a:rPr lang="de-DE" sz="2000" b="1" dirty="0" smtClean="0"/>
              <a:t>von den Eigenschaften des aufgepfropften Veredlungspartner abhängig.</a:t>
            </a:r>
            <a:endParaRPr lang="de-DE" sz="2000" b="1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Forschungstag Weinbau 2023 // (c) Abteilung Weinbau // Agnesstraße 60, A-3400 Klosterneuburg // martin.mehofer@weinobst.at // Tel.: (0)2243/37910-730 // Haftungsausschluss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27</a:t>
            </a:fld>
            <a:endParaRPr lang="de-AT" dirty="0"/>
          </a:p>
        </p:txBody>
      </p:sp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540001" y="1054894"/>
            <a:ext cx="7978525" cy="397847"/>
          </a:xfrm>
        </p:spPr>
        <p:txBody>
          <a:bodyPr/>
          <a:lstStyle/>
          <a:p>
            <a:r>
              <a:rPr lang="de-DE" dirty="0" smtClean="0"/>
              <a:t>Zusammenfassung und Schlussfolgerungen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1637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 descr="Hoher_Gründüngungsbestan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353" y="916507"/>
            <a:ext cx="5254586" cy="3931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539999" y="1536033"/>
            <a:ext cx="5098940" cy="1063206"/>
          </a:xfrm>
        </p:spPr>
        <p:txBody>
          <a:bodyPr/>
          <a:lstStyle/>
          <a:p>
            <a:r>
              <a:rPr lang="de-AT" dirty="0" smtClean="0">
                <a:solidFill>
                  <a:schemeClr val="bg2"/>
                </a:solidFill>
              </a:rPr>
              <a:t>Danke für Ihre </a:t>
            </a:r>
            <a:br>
              <a:rPr lang="de-AT" dirty="0" smtClean="0">
                <a:solidFill>
                  <a:schemeClr val="bg2"/>
                </a:solidFill>
              </a:rPr>
            </a:br>
            <a:r>
              <a:rPr lang="de-AT" dirty="0" smtClean="0">
                <a:solidFill>
                  <a:schemeClr val="bg2"/>
                </a:solidFill>
              </a:rPr>
              <a:t>Aufmerksamkeit!</a:t>
            </a:r>
            <a:endParaRPr lang="de-DE" dirty="0">
              <a:solidFill>
                <a:schemeClr val="bg2"/>
              </a:solidFill>
            </a:endParaRPr>
          </a:p>
        </p:txBody>
      </p:sp>
      <p:sp>
        <p:nvSpPr>
          <p:cNvPr id="6" name="Textplatzhalter 9"/>
          <p:cNvSpPr>
            <a:spLocks noGrp="1"/>
          </p:cNvSpPr>
          <p:nvPr>
            <p:ph type="body" sz="quarter" idx="10"/>
          </p:nvPr>
        </p:nvSpPr>
        <p:spPr>
          <a:xfrm>
            <a:off x="539999" y="3956666"/>
            <a:ext cx="3423600" cy="721243"/>
          </a:xfrm>
        </p:spPr>
        <p:txBody>
          <a:bodyPr/>
          <a:lstStyle/>
          <a:p>
            <a:r>
              <a:rPr lang="de-DE" dirty="0" smtClean="0">
                <a:solidFill>
                  <a:schemeClr val="bg2"/>
                </a:solidFill>
              </a:rPr>
              <a:t>DI Martin Mehofer, </a:t>
            </a:r>
            <a:r>
              <a:rPr lang="de-DE" dirty="0" err="1" smtClean="0">
                <a:solidFill>
                  <a:schemeClr val="bg2"/>
                </a:solidFill>
              </a:rPr>
              <a:t>BEd</a:t>
            </a:r>
            <a:endParaRPr lang="de-DE" dirty="0" smtClean="0">
              <a:solidFill>
                <a:schemeClr val="bg2"/>
              </a:solidFill>
            </a:endParaRPr>
          </a:p>
          <a:p>
            <a:r>
              <a:rPr lang="de-DE" dirty="0" smtClean="0">
                <a:solidFill>
                  <a:schemeClr val="bg2"/>
                </a:solidFill>
                <a:hlinkClick r:id="rId3"/>
              </a:rPr>
              <a:t>martin.mehofer@weinobst.at</a:t>
            </a:r>
            <a:r>
              <a:rPr lang="de-DE" dirty="0" smtClean="0">
                <a:solidFill>
                  <a:schemeClr val="bg2"/>
                </a:solidFill>
              </a:rPr>
              <a:t>  </a:t>
            </a:r>
            <a:endParaRPr lang="de-DE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9185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Einleitung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Forschungstag Weinbau 2023 // (c) Abteilung Weinbau // Agnesstraße 60, A-3400 Klosterneuburg // martin.mehofer@weinobst.at // Tel.: (0)2243/37910-730 // Haftungsausschluss</a:t>
            </a:r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3</a:t>
            </a:fld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4"/>
          </p:nvPr>
        </p:nvSpPr>
        <p:spPr>
          <a:xfrm>
            <a:off x="539999" y="1619811"/>
            <a:ext cx="4308727" cy="2976125"/>
          </a:xfrm>
        </p:spPr>
        <p:txBody>
          <a:bodyPr/>
          <a:lstStyle/>
          <a:p>
            <a:r>
              <a:rPr lang="de-AT" sz="2000" dirty="0" smtClean="0"/>
              <a:t>Der Einsatz von </a:t>
            </a:r>
            <a:r>
              <a:rPr lang="de-AT" sz="2000" dirty="0" err="1" smtClean="0"/>
              <a:t>Unterlagsreben</a:t>
            </a:r>
            <a:r>
              <a:rPr lang="de-AT" sz="2000" dirty="0" smtClean="0"/>
              <a:t> ist eine biologische Maßnahme zur </a:t>
            </a:r>
            <a:r>
              <a:rPr lang="de-AT" sz="2000" b="1" dirty="0" smtClean="0"/>
              <a:t>Verhinderung massiver </a:t>
            </a:r>
            <a:r>
              <a:rPr lang="de-AT" sz="2000" dirty="0" smtClean="0"/>
              <a:t>wirtschaftlicher </a:t>
            </a:r>
            <a:r>
              <a:rPr lang="de-AT" sz="2000" b="1" dirty="0" smtClean="0"/>
              <a:t>Schäden durch die Wurzelreblaus.</a:t>
            </a:r>
          </a:p>
          <a:p>
            <a:r>
              <a:rPr lang="de-AT" sz="2000" dirty="0" smtClean="0"/>
              <a:t>Im österreichischen Weinbau werden </a:t>
            </a:r>
            <a:r>
              <a:rPr lang="de-AT" sz="2000" dirty="0" err="1" smtClean="0"/>
              <a:t>Unterlagsreben</a:t>
            </a:r>
            <a:r>
              <a:rPr lang="de-AT" sz="2000" dirty="0" smtClean="0"/>
              <a:t> seit Ende der 19. Jahrhunderts eingesetzt.</a:t>
            </a:r>
          </a:p>
        </p:txBody>
      </p:sp>
      <p:pic>
        <p:nvPicPr>
          <p:cNvPr id="10" name="Bildplatzhalter 9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0" r="1960"/>
          <a:stretch>
            <a:fillRect/>
          </a:stretch>
        </p:blipFill>
        <p:spPr>
          <a:xfrm>
            <a:off x="4848726" y="1619373"/>
            <a:ext cx="3813175" cy="2976563"/>
          </a:xfrm>
        </p:spPr>
      </p:pic>
      <p:sp>
        <p:nvSpPr>
          <p:cNvPr id="11" name="Rectangle 5"/>
          <p:cNvSpPr>
            <a:spLocks noChangeArrowheads="1"/>
          </p:cNvSpPr>
          <p:nvPr/>
        </p:nvSpPr>
        <p:spPr bwMode="auto">
          <a:xfrm flipH="1">
            <a:off x="4831833" y="4390292"/>
            <a:ext cx="2043751" cy="2056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Tx/>
              <a:buNone/>
            </a:pPr>
            <a:r>
              <a:rPr lang="de-DE" altLang="de-DE" sz="800" dirty="0">
                <a:solidFill>
                  <a:schemeClr val="bg2"/>
                </a:solidFill>
                <a:latin typeface="+mn-lt"/>
              </a:rPr>
              <a:t>Foto: M. </a:t>
            </a:r>
            <a:r>
              <a:rPr lang="de-DE" altLang="de-DE" sz="800" dirty="0" smtClean="0">
                <a:solidFill>
                  <a:schemeClr val="bg2"/>
                </a:solidFill>
                <a:latin typeface="+mn-lt"/>
              </a:rPr>
              <a:t>Mehofer</a:t>
            </a:r>
            <a:endParaRPr lang="de-DE" altLang="de-DE" sz="800" dirty="0">
              <a:solidFill>
                <a:schemeClr val="bg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84157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4" descr="Nodositäte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3550" y="3469298"/>
            <a:ext cx="1768640" cy="112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Grafik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708870" y="1497525"/>
            <a:ext cx="3541041" cy="2655781"/>
          </a:xfrm>
          <a:prstGeom prst="rect">
            <a:avLst/>
          </a:prstGeom>
        </p:spPr>
      </p:pic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Einleitung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Forschungstag Weinbau 2023 // (c) Abteilung Weinbau // Agnesstraße 60, A-3400 Klosterneuburg // martin.mehofer@weinobst.at // Tel.: (0)2243/37910-730 // Haftungsausschluss</a:t>
            </a:r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4</a:t>
            </a:fld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4"/>
          </p:nvPr>
        </p:nvSpPr>
        <p:spPr>
          <a:xfrm>
            <a:off x="503904" y="1595747"/>
            <a:ext cx="5762081" cy="3024253"/>
          </a:xfrm>
        </p:spPr>
        <p:txBody>
          <a:bodyPr/>
          <a:lstStyle/>
          <a:p>
            <a:r>
              <a:rPr lang="de-AT" sz="2000" b="1" dirty="0" err="1" smtClean="0"/>
              <a:t>Reblausbefall</a:t>
            </a:r>
            <a:r>
              <a:rPr lang="de-AT" sz="2000" dirty="0" smtClean="0"/>
              <a:t> ist nach wie vor aktuell: </a:t>
            </a:r>
          </a:p>
          <a:p>
            <a:pPr lvl="1"/>
            <a:r>
              <a:rPr lang="de-AT" dirty="0" smtClean="0"/>
              <a:t>Die </a:t>
            </a:r>
            <a:r>
              <a:rPr lang="de-AT" b="1" dirty="0" smtClean="0"/>
              <a:t>Blattreblaus </a:t>
            </a:r>
            <a:r>
              <a:rPr lang="de-AT" dirty="0" smtClean="0"/>
              <a:t>(Maigallenlaus) tritt an verwilderten Reben (an Böschungen) jährlich auf.</a:t>
            </a:r>
          </a:p>
          <a:p>
            <a:pPr lvl="1"/>
            <a:r>
              <a:rPr lang="de-AT" dirty="0" smtClean="0"/>
              <a:t>Die </a:t>
            </a:r>
            <a:r>
              <a:rPr lang="de-AT" b="1" dirty="0" smtClean="0"/>
              <a:t>Blattreblaus</a:t>
            </a:r>
            <a:r>
              <a:rPr lang="de-AT" dirty="0" smtClean="0"/>
              <a:t> tritt bei Nichtbekämpfung in </a:t>
            </a:r>
            <a:r>
              <a:rPr lang="de-AT" dirty="0" err="1" smtClean="0"/>
              <a:t>Unterlagsrebanlagen</a:t>
            </a:r>
            <a:r>
              <a:rPr lang="de-AT" dirty="0" smtClean="0"/>
              <a:t> massiv auf.</a:t>
            </a:r>
          </a:p>
          <a:p>
            <a:pPr lvl="1"/>
            <a:r>
              <a:rPr lang="de-AT" dirty="0" smtClean="0"/>
              <a:t>Es gibt immer wieder </a:t>
            </a:r>
            <a:r>
              <a:rPr lang="de-AT" dirty="0" smtClean="0">
                <a:solidFill>
                  <a:schemeClr val="tx1"/>
                </a:solidFill>
              </a:rPr>
              <a:t>Berichte über </a:t>
            </a:r>
            <a:r>
              <a:rPr lang="de-AT" dirty="0" smtClean="0"/>
              <a:t>Wuchsprobleme aufgrund von </a:t>
            </a:r>
            <a:r>
              <a:rPr lang="de-AT" b="1" dirty="0" err="1" smtClean="0"/>
              <a:t>Wurzelreblaus</a:t>
            </a:r>
            <a:r>
              <a:rPr lang="de-AT" dirty="0" err="1" smtClean="0"/>
              <a:t>befall</a:t>
            </a:r>
            <a:r>
              <a:rPr lang="de-AT" dirty="0" smtClean="0"/>
              <a:t>.</a:t>
            </a: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 flipH="1">
            <a:off x="6119444" y="4384428"/>
            <a:ext cx="2721019" cy="1939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Tx/>
              <a:buNone/>
            </a:pPr>
            <a:r>
              <a:rPr lang="de-DE" altLang="de-DE" sz="800" dirty="0">
                <a:solidFill>
                  <a:schemeClr val="bg2"/>
                </a:solidFill>
                <a:latin typeface="+mn-lt"/>
              </a:rPr>
              <a:t>Foto: </a:t>
            </a:r>
            <a:r>
              <a:rPr lang="de-DE" altLang="de-DE" sz="800" dirty="0" smtClean="0">
                <a:solidFill>
                  <a:schemeClr val="bg2"/>
                </a:solidFill>
                <a:latin typeface="+mn-lt"/>
              </a:rPr>
              <a:t>K. Hanak, HBLA und BA Klosterneuburg</a:t>
            </a:r>
            <a:endParaRPr lang="de-DE" altLang="de-DE" sz="800" dirty="0">
              <a:solidFill>
                <a:schemeClr val="bg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36887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Einleitung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Forschungstag Weinbau 2023 // (c) Abteilung Weinbau // Agnesstraße 60, A-3400 Klosterneuburg // martin.mehofer@weinobst.at // Tel.: (0)2243/37910-730 // Haftungsausschluss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5</a:t>
            </a:fld>
            <a:endParaRPr lang="de-AT" dirty="0"/>
          </a:p>
        </p:txBody>
      </p:sp>
      <p:sp>
        <p:nvSpPr>
          <p:cNvPr id="6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539751" y="1611568"/>
            <a:ext cx="7978775" cy="2924337"/>
          </a:xfrm>
        </p:spPr>
        <p:txBody>
          <a:bodyPr/>
          <a:lstStyle/>
          <a:p>
            <a:pPr>
              <a:lnSpc>
                <a:spcPts val="2800"/>
              </a:lnSpc>
            </a:pPr>
            <a:r>
              <a:rPr lang="de-DE" sz="2000" dirty="0" smtClean="0"/>
              <a:t>Nur </a:t>
            </a:r>
            <a:r>
              <a:rPr lang="de-DE" sz="2000" b="1" dirty="0" smtClean="0"/>
              <a:t>langjährige Beobachtungen </a:t>
            </a:r>
            <a:r>
              <a:rPr lang="de-DE" sz="2000" dirty="0" smtClean="0"/>
              <a:t>erlauben eine Aussage über die Eignung einer </a:t>
            </a:r>
            <a:r>
              <a:rPr lang="de-DE" sz="2000" dirty="0" err="1" smtClean="0"/>
              <a:t>Unterlagsrebsorte</a:t>
            </a:r>
            <a:r>
              <a:rPr lang="de-DE" sz="2000" dirty="0" smtClean="0"/>
              <a:t> für einen bestimmten Standort.</a:t>
            </a:r>
          </a:p>
          <a:p>
            <a:pPr lvl="1">
              <a:lnSpc>
                <a:spcPts val="2800"/>
              </a:lnSpc>
            </a:pPr>
            <a:r>
              <a:rPr lang="de-DE" b="1" dirty="0" smtClean="0"/>
              <a:t>Erfahrungen / Untersuchungsergebnisse sind standortbezogen </a:t>
            </a:r>
            <a:r>
              <a:rPr lang="de-DE" dirty="0" smtClean="0"/>
              <a:t>zu betrachten.</a:t>
            </a:r>
          </a:p>
          <a:p>
            <a:pPr>
              <a:lnSpc>
                <a:spcPts val="2800"/>
              </a:lnSpc>
            </a:pPr>
            <a:r>
              <a:rPr lang="de-DE" sz="2000" dirty="0" smtClean="0"/>
              <a:t>Auf </a:t>
            </a:r>
            <a:r>
              <a:rPr lang="de-DE" sz="2000" b="1" dirty="0" smtClean="0"/>
              <a:t>Extremstandorten</a:t>
            </a:r>
            <a:r>
              <a:rPr lang="de-DE" sz="2000" dirty="0" smtClean="0"/>
              <a:t> wirken sich Fehler bei der </a:t>
            </a:r>
            <a:r>
              <a:rPr lang="de-DE" sz="2000" dirty="0" err="1" smtClean="0"/>
              <a:t>Unterlagsrebenwahl</a:t>
            </a:r>
            <a:r>
              <a:rPr lang="de-DE" sz="2000" dirty="0" smtClean="0"/>
              <a:t> gravierender aus.</a:t>
            </a:r>
          </a:p>
          <a:p>
            <a:endParaRPr lang="en-US" sz="2400" dirty="0"/>
          </a:p>
        </p:txBody>
      </p:sp>
      <p:sp>
        <p:nvSpPr>
          <p:cNvPr id="7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820150" y="4823589"/>
            <a:ext cx="323850" cy="333375"/>
          </a:xfrm>
          <a:prstGeom prst="actionButtonReturn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/>
          </a:p>
        </p:txBody>
      </p:sp>
    </p:spTree>
    <p:extLst>
      <p:ext uri="{BB962C8B-B14F-4D97-AF65-F5344CB8AC3E}">
        <p14:creationId xmlns:p14="http://schemas.microsoft.com/office/powerpoint/2010/main" val="3603477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3357" y="2825855"/>
            <a:ext cx="4651639" cy="1870540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7126" y="281972"/>
            <a:ext cx="1337007" cy="441442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Lage, Boden und Klima am Versuchsstandort</a:t>
            </a:r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539752" y="1576396"/>
            <a:ext cx="7273679" cy="2983325"/>
          </a:xfrm>
        </p:spPr>
        <p:txBody>
          <a:bodyPr/>
          <a:lstStyle/>
          <a:p>
            <a:r>
              <a:rPr lang="de-DE" sz="2000" dirty="0" smtClean="0"/>
              <a:t>Ried Harrer in der Katastralgemeinde Klosterneuburg</a:t>
            </a:r>
          </a:p>
          <a:p>
            <a:r>
              <a:rPr lang="de-DE" sz="2000" dirty="0" smtClean="0"/>
              <a:t>Hanglage (25 % Steigung) mit Ausrichtung nach Südosten</a:t>
            </a:r>
          </a:p>
          <a:p>
            <a:r>
              <a:rPr lang="de-DE" sz="2000" dirty="0" smtClean="0"/>
              <a:t>Bodenart: </a:t>
            </a:r>
            <a:r>
              <a:rPr lang="de-DE" sz="2000" dirty="0" err="1" smtClean="0">
                <a:solidFill>
                  <a:schemeClr val="tx1"/>
                </a:solidFill>
              </a:rPr>
              <a:t>carbonathaltige</a:t>
            </a:r>
            <a:r>
              <a:rPr lang="de-DE" sz="2000" dirty="0" smtClean="0">
                <a:solidFill>
                  <a:schemeClr val="tx1"/>
                </a:solidFill>
              </a:rPr>
              <a:t> Braunerde auf </a:t>
            </a:r>
            <a:r>
              <a:rPr lang="de-DE" sz="2000" dirty="0" err="1" smtClean="0">
                <a:solidFill>
                  <a:schemeClr val="tx1"/>
                </a:solidFill>
              </a:rPr>
              <a:t>Flyschmergel</a:t>
            </a:r>
            <a:r>
              <a:rPr lang="de-DE" sz="2000" dirty="0" smtClean="0">
                <a:solidFill>
                  <a:schemeClr val="tx1"/>
                </a:solidFill>
              </a:rPr>
              <a:t>:</a:t>
            </a:r>
          </a:p>
          <a:p>
            <a:pPr lvl="1"/>
            <a:r>
              <a:rPr lang="de-DE" dirty="0" smtClean="0"/>
              <a:t>A-Horizont</a:t>
            </a:r>
            <a:r>
              <a:rPr lang="de-DE" dirty="0"/>
              <a:t> </a:t>
            </a:r>
            <a:r>
              <a:rPr lang="de-DE" dirty="0" smtClean="0"/>
              <a:t>= Min</a:t>
            </a:r>
            <a:r>
              <a:rPr lang="de-DE" dirty="0" smtClean="0">
                <a:solidFill>
                  <a:schemeClr val="tx1"/>
                </a:solidFill>
              </a:rPr>
              <a:t>er</a:t>
            </a:r>
            <a:r>
              <a:rPr lang="de-DE" dirty="0" smtClean="0">
                <a:solidFill>
                  <a:schemeClr val="bg2"/>
                </a:solidFill>
              </a:rPr>
              <a:t>alhumus</a:t>
            </a:r>
          </a:p>
          <a:p>
            <a:pPr lvl="1"/>
            <a:r>
              <a:rPr lang="de-DE" dirty="0" smtClean="0"/>
              <a:t>B-Horizont = Ver</a:t>
            </a:r>
            <a:r>
              <a:rPr lang="de-DE" dirty="0" smtClean="0">
                <a:solidFill>
                  <a:schemeClr val="tx1"/>
                </a:solidFill>
              </a:rPr>
              <a:t>wi</a:t>
            </a:r>
            <a:r>
              <a:rPr lang="de-DE" dirty="0" smtClean="0">
                <a:solidFill>
                  <a:schemeClr val="bg2"/>
                </a:solidFill>
              </a:rPr>
              <a:t>tterungshorizont</a:t>
            </a:r>
          </a:p>
          <a:p>
            <a:pPr lvl="1"/>
            <a:r>
              <a:rPr lang="de-DE" dirty="0" smtClean="0"/>
              <a:t>C-Horizont = Aus</a:t>
            </a:r>
            <a:r>
              <a:rPr lang="de-DE" dirty="0" smtClean="0">
                <a:solidFill>
                  <a:schemeClr val="tx1"/>
                </a:solidFill>
              </a:rPr>
              <a:t>ga</a:t>
            </a:r>
            <a:r>
              <a:rPr lang="de-DE" dirty="0" smtClean="0">
                <a:solidFill>
                  <a:schemeClr val="bg2"/>
                </a:solidFill>
              </a:rPr>
              <a:t>ngsgestein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Forschungstag Weinbau 2023 // (c) Abteilung Weinbau // Agnesstraße 60, A-3400 Klosterneuburg // martin.mehofer@weinobst.at // Tel.: (0)2243/37910-730 // Haftungsausschluss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6</a:t>
            </a:fld>
            <a:endParaRPr lang="de-AT" dirty="0"/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4668861" y="4496407"/>
            <a:ext cx="3035142" cy="1939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Tx/>
              <a:buNone/>
            </a:pPr>
            <a:r>
              <a:rPr lang="de-DE" altLang="de-DE" sz="800" dirty="0" smtClean="0">
                <a:solidFill>
                  <a:schemeClr val="bg2"/>
                </a:solidFill>
                <a:latin typeface="+mn-lt"/>
              </a:rPr>
              <a:t>Fotos: K. </a:t>
            </a:r>
            <a:r>
              <a:rPr lang="de-DE" altLang="de-DE" sz="800" dirty="0">
                <a:solidFill>
                  <a:schemeClr val="bg2"/>
                </a:solidFill>
                <a:latin typeface="+mn-lt"/>
              </a:rPr>
              <a:t>H</a:t>
            </a:r>
            <a:r>
              <a:rPr lang="de-DE" altLang="de-DE" sz="800" dirty="0" smtClean="0">
                <a:solidFill>
                  <a:schemeClr val="bg2"/>
                </a:solidFill>
                <a:latin typeface="+mn-lt"/>
              </a:rPr>
              <a:t>anak und M. Mehofer, HBLA und BA Klosterneuburg</a:t>
            </a:r>
            <a:endParaRPr lang="de-DE" altLang="de-DE" sz="800" dirty="0">
              <a:solidFill>
                <a:schemeClr val="bg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34829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Lage, Boden und Klima am Versuchsstandort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539751" y="1587504"/>
            <a:ext cx="8159081" cy="2983325"/>
          </a:xfrm>
        </p:spPr>
        <p:txBody>
          <a:bodyPr/>
          <a:lstStyle/>
          <a:p>
            <a:r>
              <a:rPr lang="de-DE" sz="2000" dirty="0" smtClean="0"/>
              <a:t>Ausgangsgestein = </a:t>
            </a:r>
            <a:r>
              <a:rPr lang="de-DE" sz="2000" dirty="0" err="1" smtClean="0"/>
              <a:t>Flyschmergel</a:t>
            </a:r>
            <a:r>
              <a:rPr lang="de-DE" sz="2000" dirty="0" smtClean="0"/>
              <a:t>, ein marines Sedimentgestein aus Kalk und Ton</a:t>
            </a:r>
          </a:p>
          <a:p>
            <a:r>
              <a:rPr lang="de-DE" sz="2000" b="1" dirty="0" smtClean="0"/>
              <a:t>pH-Wert</a:t>
            </a:r>
            <a:r>
              <a:rPr lang="de-DE" sz="2000" dirty="0" smtClean="0"/>
              <a:t>: 7,5</a:t>
            </a:r>
          </a:p>
          <a:p>
            <a:r>
              <a:rPr lang="de-DE" sz="2000" b="1" dirty="0" smtClean="0"/>
              <a:t>Kalkgehalt</a:t>
            </a:r>
            <a:r>
              <a:rPr lang="de-DE" sz="2000" dirty="0" smtClean="0"/>
              <a:t> im A- und B-Horizont: 18 – 40 % (= </a:t>
            </a:r>
            <a:r>
              <a:rPr lang="de-DE" sz="2000" b="1" dirty="0" smtClean="0"/>
              <a:t>mittel bis hoch</a:t>
            </a:r>
            <a:r>
              <a:rPr lang="de-DE" sz="2000" dirty="0" smtClean="0"/>
              <a:t>)</a:t>
            </a:r>
          </a:p>
          <a:p>
            <a:r>
              <a:rPr lang="de-DE" sz="2000" b="1" dirty="0" smtClean="0"/>
              <a:t>Kalkaktivität</a:t>
            </a:r>
            <a:r>
              <a:rPr lang="de-DE" sz="2000" dirty="0" smtClean="0"/>
              <a:t> im A- und B-Horizont: </a:t>
            </a:r>
            <a:r>
              <a:rPr lang="de-DE" sz="2000" dirty="0" err="1" smtClean="0"/>
              <a:t>kA</a:t>
            </a:r>
            <a:r>
              <a:rPr lang="de-DE" sz="2000" dirty="0" smtClean="0"/>
              <a:t> = 3 (= </a:t>
            </a:r>
            <a:r>
              <a:rPr lang="de-DE" sz="2000" b="1" dirty="0" smtClean="0"/>
              <a:t>mittel</a:t>
            </a:r>
            <a:r>
              <a:rPr lang="de-DE" sz="2000" dirty="0" smtClean="0"/>
              <a:t>)</a:t>
            </a:r>
          </a:p>
          <a:p>
            <a:r>
              <a:rPr lang="de-DE" sz="2000" b="1" dirty="0" smtClean="0"/>
              <a:t>Humusgehalt</a:t>
            </a:r>
            <a:r>
              <a:rPr lang="de-DE" sz="2000" dirty="0" smtClean="0"/>
              <a:t> im Oberboden: 3,1 % (= </a:t>
            </a:r>
            <a:r>
              <a:rPr lang="de-DE" sz="2000" b="1" dirty="0" smtClean="0"/>
              <a:t>mittel</a:t>
            </a:r>
            <a:r>
              <a:rPr lang="de-DE" sz="2000" dirty="0" smtClean="0"/>
              <a:t>)</a:t>
            </a:r>
          </a:p>
          <a:p>
            <a:r>
              <a:rPr lang="de-DE" sz="2000" b="1" dirty="0" smtClean="0"/>
              <a:t>Tongehalt</a:t>
            </a:r>
            <a:r>
              <a:rPr lang="de-DE" sz="2000" dirty="0" smtClean="0"/>
              <a:t>: 26 – 30 % (= </a:t>
            </a:r>
            <a:r>
              <a:rPr lang="de-DE" sz="2000" b="1" dirty="0" smtClean="0"/>
              <a:t>schwerer Boden</a:t>
            </a:r>
            <a:r>
              <a:rPr lang="de-DE" sz="2000" dirty="0" smtClean="0"/>
              <a:t>)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Forschungstag Weinbau 2023 // (c) Abteilung Weinbau // Agnesstraße 60, A-3400 Klosterneuburg // martin.mehofer@weinobst.at // Tel.: (0)2243/37910-730 // Haftungsausschluss</a:t>
            </a:r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7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203047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Lage, Boden und Klima am Versuchsstandort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Forschungstag Weinbau 2023 // (c) Abteilung Weinbau // Agnesstraße 60, A-3400 Klosterneuburg // martin.mehofer@weinobst.at // Tel.: (0)2243/37910-730 // Haftungsausschluss</a:t>
            </a:r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8</a:t>
            </a:fld>
            <a:endParaRPr lang="de-AT" dirty="0"/>
          </a:p>
        </p:txBody>
      </p:sp>
      <p:graphicFrame>
        <p:nvGraphicFramePr>
          <p:cNvPr id="8" name="Inhaltsplatzhalt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1618123"/>
              </p:ext>
            </p:extLst>
          </p:nvPr>
        </p:nvGraphicFramePr>
        <p:xfrm>
          <a:off x="539750" y="1560643"/>
          <a:ext cx="6787325" cy="303276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7017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973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900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9817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78130">
                <a:tc>
                  <a:txBody>
                    <a:bodyPr/>
                    <a:lstStyle/>
                    <a:p>
                      <a:r>
                        <a:rPr lang="de-AT" sz="1400" b="1" dirty="0" smtClean="0"/>
                        <a:t>Jahr</a:t>
                      </a:r>
                      <a:endParaRPr lang="de-DE" sz="1400" b="1" dirty="0"/>
                    </a:p>
                  </a:txBody>
                  <a:tcPr marL="93539" marR="93539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400" dirty="0" smtClean="0"/>
                        <a:t>Jahresniederschlags-</a:t>
                      </a:r>
                    </a:p>
                    <a:p>
                      <a:pPr algn="ctr"/>
                      <a:r>
                        <a:rPr lang="de-AT" sz="1400" dirty="0" smtClean="0"/>
                        <a:t>menge</a:t>
                      </a:r>
                      <a:r>
                        <a:rPr lang="de-AT" sz="1400" baseline="0" dirty="0" smtClean="0"/>
                        <a:t> (l/m²)</a:t>
                      </a:r>
                      <a:endParaRPr lang="de-DE" sz="1400" dirty="0"/>
                    </a:p>
                  </a:txBody>
                  <a:tcPr marL="93539" marR="93539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Niederschläge</a:t>
                      </a:r>
                    </a:p>
                    <a:p>
                      <a:pPr algn="ctr"/>
                      <a:r>
                        <a:rPr lang="de-DE" sz="1400" baseline="0" dirty="0" smtClean="0"/>
                        <a:t>April bis Sept. (l/m²)</a:t>
                      </a:r>
                      <a:endParaRPr lang="de-DE" sz="1400" dirty="0"/>
                    </a:p>
                  </a:txBody>
                  <a:tcPr marL="93539" marR="93539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400" dirty="0" err="1" smtClean="0"/>
                        <a:t>Huglin</a:t>
                      </a:r>
                      <a:r>
                        <a:rPr lang="de-AT" sz="1400" dirty="0" smtClean="0"/>
                        <a:t>-</a:t>
                      </a:r>
                    </a:p>
                    <a:p>
                      <a:pPr algn="ctr"/>
                      <a:r>
                        <a:rPr lang="de-AT" sz="1400" dirty="0" smtClean="0"/>
                        <a:t>Index</a:t>
                      </a:r>
                      <a:endParaRPr lang="de-DE" sz="1400" dirty="0"/>
                    </a:p>
                  </a:txBody>
                  <a:tcPr marL="93539" marR="93539" marT="34290" marB="3429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de-AT" sz="1400" b="1" dirty="0" smtClean="0"/>
                        <a:t>2003</a:t>
                      </a:r>
                      <a:endParaRPr lang="de-DE" sz="1400" b="1" dirty="0"/>
                    </a:p>
                  </a:txBody>
                  <a:tcPr marL="93539" marR="93539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538</a:t>
                      </a:r>
                      <a:endParaRPr lang="de-DE" sz="1400" dirty="0"/>
                    </a:p>
                  </a:txBody>
                  <a:tcPr marL="93539" marR="93539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363</a:t>
                      </a:r>
                      <a:endParaRPr lang="de-DE" sz="1400" dirty="0"/>
                    </a:p>
                  </a:txBody>
                  <a:tcPr marL="93539" marR="93539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2277</a:t>
                      </a:r>
                      <a:endParaRPr lang="de-DE" sz="1400" dirty="0"/>
                    </a:p>
                  </a:txBody>
                  <a:tcPr marL="93539" marR="93539" marT="34290" marB="3429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1873">
                <a:tc>
                  <a:txBody>
                    <a:bodyPr/>
                    <a:lstStyle/>
                    <a:p>
                      <a:r>
                        <a:rPr lang="de-AT" sz="1400" b="1" dirty="0" smtClean="0"/>
                        <a:t>2004</a:t>
                      </a:r>
                      <a:endParaRPr lang="de-DE" sz="1400" b="1" dirty="0"/>
                    </a:p>
                  </a:txBody>
                  <a:tcPr marL="93539" marR="93539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813</a:t>
                      </a:r>
                      <a:endParaRPr lang="de-DE" sz="1400" dirty="0"/>
                    </a:p>
                  </a:txBody>
                  <a:tcPr marL="93539" marR="93539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422</a:t>
                      </a:r>
                      <a:endParaRPr lang="de-DE" sz="1400" dirty="0"/>
                    </a:p>
                  </a:txBody>
                  <a:tcPr marL="93539" marR="93539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1816</a:t>
                      </a:r>
                      <a:endParaRPr lang="de-DE" sz="1400" dirty="0"/>
                    </a:p>
                  </a:txBody>
                  <a:tcPr marL="93539" marR="93539" marT="34290" marB="3429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de-AT" sz="1400" b="1" dirty="0" smtClean="0"/>
                        <a:t>2005</a:t>
                      </a:r>
                      <a:endParaRPr lang="de-DE" sz="1400" b="1" dirty="0"/>
                    </a:p>
                  </a:txBody>
                  <a:tcPr marL="93539" marR="93539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637</a:t>
                      </a:r>
                      <a:endParaRPr lang="de-DE" sz="1400" dirty="0"/>
                    </a:p>
                  </a:txBody>
                  <a:tcPr marL="93539" marR="93539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410</a:t>
                      </a:r>
                      <a:endParaRPr lang="de-DE" sz="1400" dirty="0"/>
                    </a:p>
                  </a:txBody>
                  <a:tcPr marL="93539" marR="93539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1847</a:t>
                      </a:r>
                      <a:endParaRPr lang="de-DE" sz="1400" dirty="0"/>
                    </a:p>
                  </a:txBody>
                  <a:tcPr marL="93539" marR="93539" marT="34290" marB="3429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de-AT" sz="1400" b="1" dirty="0" smtClean="0"/>
                        <a:t>2006</a:t>
                      </a:r>
                      <a:endParaRPr lang="de-DE" sz="1400" b="1" dirty="0"/>
                    </a:p>
                  </a:txBody>
                  <a:tcPr marL="93539" marR="93539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733</a:t>
                      </a:r>
                      <a:endParaRPr lang="de-DE" sz="1400" dirty="0"/>
                    </a:p>
                  </a:txBody>
                  <a:tcPr marL="93539" marR="93539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504</a:t>
                      </a:r>
                      <a:endParaRPr lang="de-DE" sz="1400" dirty="0"/>
                    </a:p>
                  </a:txBody>
                  <a:tcPr marL="93539" marR="93539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1967</a:t>
                      </a:r>
                      <a:endParaRPr lang="de-DE" sz="1400" dirty="0"/>
                    </a:p>
                  </a:txBody>
                  <a:tcPr marL="93539" marR="93539" marT="34290" marB="3429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de-AT" sz="1400" b="1" dirty="0" smtClean="0"/>
                        <a:t>2007</a:t>
                      </a:r>
                      <a:endParaRPr lang="de-DE" sz="1400" b="1" dirty="0"/>
                    </a:p>
                  </a:txBody>
                  <a:tcPr marL="93539" marR="93539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930</a:t>
                      </a:r>
                      <a:endParaRPr lang="de-DE" sz="1400" dirty="0"/>
                    </a:p>
                  </a:txBody>
                  <a:tcPr marL="93539" marR="93539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532</a:t>
                      </a:r>
                      <a:endParaRPr lang="de-DE" sz="1400" dirty="0"/>
                    </a:p>
                  </a:txBody>
                  <a:tcPr marL="93539" marR="93539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2092</a:t>
                      </a:r>
                      <a:endParaRPr lang="de-DE" sz="1400" dirty="0"/>
                    </a:p>
                  </a:txBody>
                  <a:tcPr marL="93539" marR="93539" marT="34290" marB="3429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de-DE" sz="1400" b="1" dirty="0" smtClean="0"/>
                        <a:t>2008</a:t>
                      </a:r>
                      <a:endParaRPr lang="de-DE" sz="1400" b="1" dirty="0"/>
                    </a:p>
                  </a:txBody>
                  <a:tcPr marL="93539" marR="93539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691</a:t>
                      </a:r>
                      <a:endParaRPr lang="de-DE" sz="1400" dirty="0"/>
                    </a:p>
                  </a:txBody>
                  <a:tcPr marL="93539" marR="93539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448</a:t>
                      </a:r>
                      <a:endParaRPr lang="de-DE" sz="1400" dirty="0"/>
                    </a:p>
                  </a:txBody>
                  <a:tcPr marL="93539" marR="93539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2001</a:t>
                      </a:r>
                      <a:endParaRPr lang="de-DE" sz="1400" dirty="0"/>
                    </a:p>
                  </a:txBody>
                  <a:tcPr marL="93539" marR="93539" marT="34290" marB="34290"/>
                </a:tc>
                <a:extLst>
                  <a:ext uri="{0D108BD9-81ED-4DB2-BD59-A6C34878D82A}">
                    <a16:rowId xmlns:a16="http://schemas.microsoft.com/office/drawing/2014/main" val="2582840362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de-DE" sz="1400" b="1" dirty="0" smtClean="0"/>
                        <a:t>2009</a:t>
                      </a:r>
                      <a:endParaRPr lang="de-DE" sz="1400" b="1" dirty="0"/>
                    </a:p>
                  </a:txBody>
                  <a:tcPr marL="93539" marR="93539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1019</a:t>
                      </a:r>
                      <a:endParaRPr lang="de-DE" sz="1400" dirty="0"/>
                    </a:p>
                  </a:txBody>
                  <a:tcPr marL="93539" marR="93539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500</a:t>
                      </a:r>
                      <a:endParaRPr lang="de-DE" sz="1400" dirty="0"/>
                    </a:p>
                  </a:txBody>
                  <a:tcPr marL="93539" marR="93539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2098</a:t>
                      </a:r>
                      <a:endParaRPr lang="de-DE" sz="1400" dirty="0"/>
                    </a:p>
                  </a:txBody>
                  <a:tcPr marL="93539" marR="93539" marT="34290" marB="34290"/>
                </a:tc>
                <a:extLst>
                  <a:ext uri="{0D108BD9-81ED-4DB2-BD59-A6C34878D82A}">
                    <a16:rowId xmlns:a16="http://schemas.microsoft.com/office/drawing/2014/main" val="1137894810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de-DE" sz="1400" b="1" dirty="0" smtClean="0"/>
                        <a:t>2010</a:t>
                      </a:r>
                      <a:endParaRPr lang="de-DE" sz="1400" b="1" dirty="0"/>
                    </a:p>
                  </a:txBody>
                  <a:tcPr marL="93539" marR="93539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1044</a:t>
                      </a:r>
                      <a:endParaRPr lang="de-DE" sz="1400" dirty="0"/>
                    </a:p>
                  </a:txBody>
                  <a:tcPr marL="93539" marR="93539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776</a:t>
                      </a:r>
                      <a:endParaRPr lang="de-DE" sz="1400" dirty="0"/>
                    </a:p>
                  </a:txBody>
                  <a:tcPr marL="93539" marR="93539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1774</a:t>
                      </a:r>
                      <a:endParaRPr lang="de-DE" sz="1400" dirty="0"/>
                    </a:p>
                  </a:txBody>
                  <a:tcPr marL="93539" marR="93539" marT="34290" marB="34290"/>
                </a:tc>
                <a:extLst>
                  <a:ext uri="{0D108BD9-81ED-4DB2-BD59-A6C34878D82A}">
                    <a16:rowId xmlns:a16="http://schemas.microsoft.com/office/drawing/2014/main" val="103405710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de-DE" sz="1400" b="1" dirty="0" smtClean="0"/>
                        <a:t>2011</a:t>
                      </a:r>
                      <a:endParaRPr lang="de-DE" sz="1400" b="1" dirty="0"/>
                    </a:p>
                  </a:txBody>
                  <a:tcPr marL="93539" marR="93539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611</a:t>
                      </a:r>
                      <a:endParaRPr lang="de-DE" sz="1400" dirty="0"/>
                    </a:p>
                  </a:txBody>
                  <a:tcPr marL="93539" marR="93539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412</a:t>
                      </a:r>
                      <a:endParaRPr lang="de-DE" sz="1400" dirty="0"/>
                    </a:p>
                  </a:txBody>
                  <a:tcPr marL="93539" marR="93539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2065</a:t>
                      </a:r>
                      <a:endParaRPr lang="de-DE" sz="1400" dirty="0"/>
                    </a:p>
                  </a:txBody>
                  <a:tcPr marL="93539" marR="93539" marT="34290" marB="34290"/>
                </a:tc>
                <a:extLst>
                  <a:ext uri="{0D108BD9-81ED-4DB2-BD59-A6C34878D82A}">
                    <a16:rowId xmlns:a16="http://schemas.microsoft.com/office/drawing/2014/main" val="13023754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1210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1" y="929634"/>
            <a:ext cx="7978525" cy="622091"/>
          </a:xfrm>
        </p:spPr>
        <p:txBody>
          <a:bodyPr/>
          <a:lstStyle/>
          <a:p>
            <a:r>
              <a:rPr lang="de-AT" dirty="0" smtClean="0"/>
              <a:t>Lage, Boden und Klima am Versuchsstandort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Forschungstag Weinbau 2023 // (c) Abteilung Weinbau // Agnesstraße 60, A-3400 Klosterneuburg // martin.mehofer@weinobst.at // Tel.: (0)2243/37910-730 // Haftungsausschluss</a:t>
            </a:r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9</a:t>
            </a:fld>
            <a:endParaRPr lang="de-AT" dirty="0"/>
          </a:p>
        </p:txBody>
      </p:sp>
      <p:graphicFrame>
        <p:nvGraphicFramePr>
          <p:cNvPr id="7" name="Inhaltsplatzhalt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457957"/>
              </p:ext>
            </p:extLst>
          </p:nvPr>
        </p:nvGraphicFramePr>
        <p:xfrm>
          <a:off x="539750" y="1366650"/>
          <a:ext cx="6774519" cy="331470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7017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905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8650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9575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78130">
                <a:tc>
                  <a:txBody>
                    <a:bodyPr/>
                    <a:lstStyle/>
                    <a:p>
                      <a:r>
                        <a:rPr lang="de-AT" sz="1400" b="1" dirty="0" smtClean="0"/>
                        <a:t>Jahr</a:t>
                      </a:r>
                      <a:endParaRPr lang="de-DE" sz="1400" b="1" dirty="0"/>
                    </a:p>
                  </a:txBody>
                  <a:tcPr marL="93539" marR="93539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400" dirty="0" smtClean="0"/>
                        <a:t>Jahresniederschlags-</a:t>
                      </a:r>
                    </a:p>
                    <a:p>
                      <a:pPr algn="ctr"/>
                      <a:r>
                        <a:rPr lang="de-AT" sz="1400" dirty="0" smtClean="0"/>
                        <a:t>menge</a:t>
                      </a:r>
                      <a:r>
                        <a:rPr lang="de-AT" sz="1400" baseline="0" dirty="0" smtClean="0"/>
                        <a:t> (l/m²)</a:t>
                      </a:r>
                      <a:endParaRPr lang="de-DE" sz="1400" dirty="0"/>
                    </a:p>
                  </a:txBody>
                  <a:tcPr marL="93539" marR="93539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Niederschläge</a:t>
                      </a:r>
                    </a:p>
                    <a:p>
                      <a:pPr algn="ctr"/>
                      <a:r>
                        <a:rPr lang="de-DE" sz="1400" baseline="0" dirty="0" smtClean="0"/>
                        <a:t>April bis Sept. (l/m²)</a:t>
                      </a:r>
                      <a:endParaRPr lang="de-DE" sz="1400" dirty="0"/>
                    </a:p>
                  </a:txBody>
                  <a:tcPr marL="93539" marR="93539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400" dirty="0" err="1" smtClean="0"/>
                        <a:t>Huglin</a:t>
                      </a:r>
                      <a:r>
                        <a:rPr lang="de-AT" sz="1400" dirty="0" smtClean="0"/>
                        <a:t>-</a:t>
                      </a:r>
                    </a:p>
                    <a:p>
                      <a:pPr algn="ctr"/>
                      <a:r>
                        <a:rPr lang="de-AT" sz="1400" dirty="0" smtClean="0"/>
                        <a:t>Index</a:t>
                      </a:r>
                      <a:endParaRPr lang="de-DE" sz="1400" dirty="0"/>
                    </a:p>
                  </a:txBody>
                  <a:tcPr marL="93539" marR="93539" marT="34290" marB="3429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1873">
                <a:tc>
                  <a:txBody>
                    <a:bodyPr/>
                    <a:lstStyle/>
                    <a:p>
                      <a:r>
                        <a:rPr lang="de-DE" sz="1400" b="1" dirty="0" smtClean="0"/>
                        <a:t>2012</a:t>
                      </a:r>
                      <a:endParaRPr lang="de-DE" sz="1400" b="1" dirty="0"/>
                    </a:p>
                  </a:txBody>
                  <a:tcPr marL="93539" marR="93539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617</a:t>
                      </a:r>
                      <a:endParaRPr lang="de-DE" sz="1400" dirty="0"/>
                    </a:p>
                  </a:txBody>
                  <a:tcPr marL="93539" marR="93539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377</a:t>
                      </a:r>
                      <a:endParaRPr lang="de-DE" sz="1400" dirty="0"/>
                    </a:p>
                  </a:txBody>
                  <a:tcPr marL="93539" marR="93539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2119</a:t>
                      </a:r>
                      <a:endParaRPr lang="de-DE" sz="1400" dirty="0"/>
                    </a:p>
                  </a:txBody>
                  <a:tcPr marL="93539" marR="93539" marT="34290" marB="3429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de-DE" sz="1400" b="1" dirty="0" smtClean="0"/>
                        <a:t>2013</a:t>
                      </a:r>
                      <a:endParaRPr lang="de-DE" sz="1400" b="1" dirty="0"/>
                    </a:p>
                  </a:txBody>
                  <a:tcPr marL="93539" marR="93539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753</a:t>
                      </a:r>
                      <a:endParaRPr lang="de-DE" sz="1400" dirty="0"/>
                    </a:p>
                  </a:txBody>
                  <a:tcPr marL="93539" marR="93539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462</a:t>
                      </a:r>
                      <a:endParaRPr lang="de-DE" sz="1400" dirty="0"/>
                    </a:p>
                  </a:txBody>
                  <a:tcPr marL="93539" marR="93539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1928</a:t>
                      </a:r>
                      <a:endParaRPr lang="de-DE" sz="1400" dirty="0"/>
                    </a:p>
                  </a:txBody>
                  <a:tcPr marL="93539" marR="93539" marT="34290" marB="3429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de-DE" sz="1400" b="1" dirty="0" smtClean="0"/>
                        <a:t>2014</a:t>
                      </a:r>
                      <a:endParaRPr lang="de-DE" sz="1400" b="1" dirty="0"/>
                    </a:p>
                  </a:txBody>
                  <a:tcPr marL="93539" marR="93539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853</a:t>
                      </a:r>
                      <a:endParaRPr lang="de-DE" sz="1400" dirty="0"/>
                    </a:p>
                  </a:txBody>
                  <a:tcPr marL="93539" marR="93539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664</a:t>
                      </a:r>
                      <a:endParaRPr lang="de-DE" sz="1400" dirty="0"/>
                    </a:p>
                  </a:txBody>
                  <a:tcPr marL="93539" marR="93539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1902</a:t>
                      </a:r>
                      <a:endParaRPr lang="de-DE" sz="1400" dirty="0"/>
                    </a:p>
                  </a:txBody>
                  <a:tcPr marL="93539" marR="93539" marT="34290" marB="3429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de-DE" sz="1400" b="1" dirty="0" smtClean="0"/>
                        <a:t>2015</a:t>
                      </a:r>
                      <a:endParaRPr lang="de-DE" sz="1400" b="1" dirty="0"/>
                    </a:p>
                  </a:txBody>
                  <a:tcPr marL="93539" marR="93539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582</a:t>
                      </a:r>
                      <a:endParaRPr lang="de-DE" sz="1400" dirty="0"/>
                    </a:p>
                  </a:txBody>
                  <a:tcPr marL="93539" marR="93539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279</a:t>
                      </a:r>
                      <a:endParaRPr lang="de-DE" sz="1400" dirty="0"/>
                    </a:p>
                  </a:txBody>
                  <a:tcPr marL="93539" marR="93539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2200</a:t>
                      </a:r>
                      <a:endParaRPr lang="de-DE" sz="1400" dirty="0"/>
                    </a:p>
                  </a:txBody>
                  <a:tcPr marL="93539" marR="93539" marT="34290" marB="3429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de-DE" sz="1400" b="1" dirty="0" smtClean="0"/>
                        <a:t>2016</a:t>
                      </a:r>
                      <a:endParaRPr lang="de-DE" sz="1400" b="1" dirty="0"/>
                    </a:p>
                  </a:txBody>
                  <a:tcPr marL="93539" marR="93539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836</a:t>
                      </a:r>
                      <a:endParaRPr lang="de-DE" sz="1400" dirty="0"/>
                    </a:p>
                  </a:txBody>
                  <a:tcPr marL="93539" marR="93539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484</a:t>
                      </a:r>
                      <a:endParaRPr lang="de-DE" sz="1400" dirty="0"/>
                    </a:p>
                  </a:txBody>
                  <a:tcPr marL="93539" marR="93539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2076</a:t>
                      </a:r>
                      <a:endParaRPr lang="de-DE" sz="1400" dirty="0"/>
                    </a:p>
                  </a:txBody>
                  <a:tcPr marL="93539" marR="93539" marT="34290" marB="34290"/>
                </a:tc>
                <a:extLst>
                  <a:ext uri="{0D108BD9-81ED-4DB2-BD59-A6C34878D82A}">
                    <a16:rowId xmlns:a16="http://schemas.microsoft.com/office/drawing/2014/main" val="2582840362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de-DE" sz="1400" b="1" dirty="0" smtClean="0"/>
                        <a:t>2017</a:t>
                      </a:r>
                      <a:endParaRPr lang="de-DE" sz="1400" b="1" dirty="0"/>
                    </a:p>
                  </a:txBody>
                  <a:tcPr marL="93539" marR="93539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542</a:t>
                      </a:r>
                      <a:endParaRPr lang="de-DE" sz="1400" dirty="0"/>
                    </a:p>
                  </a:txBody>
                  <a:tcPr marL="93539" marR="93539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329</a:t>
                      </a:r>
                      <a:endParaRPr lang="de-DE" sz="1400" dirty="0"/>
                    </a:p>
                  </a:txBody>
                  <a:tcPr marL="93539" marR="93539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2066</a:t>
                      </a:r>
                      <a:endParaRPr lang="de-DE" sz="1400" dirty="0"/>
                    </a:p>
                  </a:txBody>
                  <a:tcPr marL="93539" marR="93539" marT="34290" marB="34290"/>
                </a:tc>
                <a:extLst>
                  <a:ext uri="{0D108BD9-81ED-4DB2-BD59-A6C34878D82A}">
                    <a16:rowId xmlns:a16="http://schemas.microsoft.com/office/drawing/2014/main" val="1137894810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de-DE" sz="1400" b="1" dirty="0" smtClean="0"/>
                        <a:t>2018</a:t>
                      </a:r>
                      <a:endParaRPr lang="de-DE" sz="1400" b="1" dirty="0"/>
                    </a:p>
                  </a:txBody>
                  <a:tcPr marL="93539" marR="93539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576</a:t>
                      </a:r>
                      <a:endParaRPr lang="de-DE" sz="1400" dirty="0"/>
                    </a:p>
                  </a:txBody>
                  <a:tcPr marL="93539" marR="93539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339</a:t>
                      </a:r>
                      <a:endParaRPr lang="de-DE" sz="1400" dirty="0"/>
                    </a:p>
                  </a:txBody>
                  <a:tcPr marL="93539" marR="93539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2452</a:t>
                      </a:r>
                      <a:endParaRPr lang="de-DE" sz="1400" dirty="0"/>
                    </a:p>
                  </a:txBody>
                  <a:tcPr marL="93539" marR="93539" marT="34290" marB="34290"/>
                </a:tc>
                <a:extLst>
                  <a:ext uri="{0D108BD9-81ED-4DB2-BD59-A6C34878D82A}">
                    <a16:rowId xmlns:a16="http://schemas.microsoft.com/office/drawing/2014/main" val="103405710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de-DE" sz="1400" b="1" dirty="0" smtClean="0"/>
                        <a:t>2019</a:t>
                      </a:r>
                      <a:endParaRPr lang="de-DE" sz="1400" b="1" dirty="0"/>
                    </a:p>
                  </a:txBody>
                  <a:tcPr marL="93539" marR="93539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593</a:t>
                      </a:r>
                      <a:endParaRPr lang="de-DE" sz="1400" dirty="0"/>
                    </a:p>
                  </a:txBody>
                  <a:tcPr marL="93539" marR="93539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370</a:t>
                      </a:r>
                      <a:endParaRPr lang="de-DE" sz="1400" dirty="0"/>
                    </a:p>
                  </a:txBody>
                  <a:tcPr marL="93539" marR="93539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2123</a:t>
                      </a:r>
                      <a:endParaRPr lang="de-DE" sz="1400" dirty="0"/>
                    </a:p>
                  </a:txBody>
                  <a:tcPr marL="93539" marR="93539" marT="34290" marB="34290"/>
                </a:tc>
                <a:extLst>
                  <a:ext uri="{0D108BD9-81ED-4DB2-BD59-A6C34878D82A}">
                    <a16:rowId xmlns:a16="http://schemas.microsoft.com/office/drawing/2014/main" val="646334926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de-DE" sz="1400" b="1" dirty="0" smtClean="0"/>
                        <a:t>2020</a:t>
                      </a:r>
                      <a:endParaRPr lang="de-DE" sz="1400" b="1" dirty="0"/>
                    </a:p>
                  </a:txBody>
                  <a:tcPr marL="93539" marR="93539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587</a:t>
                      </a:r>
                      <a:endParaRPr lang="de-DE" sz="1400" dirty="0"/>
                    </a:p>
                  </a:txBody>
                  <a:tcPr marL="93539" marR="93539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380</a:t>
                      </a:r>
                      <a:endParaRPr lang="de-DE" sz="1400" dirty="0"/>
                    </a:p>
                  </a:txBody>
                  <a:tcPr marL="93539" marR="93539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2030</a:t>
                      </a:r>
                      <a:endParaRPr lang="de-DE" sz="1400" dirty="0"/>
                    </a:p>
                  </a:txBody>
                  <a:tcPr marL="93539" marR="93539" marT="34290" marB="34290"/>
                </a:tc>
                <a:extLst>
                  <a:ext uri="{0D108BD9-81ED-4DB2-BD59-A6C34878D82A}">
                    <a16:rowId xmlns:a16="http://schemas.microsoft.com/office/drawing/2014/main" val="2608429469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de-DE" sz="1400" b="1" dirty="0" smtClean="0"/>
                        <a:t>2021</a:t>
                      </a:r>
                      <a:endParaRPr lang="de-DE" sz="1400" b="1" dirty="0"/>
                    </a:p>
                  </a:txBody>
                  <a:tcPr marL="93539" marR="93539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453</a:t>
                      </a:r>
                      <a:endParaRPr lang="de-DE" sz="1400" dirty="0"/>
                    </a:p>
                  </a:txBody>
                  <a:tcPr marL="93539" marR="93539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314</a:t>
                      </a:r>
                      <a:endParaRPr lang="de-DE" sz="1400" dirty="0"/>
                    </a:p>
                  </a:txBody>
                  <a:tcPr marL="93539" marR="93539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1915</a:t>
                      </a:r>
                      <a:endParaRPr lang="de-DE" sz="1400" dirty="0"/>
                    </a:p>
                  </a:txBody>
                  <a:tcPr marL="93539" marR="93539" marT="34290" marB="34290"/>
                </a:tc>
                <a:extLst>
                  <a:ext uri="{0D108BD9-81ED-4DB2-BD59-A6C34878D82A}">
                    <a16:rowId xmlns:a16="http://schemas.microsoft.com/office/drawing/2014/main" val="2062093593"/>
                  </a:ext>
                </a:extLst>
              </a:tr>
            </a:tbl>
          </a:graphicData>
        </a:graphic>
      </p:graphicFrame>
      <p:sp>
        <p:nvSpPr>
          <p:cNvPr id="9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820150" y="4823589"/>
            <a:ext cx="323850" cy="333375"/>
          </a:xfrm>
          <a:prstGeom prst="actionButtonReturn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/>
          </a:p>
        </p:txBody>
      </p:sp>
    </p:spTree>
    <p:extLst>
      <p:ext uri="{BB962C8B-B14F-4D97-AF65-F5344CB8AC3E}">
        <p14:creationId xmlns:p14="http://schemas.microsoft.com/office/powerpoint/2010/main" val="318495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Republik-AT-4x3">
  <a:themeElements>
    <a:clrScheme name="Republik-AT">
      <a:dk1>
        <a:srgbClr val="000000"/>
      </a:dk1>
      <a:lt1>
        <a:srgbClr val="E6EFF3"/>
      </a:lt1>
      <a:dk2>
        <a:srgbClr val="E6320F"/>
      </a:dk2>
      <a:lt2>
        <a:srgbClr val="FFFFFF"/>
      </a:lt2>
      <a:accent1>
        <a:srgbClr val="CA0237"/>
      </a:accent1>
      <a:accent2>
        <a:srgbClr val="5FB564"/>
      </a:accent2>
      <a:accent3>
        <a:srgbClr val="950F53"/>
      </a:accent3>
      <a:accent4>
        <a:srgbClr val="F59C00"/>
      </a:accent4>
      <a:accent5>
        <a:srgbClr val="3BACBE"/>
      </a:accent5>
      <a:accent6>
        <a:srgbClr val="BCCF00"/>
      </a:accent6>
      <a:hlink>
        <a:srgbClr val="1C1C1C"/>
      </a:hlink>
      <a:folHlink>
        <a:srgbClr val="636362"/>
      </a:folHlink>
    </a:clrScheme>
    <a:fontScheme name="BKA2018-Schriften">
      <a:majorFont>
        <a:latin typeface="Corbel"/>
        <a:ea typeface=""/>
        <a:cs typeface=""/>
      </a:majorFont>
      <a:minorFont>
        <a:latin typeface="Corbel"/>
        <a:ea typeface=""/>
        <a:cs typeface=""/>
      </a:minorFont>
    </a:fontScheme>
    <a:fmtScheme name="Klarhei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PPT-BMNT-16x9</Template>
  <TotalTime>0</TotalTime>
  <Words>2204</Words>
  <Application>Microsoft Office PowerPoint</Application>
  <PresentationFormat>Bildschirmpräsentation (16:9)</PresentationFormat>
  <Paragraphs>281</Paragraphs>
  <Slides>28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28</vt:i4>
      </vt:variant>
    </vt:vector>
  </HeadingPairs>
  <TitlesOfParts>
    <vt:vector size="35" baseType="lpstr">
      <vt:lpstr>Arial</vt:lpstr>
      <vt:lpstr>Calibri</vt:lpstr>
      <vt:lpstr>Corbel</vt:lpstr>
      <vt:lpstr>Courier New</vt:lpstr>
      <vt:lpstr>Symbol</vt:lpstr>
      <vt:lpstr>Wingdings</vt:lpstr>
      <vt:lpstr>Republik-AT-4x3</vt:lpstr>
      <vt:lpstr>Freilanduntersuchungen zum Einfluss  von 31 Unterlagsrebsorten auf die generative und vegetative Leistung von Chardonnay</vt:lpstr>
      <vt:lpstr>Übersicht</vt:lpstr>
      <vt:lpstr>Einleitung</vt:lpstr>
      <vt:lpstr>Einleitung</vt:lpstr>
      <vt:lpstr>Einleitung</vt:lpstr>
      <vt:lpstr>Lage, Boden und Klima am Versuchsstandort</vt:lpstr>
      <vt:lpstr>Lage, Boden und Klima am Versuchsstandort</vt:lpstr>
      <vt:lpstr>Lage, Boden und Klima am Versuchsstandort</vt:lpstr>
      <vt:lpstr>Lage, Boden und Klima am Versuchsstandort</vt:lpstr>
      <vt:lpstr>Verwendete Unterlagsrebsorten</vt:lpstr>
      <vt:lpstr>Verwendete Unterlagsrebsorten</vt:lpstr>
      <vt:lpstr>Rebanlage und Bewirtschaftungsmaßnahmen</vt:lpstr>
      <vt:lpstr>Rebanlage und Bewirtschaftungsmaßnahmen</vt:lpstr>
      <vt:lpstr>Ergebnisse</vt:lpstr>
      <vt:lpstr>Ergebnisse</vt:lpstr>
      <vt:lpstr>Ergebnisse</vt:lpstr>
      <vt:lpstr>Ergebnisse</vt:lpstr>
      <vt:lpstr>Ergebnisse</vt:lpstr>
      <vt:lpstr>Ergebnisse</vt:lpstr>
      <vt:lpstr>Ergebnisse</vt:lpstr>
      <vt:lpstr>Ergebnisse</vt:lpstr>
      <vt:lpstr>Ergebnisse</vt:lpstr>
      <vt:lpstr>Ergebnisse</vt:lpstr>
      <vt:lpstr>Zusammenfassung und Schlussfolgerungen</vt:lpstr>
      <vt:lpstr>Zusammenfassung und Schlussfolgerungen</vt:lpstr>
      <vt:lpstr>Zusammenfassung und Schlussfolgerungen</vt:lpstr>
      <vt:lpstr>Zusammenfassung und Schlussfolgerungen</vt:lpstr>
      <vt:lpstr>Danke für Ihre  Aufmerksamkeit!</vt:lpstr>
    </vt:vector>
  </TitlesOfParts>
  <Company>BMLFUW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 der Folienpräsentation maximal zweizeilig</dc:title>
  <dc:creator>Reutter, Niels</dc:creator>
  <cp:lastModifiedBy>Mehofer Martin</cp:lastModifiedBy>
  <cp:revision>256</cp:revision>
  <cp:lastPrinted>2022-10-25T11:39:47Z</cp:lastPrinted>
  <dcterms:created xsi:type="dcterms:W3CDTF">2018-12-17T10:37:07Z</dcterms:created>
  <dcterms:modified xsi:type="dcterms:W3CDTF">2023-01-18T12:12:06Z</dcterms:modified>
</cp:coreProperties>
</file>