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56" r:id="rId2"/>
    <p:sldId id="289" r:id="rId3"/>
    <p:sldId id="262" r:id="rId4"/>
    <p:sldId id="277" r:id="rId5"/>
    <p:sldId id="279" r:id="rId6"/>
    <p:sldId id="278" r:id="rId7"/>
    <p:sldId id="283" r:id="rId8"/>
    <p:sldId id="280" r:id="rId9"/>
    <p:sldId id="281" r:id="rId10"/>
    <p:sldId id="282" r:id="rId11"/>
    <p:sldId id="285" r:id="rId12"/>
    <p:sldId id="286" r:id="rId13"/>
    <p:sldId id="288" r:id="rId14"/>
    <p:sldId id="294" r:id="rId15"/>
    <p:sldId id="295" r:id="rId16"/>
    <p:sldId id="296" r:id="rId17"/>
    <p:sldId id="297" r:id="rId18"/>
    <p:sldId id="268" r:id="rId19"/>
    <p:sldId id="271" r:id="rId20"/>
    <p:sldId id="270" r:id="rId21"/>
    <p:sldId id="272" r:id="rId22"/>
    <p:sldId id="274" r:id="rId23"/>
    <p:sldId id="273" r:id="rId24"/>
    <p:sldId id="264" r:id="rId25"/>
    <p:sldId id="266" r:id="rId26"/>
    <p:sldId id="298" r:id="rId27"/>
    <p:sldId id="299" r:id="rId28"/>
    <p:sldId id="267" r:id="rId29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3486" autoAdjust="0"/>
  </p:normalViewPr>
  <p:slideViewPr>
    <p:cSldViewPr showGuides="1"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8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Nährmedienvergleich S.c.</a:t>
            </a:r>
          </a:p>
        </c:rich>
      </c:tx>
      <c:layout>
        <c:manualLayout>
          <c:xMode val="edge"/>
          <c:yMode val="edge"/>
          <c:x val="0.2055485564304462"/>
          <c:y val="0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Mittelwert!$B$21</c:f>
              <c:strCache>
                <c:ptCount val="1"/>
                <c:pt idx="0">
                  <c:v>TSA</c:v>
                </c:pt>
              </c:strCache>
            </c:strRef>
          </c:tx>
          <c:cat>
            <c:strRef>
              <c:f>Mittelwert!$A$22:$A$27</c:f>
              <c:strCache>
                <c:ptCount val="6"/>
                <c:pt idx="0">
                  <c:v>10-2</c:v>
                </c:pt>
                <c:pt idx="1">
                  <c:v>10-3</c:v>
                </c:pt>
                <c:pt idx="2">
                  <c:v>10-4</c:v>
                </c:pt>
                <c:pt idx="3">
                  <c:v>10-5</c:v>
                </c:pt>
                <c:pt idx="4">
                  <c:v>10-6</c:v>
                </c:pt>
                <c:pt idx="5">
                  <c:v>10-7</c:v>
                </c:pt>
              </c:strCache>
            </c:strRef>
          </c:cat>
          <c:val>
            <c:numRef>
              <c:f>Mittelwert!$B$22:$B$27</c:f>
              <c:numCache>
                <c:formatCode>0</c:formatCode>
                <c:ptCount val="6"/>
                <c:pt idx="0">
                  <c:v>10000</c:v>
                </c:pt>
                <c:pt idx="1">
                  <c:v>7840</c:v>
                </c:pt>
                <c:pt idx="2">
                  <c:v>876.66666666666697</c:v>
                </c:pt>
                <c:pt idx="3">
                  <c:v>103.333333333333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Mittelwert!$C$21</c:f>
              <c:strCache>
                <c:ptCount val="1"/>
                <c:pt idx="0">
                  <c:v>WL</c:v>
                </c:pt>
              </c:strCache>
            </c:strRef>
          </c:tx>
          <c:cat>
            <c:strRef>
              <c:f>Mittelwert!$A$22:$A$27</c:f>
              <c:strCache>
                <c:ptCount val="6"/>
                <c:pt idx="0">
                  <c:v>10-2</c:v>
                </c:pt>
                <c:pt idx="1">
                  <c:v>10-3</c:v>
                </c:pt>
                <c:pt idx="2">
                  <c:v>10-4</c:v>
                </c:pt>
                <c:pt idx="3">
                  <c:v>10-5</c:v>
                </c:pt>
                <c:pt idx="4">
                  <c:v>10-6</c:v>
                </c:pt>
                <c:pt idx="5">
                  <c:v>10-7</c:v>
                </c:pt>
              </c:strCache>
            </c:strRef>
          </c:cat>
          <c:val>
            <c:numRef>
              <c:f>Mittelwert!$C$22:$C$27</c:f>
              <c:numCache>
                <c:formatCode>0</c:formatCode>
                <c:ptCount val="6"/>
                <c:pt idx="0">
                  <c:v>10000</c:v>
                </c:pt>
                <c:pt idx="1">
                  <c:v>4933.3333333333303</c:v>
                </c:pt>
                <c:pt idx="2">
                  <c:v>803.33333333333303</c:v>
                </c:pt>
                <c:pt idx="3">
                  <c:v>140</c:v>
                </c:pt>
                <c:pt idx="4">
                  <c:v>5</c:v>
                </c:pt>
                <c:pt idx="5">
                  <c:v>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Mittelwert!$D$21</c:f>
              <c:strCache>
                <c:ptCount val="1"/>
                <c:pt idx="0">
                  <c:v>MEA</c:v>
                </c:pt>
              </c:strCache>
            </c:strRef>
          </c:tx>
          <c:cat>
            <c:strRef>
              <c:f>Mittelwert!$A$22:$A$27</c:f>
              <c:strCache>
                <c:ptCount val="6"/>
                <c:pt idx="0">
                  <c:v>10-2</c:v>
                </c:pt>
                <c:pt idx="1">
                  <c:v>10-3</c:v>
                </c:pt>
                <c:pt idx="2">
                  <c:v>10-4</c:v>
                </c:pt>
                <c:pt idx="3">
                  <c:v>10-5</c:v>
                </c:pt>
                <c:pt idx="4">
                  <c:v>10-6</c:v>
                </c:pt>
                <c:pt idx="5">
                  <c:v>10-7</c:v>
                </c:pt>
              </c:strCache>
            </c:strRef>
          </c:cat>
          <c:val>
            <c:numRef>
              <c:f>Mittelwert!$D$22:$D$27</c:f>
              <c:numCache>
                <c:formatCode>0</c:formatCode>
                <c:ptCount val="6"/>
                <c:pt idx="0">
                  <c:v>10000</c:v>
                </c:pt>
                <c:pt idx="1">
                  <c:v>5546.6666666666697</c:v>
                </c:pt>
                <c:pt idx="2">
                  <c:v>880</c:v>
                </c:pt>
                <c:pt idx="3">
                  <c:v>93.3333333333333</c:v>
                </c:pt>
                <c:pt idx="4">
                  <c:v>13.3333333333333</c:v>
                </c:pt>
                <c:pt idx="5">
                  <c:v>0.5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Mittelwert!$E$21</c:f>
              <c:strCache>
                <c:ptCount val="1"/>
                <c:pt idx="0">
                  <c:v>MRS</c:v>
                </c:pt>
              </c:strCache>
            </c:strRef>
          </c:tx>
          <c:cat>
            <c:strRef>
              <c:f>Mittelwert!$A$22:$A$27</c:f>
              <c:strCache>
                <c:ptCount val="6"/>
                <c:pt idx="0">
                  <c:v>10-2</c:v>
                </c:pt>
                <c:pt idx="1">
                  <c:v>10-3</c:v>
                </c:pt>
                <c:pt idx="2">
                  <c:v>10-4</c:v>
                </c:pt>
                <c:pt idx="3">
                  <c:v>10-5</c:v>
                </c:pt>
                <c:pt idx="4">
                  <c:v>10-6</c:v>
                </c:pt>
                <c:pt idx="5">
                  <c:v>10-7</c:v>
                </c:pt>
              </c:strCache>
            </c:strRef>
          </c:cat>
          <c:val>
            <c:numRef>
              <c:f>Mittelwert!$E$22:$E$27</c:f>
              <c:numCache>
                <c:formatCode>0</c:formatCode>
                <c:ptCount val="6"/>
                <c:pt idx="0">
                  <c:v>10000</c:v>
                </c:pt>
                <c:pt idx="1">
                  <c:v>3893.3333333333298</c:v>
                </c:pt>
                <c:pt idx="2">
                  <c:v>953.33333333333303</c:v>
                </c:pt>
                <c:pt idx="3">
                  <c:v>113.333333333333</c:v>
                </c:pt>
                <c:pt idx="4">
                  <c:v>0.33333333333333331</c:v>
                </c:pt>
                <c:pt idx="5">
                  <c:v>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Mittelwert!$F$21</c:f>
              <c:strCache>
                <c:ptCount val="1"/>
                <c:pt idx="0">
                  <c:v>PC</c:v>
                </c:pt>
              </c:strCache>
            </c:strRef>
          </c:tx>
          <c:cat>
            <c:strRef>
              <c:f>Mittelwert!$A$22:$A$27</c:f>
              <c:strCache>
                <c:ptCount val="6"/>
                <c:pt idx="0">
                  <c:v>10-2</c:v>
                </c:pt>
                <c:pt idx="1">
                  <c:v>10-3</c:v>
                </c:pt>
                <c:pt idx="2">
                  <c:v>10-4</c:v>
                </c:pt>
                <c:pt idx="3">
                  <c:v>10-5</c:v>
                </c:pt>
                <c:pt idx="4">
                  <c:v>10-6</c:v>
                </c:pt>
                <c:pt idx="5">
                  <c:v>10-7</c:v>
                </c:pt>
              </c:strCache>
            </c:strRef>
          </c:cat>
          <c:val>
            <c:numRef>
              <c:f>Mittelwert!$F$22:$F$27</c:f>
              <c:numCache>
                <c:formatCode>0</c:formatCode>
                <c:ptCount val="6"/>
                <c:pt idx="0">
                  <c:v>10000</c:v>
                </c:pt>
                <c:pt idx="1">
                  <c:v>5280</c:v>
                </c:pt>
                <c:pt idx="2">
                  <c:v>1096.6666666666699</c:v>
                </c:pt>
                <c:pt idx="3">
                  <c:v>96.6666666666667</c:v>
                </c:pt>
                <c:pt idx="4">
                  <c:v>10</c:v>
                </c:pt>
                <c:pt idx="5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2303744"/>
        <c:axId val="92414336"/>
      </c:lineChart>
      <c:catAx>
        <c:axId val="92303744"/>
        <c:scaling>
          <c:orientation val="minMax"/>
        </c:scaling>
        <c:delete val="0"/>
        <c:axPos val="b"/>
        <c:majorTickMark val="none"/>
        <c:minorTickMark val="none"/>
        <c:tickLblPos val="nextTo"/>
        <c:crossAx val="92414336"/>
        <c:crosses val="autoZero"/>
        <c:auto val="1"/>
        <c:lblAlgn val="ctr"/>
        <c:lblOffset val="100"/>
        <c:noMultiLvlLbl val="0"/>
      </c:catAx>
      <c:valAx>
        <c:axId val="9241433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KBE/ml</a:t>
                </a:r>
              </a:p>
            </c:rich>
          </c:tx>
          <c:layout/>
          <c:overlay val="0"/>
        </c:title>
        <c:numFmt formatCode="0" sourceLinked="1"/>
        <c:majorTickMark val="none"/>
        <c:minorTickMark val="none"/>
        <c:tickLblPos val="nextTo"/>
        <c:crossAx val="9230374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AT"/>
              <a:t>ATP Messung von S.c.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cat>
            <c:strRef>
              <c:f>'Auswertung LuciPac'!$A$4:$A$11</c:f>
              <c:strCache>
                <c:ptCount val="8"/>
                <c:pt idx="0">
                  <c:v>10-0</c:v>
                </c:pt>
                <c:pt idx="1">
                  <c:v>10-1</c:v>
                </c:pt>
                <c:pt idx="2">
                  <c:v>10-2</c:v>
                </c:pt>
                <c:pt idx="3">
                  <c:v>10-3</c:v>
                </c:pt>
                <c:pt idx="4">
                  <c:v>10-4</c:v>
                </c:pt>
                <c:pt idx="5">
                  <c:v>10-5</c:v>
                </c:pt>
                <c:pt idx="6">
                  <c:v>10-6</c:v>
                </c:pt>
                <c:pt idx="7">
                  <c:v>10-7</c:v>
                </c:pt>
              </c:strCache>
            </c:strRef>
          </c:cat>
          <c:val>
            <c:numRef>
              <c:f>'Auswertung LuciPac'!$B$4:$B$11</c:f>
              <c:numCache>
                <c:formatCode>General</c:formatCode>
                <c:ptCount val="8"/>
                <c:pt idx="0">
                  <c:v>134699</c:v>
                </c:pt>
                <c:pt idx="1">
                  <c:v>13516</c:v>
                </c:pt>
                <c:pt idx="2">
                  <c:v>1739</c:v>
                </c:pt>
                <c:pt idx="3">
                  <c:v>217</c:v>
                </c:pt>
                <c:pt idx="4">
                  <c:v>12</c:v>
                </c:pt>
                <c:pt idx="5">
                  <c:v>8</c:v>
                </c:pt>
                <c:pt idx="6">
                  <c:v>8</c:v>
                </c:pt>
                <c:pt idx="7">
                  <c:v>6</c:v>
                </c:pt>
              </c:numCache>
            </c:numRef>
          </c:val>
          <c:smooth val="0"/>
        </c:ser>
        <c:ser>
          <c:idx val="1"/>
          <c:order val="1"/>
          <c:cat>
            <c:strRef>
              <c:f>'Auswertung LuciPac'!$A$4:$A$11</c:f>
              <c:strCache>
                <c:ptCount val="8"/>
                <c:pt idx="0">
                  <c:v>10-0</c:v>
                </c:pt>
                <c:pt idx="1">
                  <c:v>10-1</c:v>
                </c:pt>
                <c:pt idx="2">
                  <c:v>10-2</c:v>
                </c:pt>
                <c:pt idx="3">
                  <c:v>10-3</c:v>
                </c:pt>
                <c:pt idx="4">
                  <c:v>10-4</c:v>
                </c:pt>
                <c:pt idx="5">
                  <c:v>10-5</c:v>
                </c:pt>
                <c:pt idx="6">
                  <c:v>10-6</c:v>
                </c:pt>
                <c:pt idx="7">
                  <c:v>10-7</c:v>
                </c:pt>
              </c:strCache>
            </c:strRef>
          </c:cat>
          <c:val>
            <c:numRef>
              <c:f>'Auswertung LuciPac'!$C$4:$C$11</c:f>
              <c:numCache>
                <c:formatCode>General</c:formatCode>
                <c:ptCount val="8"/>
                <c:pt idx="0">
                  <c:v>138678</c:v>
                </c:pt>
                <c:pt idx="1">
                  <c:v>13399</c:v>
                </c:pt>
                <c:pt idx="2">
                  <c:v>1726</c:v>
                </c:pt>
                <c:pt idx="3">
                  <c:v>216</c:v>
                </c:pt>
                <c:pt idx="4">
                  <c:v>4</c:v>
                </c:pt>
                <c:pt idx="5">
                  <c:v>7</c:v>
                </c:pt>
                <c:pt idx="6">
                  <c:v>6</c:v>
                </c:pt>
                <c:pt idx="7">
                  <c:v>31</c:v>
                </c:pt>
              </c:numCache>
            </c:numRef>
          </c:val>
          <c:smooth val="0"/>
        </c:ser>
        <c:ser>
          <c:idx val="2"/>
          <c:order val="2"/>
          <c:cat>
            <c:strRef>
              <c:f>'Auswertung LuciPac'!$A$4:$A$11</c:f>
              <c:strCache>
                <c:ptCount val="8"/>
                <c:pt idx="0">
                  <c:v>10-0</c:v>
                </c:pt>
                <c:pt idx="1">
                  <c:v>10-1</c:v>
                </c:pt>
                <c:pt idx="2">
                  <c:v>10-2</c:v>
                </c:pt>
                <c:pt idx="3">
                  <c:v>10-3</c:v>
                </c:pt>
                <c:pt idx="4">
                  <c:v>10-4</c:v>
                </c:pt>
                <c:pt idx="5">
                  <c:v>10-5</c:v>
                </c:pt>
                <c:pt idx="6">
                  <c:v>10-6</c:v>
                </c:pt>
                <c:pt idx="7">
                  <c:v>10-7</c:v>
                </c:pt>
              </c:strCache>
            </c:strRef>
          </c:cat>
          <c:val>
            <c:numRef>
              <c:f>'Auswertung LuciPac'!$D$4:$D$11</c:f>
              <c:numCache>
                <c:formatCode>General</c:formatCode>
                <c:ptCount val="8"/>
                <c:pt idx="0">
                  <c:v>129058</c:v>
                </c:pt>
                <c:pt idx="1">
                  <c:v>19903</c:v>
                </c:pt>
                <c:pt idx="2">
                  <c:v>1962</c:v>
                </c:pt>
                <c:pt idx="3">
                  <c:v>224</c:v>
                </c:pt>
                <c:pt idx="4">
                  <c:v>31</c:v>
                </c:pt>
                <c:pt idx="5">
                  <c:v>7</c:v>
                </c:pt>
                <c:pt idx="6">
                  <c:v>7</c:v>
                </c:pt>
                <c:pt idx="7">
                  <c:v>8</c:v>
                </c:pt>
              </c:numCache>
            </c:numRef>
          </c:val>
          <c:smooth val="0"/>
        </c:ser>
        <c:ser>
          <c:idx val="3"/>
          <c:order val="3"/>
          <c:cat>
            <c:strRef>
              <c:f>'Auswertung LuciPac'!$A$4:$A$11</c:f>
              <c:strCache>
                <c:ptCount val="8"/>
                <c:pt idx="0">
                  <c:v>10-0</c:v>
                </c:pt>
                <c:pt idx="1">
                  <c:v>10-1</c:v>
                </c:pt>
                <c:pt idx="2">
                  <c:v>10-2</c:v>
                </c:pt>
                <c:pt idx="3">
                  <c:v>10-3</c:v>
                </c:pt>
                <c:pt idx="4">
                  <c:v>10-4</c:v>
                </c:pt>
                <c:pt idx="5">
                  <c:v>10-5</c:v>
                </c:pt>
                <c:pt idx="6">
                  <c:v>10-6</c:v>
                </c:pt>
                <c:pt idx="7">
                  <c:v>10-7</c:v>
                </c:pt>
              </c:strCache>
            </c:strRef>
          </c:cat>
          <c:val>
            <c:numRef>
              <c:f>'Auswertung LuciPac'!$E$4:$E$11</c:f>
              <c:numCache>
                <c:formatCode>General</c:formatCode>
                <c:ptCount val="8"/>
                <c:pt idx="0">
                  <c:v>127396</c:v>
                </c:pt>
                <c:pt idx="1">
                  <c:v>19855</c:v>
                </c:pt>
                <c:pt idx="2">
                  <c:v>1914</c:v>
                </c:pt>
                <c:pt idx="3">
                  <c:v>222</c:v>
                </c:pt>
                <c:pt idx="4">
                  <c:v>28</c:v>
                </c:pt>
                <c:pt idx="5">
                  <c:v>5</c:v>
                </c:pt>
                <c:pt idx="6">
                  <c:v>3</c:v>
                </c:pt>
                <c:pt idx="7">
                  <c:v>4</c:v>
                </c:pt>
              </c:numCache>
            </c:numRef>
          </c:val>
          <c:smooth val="0"/>
        </c:ser>
        <c:ser>
          <c:idx val="4"/>
          <c:order val="4"/>
          <c:cat>
            <c:strRef>
              <c:f>'Auswertung LuciPac'!$A$4:$A$11</c:f>
              <c:strCache>
                <c:ptCount val="8"/>
                <c:pt idx="0">
                  <c:v>10-0</c:v>
                </c:pt>
                <c:pt idx="1">
                  <c:v>10-1</c:v>
                </c:pt>
                <c:pt idx="2">
                  <c:v>10-2</c:v>
                </c:pt>
                <c:pt idx="3">
                  <c:v>10-3</c:v>
                </c:pt>
                <c:pt idx="4">
                  <c:v>10-4</c:v>
                </c:pt>
                <c:pt idx="5">
                  <c:v>10-5</c:v>
                </c:pt>
                <c:pt idx="6">
                  <c:v>10-6</c:v>
                </c:pt>
                <c:pt idx="7">
                  <c:v>10-7</c:v>
                </c:pt>
              </c:strCache>
            </c:strRef>
          </c:cat>
          <c:val>
            <c:numRef>
              <c:f>'Auswertung LuciPac'!$F$4:$F$11</c:f>
              <c:numCache>
                <c:formatCode>General</c:formatCode>
                <c:ptCount val="8"/>
                <c:pt idx="0">
                  <c:v>170290</c:v>
                </c:pt>
                <c:pt idx="1">
                  <c:v>19854</c:v>
                </c:pt>
                <c:pt idx="2">
                  <c:v>222</c:v>
                </c:pt>
                <c:pt idx="3">
                  <c:v>157</c:v>
                </c:pt>
                <c:pt idx="4">
                  <c:v>45</c:v>
                </c:pt>
                <c:pt idx="5">
                  <c:v>12</c:v>
                </c:pt>
                <c:pt idx="6">
                  <c:v>9</c:v>
                </c:pt>
                <c:pt idx="7">
                  <c:v>10</c:v>
                </c:pt>
              </c:numCache>
            </c:numRef>
          </c:val>
          <c:smooth val="0"/>
        </c:ser>
        <c:ser>
          <c:idx val="5"/>
          <c:order val="5"/>
          <c:cat>
            <c:strRef>
              <c:f>'Auswertung LuciPac'!$A$4:$A$11</c:f>
              <c:strCache>
                <c:ptCount val="8"/>
                <c:pt idx="0">
                  <c:v>10-0</c:v>
                </c:pt>
                <c:pt idx="1">
                  <c:v>10-1</c:v>
                </c:pt>
                <c:pt idx="2">
                  <c:v>10-2</c:v>
                </c:pt>
                <c:pt idx="3">
                  <c:v>10-3</c:v>
                </c:pt>
                <c:pt idx="4">
                  <c:v>10-4</c:v>
                </c:pt>
                <c:pt idx="5">
                  <c:v>10-5</c:v>
                </c:pt>
                <c:pt idx="6">
                  <c:v>10-6</c:v>
                </c:pt>
                <c:pt idx="7">
                  <c:v>10-7</c:v>
                </c:pt>
              </c:strCache>
            </c:strRef>
          </c:cat>
          <c:val>
            <c:numRef>
              <c:f>'Auswertung LuciPac'!$G$4:$G$11</c:f>
              <c:numCache>
                <c:formatCode>General</c:formatCode>
                <c:ptCount val="8"/>
                <c:pt idx="0">
                  <c:v>167898</c:v>
                </c:pt>
                <c:pt idx="1">
                  <c:v>19691</c:v>
                </c:pt>
                <c:pt idx="2">
                  <c:v>2214</c:v>
                </c:pt>
                <c:pt idx="3">
                  <c:v>156</c:v>
                </c:pt>
                <c:pt idx="4">
                  <c:v>45</c:v>
                </c:pt>
                <c:pt idx="5">
                  <c:v>10</c:v>
                </c:pt>
                <c:pt idx="6">
                  <c:v>7</c:v>
                </c:pt>
                <c:pt idx="7">
                  <c:v>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951360"/>
        <c:axId val="119953280"/>
      </c:lineChart>
      <c:catAx>
        <c:axId val="119951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19953280"/>
        <c:crosses val="autoZero"/>
        <c:auto val="1"/>
        <c:lblAlgn val="ctr"/>
        <c:lblOffset val="100"/>
        <c:noMultiLvlLbl val="0"/>
      </c:catAx>
      <c:valAx>
        <c:axId val="11995328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RLU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1995136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ATP Messung S.c.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725039810391438"/>
          <c:y val="0.11694416582821002"/>
          <c:w val="0.802554906918311"/>
          <c:h val="0.61264476091075948"/>
        </c:manualLayout>
      </c:layout>
      <c:lineChart>
        <c:grouping val="standard"/>
        <c:varyColors val="0"/>
        <c:ser>
          <c:idx val="0"/>
          <c:order val="0"/>
          <c:cat>
            <c:strRef>
              <c:f>'Auswertung LuciPac'!$A$7:$A$10</c:f>
              <c:strCache>
                <c:ptCount val="4"/>
                <c:pt idx="0">
                  <c:v>10-3</c:v>
                </c:pt>
                <c:pt idx="1">
                  <c:v>10-4</c:v>
                </c:pt>
                <c:pt idx="2">
                  <c:v>10-5</c:v>
                </c:pt>
                <c:pt idx="3">
                  <c:v>10-6</c:v>
                </c:pt>
              </c:strCache>
            </c:strRef>
          </c:cat>
          <c:val>
            <c:numRef>
              <c:f>'Auswertung LuciPac'!$B$7:$B$10</c:f>
              <c:numCache>
                <c:formatCode>General</c:formatCode>
                <c:ptCount val="4"/>
                <c:pt idx="0">
                  <c:v>217</c:v>
                </c:pt>
                <c:pt idx="1">
                  <c:v>12</c:v>
                </c:pt>
                <c:pt idx="2">
                  <c:v>8</c:v>
                </c:pt>
                <c:pt idx="3">
                  <c:v>8</c:v>
                </c:pt>
              </c:numCache>
            </c:numRef>
          </c:val>
          <c:smooth val="0"/>
        </c:ser>
        <c:ser>
          <c:idx val="1"/>
          <c:order val="1"/>
          <c:cat>
            <c:strRef>
              <c:f>'Auswertung LuciPac'!$A$7:$A$10</c:f>
              <c:strCache>
                <c:ptCount val="4"/>
                <c:pt idx="0">
                  <c:v>10-3</c:v>
                </c:pt>
                <c:pt idx="1">
                  <c:v>10-4</c:v>
                </c:pt>
                <c:pt idx="2">
                  <c:v>10-5</c:v>
                </c:pt>
                <c:pt idx="3">
                  <c:v>10-6</c:v>
                </c:pt>
              </c:strCache>
            </c:strRef>
          </c:cat>
          <c:val>
            <c:numRef>
              <c:f>'Auswertung LuciPac'!$C$7:$C$10</c:f>
              <c:numCache>
                <c:formatCode>General</c:formatCode>
                <c:ptCount val="4"/>
                <c:pt idx="0">
                  <c:v>216</c:v>
                </c:pt>
                <c:pt idx="1">
                  <c:v>4</c:v>
                </c:pt>
                <c:pt idx="2">
                  <c:v>7</c:v>
                </c:pt>
                <c:pt idx="3">
                  <c:v>6</c:v>
                </c:pt>
              </c:numCache>
            </c:numRef>
          </c:val>
          <c:smooth val="0"/>
        </c:ser>
        <c:ser>
          <c:idx val="2"/>
          <c:order val="2"/>
          <c:cat>
            <c:strRef>
              <c:f>'Auswertung LuciPac'!$A$7:$A$10</c:f>
              <c:strCache>
                <c:ptCount val="4"/>
                <c:pt idx="0">
                  <c:v>10-3</c:v>
                </c:pt>
                <c:pt idx="1">
                  <c:v>10-4</c:v>
                </c:pt>
                <c:pt idx="2">
                  <c:v>10-5</c:v>
                </c:pt>
                <c:pt idx="3">
                  <c:v>10-6</c:v>
                </c:pt>
              </c:strCache>
            </c:strRef>
          </c:cat>
          <c:val>
            <c:numRef>
              <c:f>'Auswertung LuciPac'!$D$7:$D$10</c:f>
              <c:numCache>
                <c:formatCode>General</c:formatCode>
                <c:ptCount val="4"/>
                <c:pt idx="0">
                  <c:v>224</c:v>
                </c:pt>
                <c:pt idx="1">
                  <c:v>31</c:v>
                </c:pt>
                <c:pt idx="2">
                  <c:v>7</c:v>
                </c:pt>
                <c:pt idx="3">
                  <c:v>7</c:v>
                </c:pt>
              </c:numCache>
            </c:numRef>
          </c:val>
          <c:smooth val="0"/>
        </c:ser>
        <c:ser>
          <c:idx val="3"/>
          <c:order val="3"/>
          <c:cat>
            <c:strRef>
              <c:f>'Auswertung LuciPac'!$A$7:$A$10</c:f>
              <c:strCache>
                <c:ptCount val="4"/>
                <c:pt idx="0">
                  <c:v>10-3</c:v>
                </c:pt>
                <c:pt idx="1">
                  <c:v>10-4</c:v>
                </c:pt>
                <c:pt idx="2">
                  <c:v>10-5</c:v>
                </c:pt>
                <c:pt idx="3">
                  <c:v>10-6</c:v>
                </c:pt>
              </c:strCache>
            </c:strRef>
          </c:cat>
          <c:val>
            <c:numRef>
              <c:f>'Auswertung LuciPac'!$E$7:$E$10</c:f>
              <c:numCache>
                <c:formatCode>General</c:formatCode>
                <c:ptCount val="4"/>
                <c:pt idx="0">
                  <c:v>222</c:v>
                </c:pt>
                <c:pt idx="1">
                  <c:v>28</c:v>
                </c:pt>
                <c:pt idx="2">
                  <c:v>5</c:v>
                </c:pt>
                <c:pt idx="3">
                  <c:v>3</c:v>
                </c:pt>
              </c:numCache>
            </c:numRef>
          </c:val>
          <c:smooth val="0"/>
        </c:ser>
        <c:ser>
          <c:idx val="4"/>
          <c:order val="4"/>
          <c:cat>
            <c:strRef>
              <c:f>'Auswertung LuciPac'!$A$7:$A$10</c:f>
              <c:strCache>
                <c:ptCount val="4"/>
                <c:pt idx="0">
                  <c:v>10-3</c:v>
                </c:pt>
                <c:pt idx="1">
                  <c:v>10-4</c:v>
                </c:pt>
                <c:pt idx="2">
                  <c:v>10-5</c:v>
                </c:pt>
                <c:pt idx="3">
                  <c:v>10-6</c:v>
                </c:pt>
              </c:strCache>
            </c:strRef>
          </c:cat>
          <c:val>
            <c:numRef>
              <c:f>'Auswertung LuciPac'!$F$7:$F$10</c:f>
              <c:numCache>
                <c:formatCode>General</c:formatCode>
                <c:ptCount val="4"/>
                <c:pt idx="0">
                  <c:v>157</c:v>
                </c:pt>
                <c:pt idx="1">
                  <c:v>45</c:v>
                </c:pt>
                <c:pt idx="2">
                  <c:v>12</c:v>
                </c:pt>
                <c:pt idx="3">
                  <c:v>9</c:v>
                </c:pt>
              </c:numCache>
            </c:numRef>
          </c:val>
          <c:smooth val="0"/>
        </c:ser>
        <c:ser>
          <c:idx val="5"/>
          <c:order val="5"/>
          <c:cat>
            <c:strRef>
              <c:f>'Auswertung LuciPac'!$A$7:$A$10</c:f>
              <c:strCache>
                <c:ptCount val="4"/>
                <c:pt idx="0">
                  <c:v>10-3</c:v>
                </c:pt>
                <c:pt idx="1">
                  <c:v>10-4</c:v>
                </c:pt>
                <c:pt idx="2">
                  <c:v>10-5</c:v>
                </c:pt>
                <c:pt idx="3">
                  <c:v>10-6</c:v>
                </c:pt>
              </c:strCache>
            </c:strRef>
          </c:cat>
          <c:val>
            <c:numRef>
              <c:f>'Auswertung LuciPac'!$G$7:$G$10</c:f>
              <c:numCache>
                <c:formatCode>General</c:formatCode>
                <c:ptCount val="4"/>
                <c:pt idx="0">
                  <c:v>156</c:v>
                </c:pt>
                <c:pt idx="1">
                  <c:v>45</c:v>
                </c:pt>
                <c:pt idx="2">
                  <c:v>10</c:v>
                </c:pt>
                <c:pt idx="3">
                  <c:v>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8688640"/>
        <c:axId val="188694528"/>
      </c:lineChart>
      <c:catAx>
        <c:axId val="188688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88694528"/>
        <c:crosses val="autoZero"/>
        <c:auto val="1"/>
        <c:lblAlgn val="ctr"/>
        <c:lblOffset val="100"/>
        <c:noMultiLvlLbl val="0"/>
      </c:catAx>
      <c:valAx>
        <c:axId val="18869452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RLU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8868864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 altLang="de-DE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AT" altLang="de-DE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 smtClean="0"/>
              <a:t>Textmasterformate durch Klicken bearbeiten</a:t>
            </a:r>
          </a:p>
          <a:p>
            <a:pPr lvl="1"/>
            <a:r>
              <a:rPr lang="de-AT" altLang="de-DE" smtClean="0"/>
              <a:t>Zweite Ebene</a:t>
            </a:r>
          </a:p>
          <a:p>
            <a:pPr lvl="2"/>
            <a:r>
              <a:rPr lang="de-AT" altLang="de-DE" smtClean="0"/>
              <a:t>Dritte Ebene</a:t>
            </a:r>
          </a:p>
          <a:p>
            <a:pPr lvl="3"/>
            <a:r>
              <a:rPr lang="de-AT" altLang="de-DE" smtClean="0"/>
              <a:t>Vierte Ebene</a:t>
            </a:r>
          </a:p>
          <a:p>
            <a:pPr lvl="4"/>
            <a:r>
              <a:rPr lang="de-AT" altLang="de-DE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 altLang="de-DE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1D80C4-8BF2-40EF-B38C-0E913589D80E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2694603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altLang="de-DE" noProof="0" smtClean="0"/>
              <a:t>Titelmasterformat durch Klicken bearbeiten</a:t>
            </a:r>
            <a:endParaRPr lang="de-AT" altLang="de-DE" noProof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de-DE" altLang="de-DE" noProof="0" smtClean="0"/>
              <a:t>Formatvorlage des Untertitelmasters durch Klicken bearbeiten</a:t>
            </a:r>
            <a:endParaRPr lang="de-AT" altLang="de-DE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F22D72-C710-495C-8723-6BFDED1D342B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843081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A70779-0641-4F5C-8D37-F66A2B478093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534263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9274A-C4C4-412A-ACE0-3B63DBF09A3E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434775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54A5E4-105B-4D00-98B5-51AF699C1DD4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794219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95A5FC-8A72-4011-8C66-6AB96EC016E7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056368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DDF1D-90B7-4E62-9EFD-E366DE8ED213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705700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145C77-05A7-4C54-ABDA-C84BC3C88409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05343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842B1-4495-42FB-A87C-4B4FE891E6B8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350156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6ED386-1E8C-4B53-A036-DABAAC5C91AE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69053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E6602-39FD-4604-B61C-7ADDF7EC1E5F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01440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 smtClean="0"/>
              <a:t>Textmasterformate durch Klicken bearbeiten</a:t>
            </a:r>
          </a:p>
          <a:p>
            <a:pPr lvl="1"/>
            <a:r>
              <a:rPr lang="de-AT" altLang="de-DE" smtClean="0"/>
              <a:t>Zweite Ebene</a:t>
            </a:r>
          </a:p>
          <a:p>
            <a:pPr lvl="2"/>
            <a:r>
              <a:rPr lang="de-AT" altLang="de-DE" smtClean="0"/>
              <a:t>Dritte Ebene</a:t>
            </a:r>
          </a:p>
          <a:p>
            <a:pPr lvl="3"/>
            <a:r>
              <a:rPr lang="de-AT" altLang="de-DE" smtClean="0"/>
              <a:t>Vierte Ebene</a:t>
            </a:r>
          </a:p>
          <a:p>
            <a:pPr lvl="4"/>
            <a:r>
              <a:rPr lang="de-AT" alt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64388" y="6381750"/>
            <a:ext cx="1728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975" y="6381750"/>
            <a:ext cx="44640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31913" y="6381750"/>
            <a:ext cx="765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fld id="{422655DC-29C6-4E21-B623-FD36850C5CD4}" type="slidenum">
              <a:rPr lang="de-AT" altLang="de-DE"/>
              <a:pPr/>
              <a:t>‹Nr.›</a:t>
            </a:fld>
            <a:endParaRPr lang="de-AT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492896"/>
            <a:ext cx="7772400" cy="1470025"/>
          </a:xfrm>
        </p:spPr>
        <p:txBody>
          <a:bodyPr/>
          <a:lstStyle/>
          <a:p>
            <a:r>
              <a:rPr lang="de-DE" altLang="de-DE" b="1" dirty="0" smtClean="0"/>
              <a:t> </a:t>
            </a:r>
            <a:r>
              <a:rPr lang="de-DE" altLang="de-DE" b="1" dirty="0" smtClean="0">
                <a:solidFill>
                  <a:srgbClr val="92D050"/>
                </a:solidFill>
              </a:rPr>
              <a:t>ATP – Messungen </a:t>
            </a:r>
            <a:r>
              <a:rPr lang="de-DE" altLang="de-DE" dirty="0" smtClean="0"/>
              <a:t/>
            </a:r>
            <a:br>
              <a:rPr lang="de-DE" altLang="de-DE" dirty="0" smtClean="0"/>
            </a:br>
            <a:r>
              <a:rPr lang="de-DE" altLang="de-DE" b="1" dirty="0" smtClean="0">
                <a:solidFill>
                  <a:srgbClr val="002060"/>
                </a:solidFill>
              </a:rPr>
              <a:t>Hygienekontrollen von </a:t>
            </a:r>
            <a:br>
              <a:rPr lang="de-DE" altLang="de-DE" b="1" dirty="0" smtClean="0">
                <a:solidFill>
                  <a:srgbClr val="002060"/>
                </a:solidFill>
              </a:rPr>
            </a:br>
            <a:r>
              <a:rPr lang="de-DE" altLang="de-DE" b="1" dirty="0" smtClean="0">
                <a:solidFill>
                  <a:srgbClr val="002060"/>
                </a:solidFill>
              </a:rPr>
              <a:t>Spül- und Betriebswasser </a:t>
            </a:r>
            <a:r>
              <a:rPr lang="de-DE" altLang="de-DE" dirty="0" smtClean="0"/>
              <a:t/>
            </a:r>
            <a:br>
              <a:rPr lang="de-DE" altLang="de-DE" dirty="0" smtClean="0"/>
            </a:br>
            <a:endParaRPr lang="de-DE" altLang="de-DE" dirty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95536" y="4869160"/>
            <a:ext cx="8568952" cy="769640"/>
          </a:xfrm>
        </p:spPr>
        <p:txBody>
          <a:bodyPr/>
          <a:lstStyle/>
          <a:p>
            <a:r>
              <a:rPr lang="de-DE" altLang="de-DE" sz="2800" dirty="0" smtClean="0"/>
              <a:t>Dr. </a:t>
            </a:r>
            <a:r>
              <a:rPr lang="de-DE" altLang="de-DE" sz="2800" dirty="0"/>
              <a:t>K</a:t>
            </a:r>
            <a:r>
              <a:rPr lang="de-DE" altLang="de-DE" sz="2800" dirty="0" smtClean="0"/>
              <a:t>arin </a:t>
            </a:r>
            <a:r>
              <a:rPr lang="de-DE" altLang="de-DE" sz="2800" dirty="0" smtClean="0"/>
              <a:t>Mandl</a:t>
            </a:r>
            <a:r>
              <a:rPr lang="de-DE" altLang="de-DE" sz="2800" dirty="0"/>
              <a:t>,</a:t>
            </a:r>
            <a:r>
              <a:rPr lang="de-DE" altLang="de-DE" sz="2800" dirty="0" smtClean="0"/>
              <a:t> Joschy Hummer, Dr. Klinger</a:t>
            </a:r>
            <a:endParaRPr lang="de-DE" altLang="de-DE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627784" y="332656"/>
            <a:ext cx="3888432" cy="4032448"/>
          </a:xfrm>
          <a:prstGeom prst="rect">
            <a:avLst/>
          </a:prstGeom>
          <a:solidFill>
            <a:srgbClr val="336600"/>
          </a:solidFill>
          <a:ln>
            <a:solidFill>
              <a:srgbClr val="33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10</a:t>
            </a:fld>
            <a:endParaRPr lang="de-AT" altLang="de-DE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76672"/>
            <a:ext cx="3312368" cy="3703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>
          <a:xfrm>
            <a:off x="2483768" y="45072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b="1" dirty="0"/>
              <a:t>Schütteln Sie den </a:t>
            </a:r>
            <a:r>
              <a:rPr lang="de-DE" b="1" dirty="0" err="1"/>
              <a:t>LuciPac</a:t>
            </a:r>
            <a:r>
              <a:rPr lang="de-DE" b="1" dirty="0"/>
              <a:t> Pen-AQUA einige Male so nach unten aus, dass die Probenflüssigkeit aus dem Kamm in die </a:t>
            </a:r>
            <a:r>
              <a:rPr lang="de-DE" b="1" dirty="0" smtClean="0"/>
              <a:t>Reaktionskammer gelangen </a:t>
            </a:r>
            <a:r>
              <a:rPr lang="de-DE" b="1" dirty="0"/>
              <a:t>kann.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60795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3059832" y="260648"/>
            <a:ext cx="3312368" cy="3816424"/>
          </a:xfrm>
          <a:prstGeom prst="rect">
            <a:avLst/>
          </a:prstGeom>
          <a:solidFill>
            <a:srgbClr val="336600"/>
          </a:solidFill>
          <a:ln>
            <a:solidFill>
              <a:srgbClr val="33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11</a:t>
            </a:fld>
            <a:endParaRPr lang="de-AT" altLang="de-DE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354" y="577905"/>
            <a:ext cx="2901323" cy="3181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>
          <a:xfrm>
            <a:off x="2987824" y="430824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b="1" dirty="0"/>
              <a:t>Schwenken Sie den </a:t>
            </a:r>
            <a:r>
              <a:rPr lang="de-DE" b="1" dirty="0" err="1"/>
              <a:t>LuciPac</a:t>
            </a:r>
            <a:r>
              <a:rPr lang="de-DE" b="1" dirty="0"/>
              <a:t> Pen-AQUA so lange, bis sich  das Reagenz vollständig gelöst hat.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15993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3347864" y="370880"/>
            <a:ext cx="3168352" cy="4138240"/>
          </a:xfrm>
          <a:prstGeom prst="rect">
            <a:avLst/>
          </a:prstGeom>
          <a:solidFill>
            <a:srgbClr val="336600"/>
          </a:solidFill>
          <a:ln>
            <a:solidFill>
              <a:srgbClr val="33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12</a:t>
            </a:fld>
            <a:endParaRPr lang="de-AT" altLang="de-DE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48680"/>
            <a:ext cx="2876333" cy="3727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805" y="370880"/>
            <a:ext cx="4159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>
          <a:xfrm>
            <a:off x="3203848" y="463580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b="1" dirty="0"/>
              <a:t>Führen Sie nun den </a:t>
            </a:r>
            <a:r>
              <a:rPr lang="de-DE" b="1" dirty="0" err="1"/>
              <a:t>LuciPac</a:t>
            </a:r>
            <a:r>
              <a:rPr lang="de-DE" b="1" dirty="0"/>
              <a:t> Pen-AQUA in die Messkammer des </a:t>
            </a:r>
            <a:r>
              <a:rPr lang="de-DE" b="1" dirty="0" err="1"/>
              <a:t>Lumitesters</a:t>
            </a:r>
            <a:r>
              <a:rPr lang="de-DE" b="1" dirty="0"/>
              <a:t> ein und schließen Sie den Deckel.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871580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483768" y="620688"/>
            <a:ext cx="3168352" cy="3672408"/>
          </a:xfrm>
          <a:prstGeom prst="rect">
            <a:avLst/>
          </a:prstGeom>
          <a:solidFill>
            <a:srgbClr val="336600"/>
          </a:solidFill>
          <a:ln>
            <a:solidFill>
              <a:srgbClr val="33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13</a:t>
            </a:fld>
            <a:endParaRPr lang="de-AT" altLang="de-DE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817879"/>
            <a:ext cx="2664296" cy="3221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>
          <a:xfrm>
            <a:off x="2339752" y="429309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b="1" dirty="0"/>
              <a:t>Drücken sie auf "ENTER". Resultate werden nach 10 Sekunden auf dem Display angezeigt.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982841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14</a:t>
            </a:fld>
            <a:endParaRPr lang="de-AT" altLang="de-DE"/>
          </a:p>
        </p:txBody>
      </p:sp>
      <p:sp>
        <p:nvSpPr>
          <p:cNvPr id="5" name="Textfeld 4"/>
          <p:cNvSpPr txBox="1"/>
          <p:nvPr/>
        </p:nvSpPr>
        <p:spPr>
          <a:xfrm>
            <a:off x="962256" y="1124744"/>
            <a:ext cx="6912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rgbClr val="002060"/>
                </a:solidFill>
              </a:rPr>
              <a:t>Erstellen von betriebsinternen eigenen Richtwerten auf Basis von</a:t>
            </a:r>
            <a:endParaRPr lang="de-AT" sz="2800" b="1" dirty="0">
              <a:solidFill>
                <a:srgbClr val="002060"/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971600" y="2276872"/>
            <a:ext cx="770485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>
                <a:solidFill>
                  <a:srgbClr val="92D050"/>
                </a:solidFill>
              </a:rPr>
              <a:t>Empfohlene Werte im Nachspülwasser:</a:t>
            </a:r>
          </a:p>
          <a:p>
            <a:endParaRPr lang="de-DE" dirty="0"/>
          </a:p>
          <a:p>
            <a:r>
              <a:rPr lang="de-DE" dirty="0"/>
              <a:t>&lt; 10 RLU	sehr sauber</a:t>
            </a:r>
          </a:p>
          <a:p>
            <a:r>
              <a:rPr lang="de-DE" dirty="0"/>
              <a:t>10 – 25 RLU	sauber</a:t>
            </a:r>
          </a:p>
          <a:p>
            <a:r>
              <a:rPr lang="de-DE" dirty="0"/>
              <a:t>25 – 50 RLU	bedenklich (nochmalige Reinigung und Desinfektion der 		Anlage empfohlen)</a:t>
            </a:r>
          </a:p>
          <a:p>
            <a:r>
              <a:rPr lang="de-DE" dirty="0"/>
              <a:t>&gt; 50 RLU	verschmutzt und mikrobiologisch belastet</a:t>
            </a:r>
          </a:p>
          <a:p>
            <a:r>
              <a:rPr lang="de-DE" dirty="0"/>
              <a:t>&gt; 100 RLU	produktschädlich</a:t>
            </a:r>
            <a:br>
              <a:rPr lang="de-DE" dirty="0"/>
            </a:br>
            <a:r>
              <a:rPr lang="de-DE" dirty="0"/>
              <a:t>&gt; 1.000 RLU	gesundheitsschädlich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4674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15</a:t>
            </a:fld>
            <a:endParaRPr lang="de-AT" altLang="de-DE"/>
          </a:p>
        </p:txBody>
      </p:sp>
      <p:sp>
        <p:nvSpPr>
          <p:cNvPr id="5" name="Textfeld 4"/>
          <p:cNvSpPr txBox="1"/>
          <p:nvPr/>
        </p:nvSpPr>
        <p:spPr>
          <a:xfrm>
            <a:off x="2339752" y="1772816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400" b="1" dirty="0" smtClean="0">
                <a:solidFill>
                  <a:srgbClr val="002060"/>
                </a:solidFill>
              </a:rPr>
              <a:t>Pause</a:t>
            </a:r>
            <a:endParaRPr lang="de-AT" sz="5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9734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16</a:t>
            </a:fld>
            <a:endParaRPr lang="de-AT" altLang="de-DE"/>
          </a:p>
        </p:txBody>
      </p:sp>
      <p:sp>
        <p:nvSpPr>
          <p:cNvPr id="5" name="Textfeld 4"/>
          <p:cNvSpPr txBox="1"/>
          <p:nvPr/>
        </p:nvSpPr>
        <p:spPr>
          <a:xfrm>
            <a:off x="1259632" y="1435225"/>
            <a:ext cx="56166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rgbClr val="92D050"/>
                </a:solidFill>
              </a:rPr>
              <a:t> </a:t>
            </a:r>
          </a:p>
          <a:p>
            <a:r>
              <a:rPr lang="de-DE" sz="2000" b="1" dirty="0" smtClean="0">
                <a:solidFill>
                  <a:srgbClr val="92D050"/>
                </a:solidFill>
              </a:rPr>
              <a:t>In 6 Betrieben wurden: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Betriebswasser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Nachspülwasser aus dem Füller vor der Füllung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Nachspülwasser nach der Füllung</a:t>
            </a:r>
          </a:p>
          <a:p>
            <a:endParaRPr lang="de-DE" dirty="0"/>
          </a:p>
          <a:p>
            <a:r>
              <a:rPr lang="de-DE" sz="2000" b="1" dirty="0" smtClean="0">
                <a:solidFill>
                  <a:srgbClr val="92D050"/>
                </a:solidFill>
              </a:rPr>
              <a:t>Messung: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Teilweise der ATP-Werte im </a:t>
            </a:r>
            <a:r>
              <a:rPr lang="de-DE" dirty="0"/>
              <a:t>K</a:t>
            </a:r>
            <a:r>
              <a:rPr lang="de-DE" dirty="0" smtClean="0"/>
              <a:t>eller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r>
              <a:rPr lang="de-DE" sz="2000" b="1" dirty="0" smtClean="0">
                <a:solidFill>
                  <a:srgbClr val="92D050"/>
                </a:solidFill>
              </a:rPr>
              <a:t>Im Labor: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ATP-Werte erhoben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Keimzahl</a:t>
            </a:r>
            <a:r>
              <a:rPr lang="de-DE" dirty="0" smtClean="0"/>
              <a:t> bestimmt</a:t>
            </a:r>
            <a:endParaRPr lang="de-AT" dirty="0"/>
          </a:p>
        </p:txBody>
      </p:sp>
      <p:pic>
        <p:nvPicPr>
          <p:cNvPr id="6" name="Picture 5" descr="\\SRV-01\Biologie\Mikrobiologie\Projekte\Laufende Projekte\ATP\Flaschenfoto\P82085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573016"/>
            <a:ext cx="278430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>
          <a:xfrm>
            <a:off x="251520" y="348240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dirty="0">
                <a:solidFill>
                  <a:srgbClr val="002060"/>
                </a:solidFill>
              </a:rPr>
              <a:t>Hygienekontrollen von </a:t>
            </a:r>
            <a:r>
              <a:rPr lang="de-DE" sz="3200" b="1" dirty="0" smtClean="0">
                <a:solidFill>
                  <a:srgbClr val="002060"/>
                </a:solidFill>
              </a:rPr>
              <a:t>Spül- </a:t>
            </a:r>
            <a:r>
              <a:rPr lang="de-DE" sz="3200" b="1" dirty="0">
                <a:solidFill>
                  <a:srgbClr val="002060"/>
                </a:solidFill>
              </a:rPr>
              <a:t>und Betriebswasser </a:t>
            </a:r>
            <a:endParaRPr lang="de-AT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1223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17</a:t>
            </a:fld>
            <a:endParaRPr lang="de-AT" altLang="de-DE"/>
          </a:p>
        </p:txBody>
      </p:sp>
      <p:pic>
        <p:nvPicPr>
          <p:cNvPr id="5" name="Picture 2" descr="C:\Users\Mandl\AppData\Local\Microsoft\Windows\Temporary Internet Files\Content.Outlook\5V9RPITA\IMG_04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1621" y="2331132"/>
            <a:ext cx="3983766" cy="298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Mandl\AppData\Local\Microsoft\Windows\Temporary Internet Files\Content.Outlook\5V9RPITA\IMG_04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369" y="1916832"/>
            <a:ext cx="508856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1403648" y="836712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 smtClean="0">
                <a:solidFill>
                  <a:srgbClr val="002060"/>
                </a:solidFill>
              </a:rPr>
              <a:t>Bilder von der </a:t>
            </a:r>
            <a:r>
              <a:rPr lang="de-DE" sz="3600" b="1" dirty="0" err="1" smtClean="0">
                <a:solidFill>
                  <a:srgbClr val="002060"/>
                </a:solidFill>
              </a:rPr>
              <a:t>Probennahme</a:t>
            </a:r>
            <a:endParaRPr lang="de-AT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317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18</a:t>
            </a:fld>
            <a:endParaRPr lang="de-AT" altLang="de-DE"/>
          </a:p>
        </p:txBody>
      </p:sp>
      <p:sp>
        <p:nvSpPr>
          <p:cNvPr id="5" name="Rechteck 4"/>
          <p:cNvSpPr/>
          <p:nvPr/>
        </p:nvSpPr>
        <p:spPr>
          <a:xfrm>
            <a:off x="827584" y="620688"/>
            <a:ext cx="727280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 smtClean="0">
                <a:solidFill>
                  <a:srgbClr val="002060"/>
                </a:solidFill>
              </a:rPr>
              <a:t>Betrieb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r>
              <a:rPr lang="de-DE" dirty="0" smtClean="0"/>
              <a:t>öffentlichen Leitungswassernetz</a:t>
            </a:r>
          </a:p>
          <a:p>
            <a:r>
              <a:rPr lang="de-DE" dirty="0" smtClean="0"/>
              <a:t>Enthärtungsanlage + UV-Lampe</a:t>
            </a:r>
            <a:endParaRPr lang="de-DE" dirty="0" smtClean="0"/>
          </a:p>
          <a:p>
            <a:r>
              <a:rPr lang="de-DE" dirty="0" smtClean="0"/>
              <a:t>Regelmäßige chemische Reinigung</a:t>
            </a:r>
            <a:r>
              <a:rPr lang="de-DE" dirty="0"/>
              <a:t>+ anschließender </a:t>
            </a:r>
            <a:r>
              <a:rPr lang="de-DE" dirty="0" smtClean="0"/>
              <a:t>Dampfsterilisation</a:t>
            </a:r>
          </a:p>
          <a:p>
            <a:r>
              <a:rPr lang="de-DE" dirty="0" smtClean="0"/>
              <a:t>Flaschen werden mit </a:t>
            </a:r>
            <a:r>
              <a:rPr lang="de-DE" dirty="0" err="1" smtClean="0"/>
              <a:t>ozonierten</a:t>
            </a:r>
            <a:r>
              <a:rPr lang="de-DE" dirty="0" smtClean="0"/>
              <a:t> Wasser gespült</a:t>
            </a:r>
            <a:endParaRPr lang="de-DE" dirty="0"/>
          </a:p>
          <a:p>
            <a:endParaRPr lang="de-DE" dirty="0" smtClean="0"/>
          </a:p>
          <a:p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027885"/>
              </p:ext>
            </p:extLst>
          </p:nvPr>
        </p:nvGraphicFramePr>
        <p:xfrm>
          <a:off x="395535" y="2636912"/>
          <a:ext cx="7992889" cy="36003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2941"/>
                <a:gridCol w="1559452"/>
                <a:gridCol w="1028455"/>
                <a:gridCol w="1063856"/>
                <a:gridCol w="1063856"/>
                <a:gridCol w="1394562"/>
                <a:gridCol w="969767"/>
              </a:tblGrid>
              <a:tr h="12937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solidFill>
                            <a:srgbClr val="002060"/>
                          </a:solidFill>
                          <a:effectLst/>
                        </a:rPr>
                        <a:t>Betriebe </a:t>
                      </a:r>
                      <a:endParaRPr lang="de-AT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solidFill>
                            <a:srgbClr val="002060"/>
                          </a:solidFill>
                          <a:effectLst/>
                        </a:rPr>
                        <a:t>Qualität des Wassers</a:t>
                      </a:r>
                      <a:endParaRPr lang="de-AT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 err="1">
                          <a:solidFill>
                            <a:srgbClr val="002060"/>
                          </a:solidFill>
                          <a:effectLst/>
                        </a:rPr>
                        <a:t>LuciPacPen</a:t>
                      </a:r>
                      <a:r>
                        <a:rPr lang="de-AT" sz="1600" dirty="0">
                          <a:solidFill>
                            <a:srgbClr val="002060"/>
                          </a:solidFill>
                          <a:effectLst/>
                        </a:rPr>
                        <a:t> im Keller RLU</a:t>
                      </a:r>
                      <a:endParaRPr lang="de-AT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 err="1">
                          <a:solidFill>
                            <a:srgbClr val="002060"/>
                          </a:solidFill>
                          <a:effectLst/>
                        </a:rPr>
                        <a:t>LuciPacPen</a:t>
                      </a:r>
                      <a:r>
                        <a:rPr lang="de-AT" sz="1200" dirty="0">
                          <a:solidFill>
                            <a:srgbClr val="002060"/>
                          </a:solidFill>
                          <a:effectLst/>
                        </a:rPr>
                        <a:t> im Labor RLU</a:t>
                      </a:r>
                      <a:endParaRPr lang="de-AT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 err="1">
                          <a:solidFill>
                            <a:srgbClr val="002060"/>
                          </a:solidFill>
                          <a:effectLst/>
                        </a:rPr>
                        <a:t>LuciPacPen</a:t>
                      </a:r>
                      <a:r>
                        <a:rPr lang="de-AT" sz="1200" dirty="0">
                          <a:solidFill>
                            <a:srgbClr val="002060"/>
                          </a:solidFill>
                          <a:effectLst/>
                        </a:rPr>
                        <a:t> Aqua im Keller RLU</a:t>
                      </a:r>
                      <a:endParaRPr lang="de-AT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 err="1">
                          <a:solidFill>
                            <a:srgbClr val="002060"/>
                          </a:solidFill>
                          <a:effectLst/>
                        </a:rPr>
                        <a:t>LuciPacPenAqua</a:t>
                      </a:r>
                      <a:r>
                        <a:rPr lang="de-AT" sz="1600" dirty="0">
                          <a:solidFill>
                            <a:srgbClr val="002060"/>
                          </a:solidFill>
                          <a:effectLst/>
                        </a:rPr>
                        <a:t> im Labor RLU</a:t>
                      </a:r>
                      <a:endParaRPr lang="de-AT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solidFill>
                            <a:srgbClr val="002060"/>
                          </a:solidFill>
                          <a:effectLst/>
                        </a:rPr>
                        <a:t>PC KBE/ml</a:t>
                      </a:r>
                      <a:endParaRPr lang="de-AT" sz="16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567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solidFill>
                            <a:srgbClr val="002060"/>
                          </a:solidFill>
                          <a:effectLst/>
                        </a:rPr>
                        <a:t>Betrieb </a:t>
                      </a:r>
                      <a:r>
                        <a:rPr lang="de-AT" sz="1400" dirty="0" smtClean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de-AT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Betriebswasser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23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40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3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36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45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5796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 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Nachspülwasser aus Füller 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696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890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1177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1594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1870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11592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 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Nachspülwasser aus Füller nach der Füllung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1840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2665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1786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3047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2670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57907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19</a:t>
            </a:fld>
            <a:endParaRPr lang="de-AT" altLang="de-DE"/>
          </a:p>
        </p:txBody>
      </p:sp>
      <p:sp>
        <p:nvSpPr>
          <p:cNvPr id="5" name="Rechteck 4"/>
          <p:cNvSpPr/>
          <p:nvPr/>
        </p:nvSpPr>
        <p:spPr>
          <a:xfrm>
            <a:off x="594304" y="1052735"/>
            <a:ext cx="856895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 smtClean="0">
                <a:solidFill>
                  <a:srgbClr val="002060"/>
                </a:solidFill>
              </a:rPr>
              <a:t>Betrieb 2</a:t>
            </a:r>
            <a:endParaRPr lang="de-DE" sz="2000" b="1" dirty="0">
              <a:solidFill>
                <a:srgbClr val="002060"/>
              </a:solidFill>
            </a:endParaRPr>
          </a:p>
          <a:p>
            <a:r>
              <a:rPr lang="de-DE" dirty="0" smtClean="0"/>
              <a:t>Wasserversorgung </a:t>
            </a:r>
            <a:r>
              <a:rPr lang="de-DE" dirty="0"/>
              <a:t>mit dem hauseigenen </a:t>
            </a:r>
            <a:r>
              <a:rPr lang="de-DE" dirty="0" smtClean="0"/>
              <a:t>Brunnen</a:t>
            </a:r>
          </a:p>
          <a:p>
            <a:r>
              <a:rPr lang="de-DE" dirty="0" smtClean="0"/>
              <a:t>Füllanlage wird sporadisch mit Chemikalien und/oder Dampf gereinigt</a:t>
            </a:r>
          </a:p>
          <a:p>
            <a:r>
              <a:rPr lang="de-DE" dirty="0" smtClean="0"/>
              <a:t>Die Flaschen werden mit SO2 gespült</a:t>
            </a:r>
          </a:p>
          <a:p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415182" y="5373216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Empfehlung: Wasserleitung des öffentlichen Netzes mit einer anschließenden UV- Lampe zu verwenden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952503"/>
              </p:ext>
            </p:extLst>
          </p:nvPr>
        </p:nvGraphicFramePr>
        <p:xfrm>
          <a:off x="683568" y="2530064"/>
          <a:ext cx="7704855" cy="27711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1686"/>
                <a:gridCol w="1532210"/>
                <a:gridCol w="981680"/>
                <a:gridCol w="1037506"/>
                <a:gridCol w="1037506"/>
                <a:gridCol w="1380192"/>
                <a:gridCol w="894075"/>
              </a:tblGrid>
              <a:tr h="10087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100" dirty="0">
                          <a:solidFill>
                            <a:srgbClr val="002060"/>
                          </a:solidFill>
                          <a:effectLst/>
                        </a:rPr>
                        <a:t>Betriebe </a:t>
                      </a:r>
                      <a:endParaRPr lang="de-AT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100" dirty="0">
                          <a:solidFill>
                            <a:srgbClr val="002060"/>
                          </a:solidFill>
                          <a:effectLst/>
                        </a:rPr>
                        <a:t>Qualität des Wassers</a:t>
                      </a:r>
                      <a:endParaRPr lang="de-AT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100" dirty="0" err="1">
                          <a:solidFill>
                            <a:srgbClr val="002060"/>
                          </a:solidFill>
                          <a:effectLst/>
                        </a:rPr>
                        <a:t>LuciPacPen</a:t>
                      </a:r>
                      <a:r>
                        <a:rPr lang="de-AT" sz="1100" dirty="0">
                          <a:solidFill>
                            <a:srgbClr val="002060"/>
                          </a:solidFill>
                          <a:effectLst/>
                        </a:rPr>
                        <a:t> im Keller RLU</a:t>
                      </a:r>
                      <a:endParaRPr lang="de-AT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000" dirty="0" err="1">
                          <a:solidFill>
                            <a:srgbClr val="002060"/>
                          </a:solidFill>
                          <a:effectLst/>
                        </a:rPr>
                        <a:t>LuciPacPen</a:t>
                      </a:r>
                      <a:r>
                        <a:rPr lang="de-AT" sz="1000" dirty="0">
                          <a:solidFill>
                            <a:srgbClr val="002060"/>
                          </a:solidFill>
                          <a:effectLst/>
                        </a:rPr>
                        <a:t> im Labor RLU</a:t>
                      </a:r>
                      <a:endParaRPr lang="de-AT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000" dirty="0" err="1">
                          <a:solidFill>
                            <a:srgbClr val="002060"/>
                          </a:solidFill>
                          <a:effectLst/>
                        </a:rPr>
                        <a:t>LuciPacPen</a:t>
                      </a:r>
                      <a:r>
                        <a:rPr lang="de-AT" sz="1000" dirty="0">
                          <a:solidFill>
                            <a:srgbClr val="002060"/>
                          </a:solidFill>
                          <a:effectLst/>
                        </a:rPr>
                        <a:t> Aqua im Keller RLU</a:t>
                      </a:r>
                      <a:endParaRPr lang="de-AT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100" dirty="0" err="1">
                          <a:solidFill>
                            <a:srgbClr val="002060"/>
                          </a:solidFill>
                          <a:effectLst/>
                        </a:rPr>
                        <a:t>LuciPacPenAqua</a:t>
                      </a:r>
                      <a:r>
                        <a:rPr lang="de-AT" sz="1100" dirty="0">
                          <a:solidFill>
                            <a:srgbClr val="002060"/>
                          </a:solidFill>
                          <a:effectLst/>
                        </a:rPr>
                        <a:t> im Labor RLU</a:t>
                      </a:r>
                      <a:endParaRPr lang="de-AT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100" dirty="0">
                          <a:solidFill>
                            <a:srgbClr val="002060"/>
                          </a:solidFill>
                          <a:effectLst/>
                        </a:rPr>
                        <a:t>PC KBE/ml</a:t>
                      </a:r>
                      <a:endParaRPr lang="de-AT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4961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solidFill>
                            <a:srgbClr val="002060"/>
                          </a:solidFill>
                          <a:effectLst/>
                        </a:rPr>
                        <a:t>Betrieb 2</a:t>
                      </a:r>
                      <a:endParaRPr lang="de-AT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Betriebswasser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 -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88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 -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117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 smtClean="0">
                          <a:effectLst/>
                        </a:rPr>
                        <a:t>1.330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5065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 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Nachspülwasser vor Reinigung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 -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526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 -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526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 smtClean="0">
                          <a:effectLst/>
                        </a:rPr>
                        <a:t>145.000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759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 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Nachspülwasser nach Abfüllung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 -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 smtClean="0">
                          <a:effectLst/>
                        </a:rPr>
                        <a:t>3.013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 -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 smtClean="0">
                          <a:effectLst/>
                        </a:rPr>
                        <a:t>8.239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 smtClean="0">
                          <a:effectLst/>
                        </a:rPr>
                        <a:t>816.000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1821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9274A-C4C4-412A-ACE0-3B63DBF09A3E}" type="slidenum">
              <a:rPr lang="de-AT" altLang="de-DE" smtClean="0"/>
              <a:pPr/>
              <a:t>2</a:t>
            </a:fld>
            <a:endParaRPr lang="de-AT" altLang="de-DE"/>
          </a:p>
        </p:txBody>
      </p:sp>
      <p:sp>
        <p:nvSpPr>
          <p:cNvPr id="7" name="Textfeld 6"/>
          <p:cNvSpPr txBox="1"/>
          <p:nvPr/>
        </p:nvSpPr>
        <p:spPr>
          <a:xfrm>
            <a:off x="395536" y="1484784"/>
            <a:ext cx="8208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rgbClr val="92D050"/>
                </a:solidFill>
              </a:rPr>
              <a:t>Kooperationspartner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4000" dirty="0" smtClean="0">
                <a:solidFill>
                  <a:srgbClr val="002060"/>
                </a:solidFill>
              </a:rPr>
              <a:t>Firma </a:t>
            </a:r>
            <a:r>
              <a:rPr lang="de-DE" sz="4000" dirty="0" err="1" smtClean="0">
                <a:solidFill>
                  <a:srgbClr val="002060"/>
                </a:solidFill>
              </a:rPr>
              <a:t>Biomedica</a:t>
            </a:r>
            <a:r>
              <a:rPr lang="de-DE" sz="4000" dirty="0" smtClean="0">
                <a:solidFill>
                  <a:srgbClr val="002060"/>
                </a:solidFill>
              </a:rPr>
              <a:t> </a:t>
            </a:r>
            <a:endParaRPr lang="de-DE" sz="4000" dirty="0" smtClean="0">
              <a:solidFill>
                <a:srgbClr val="002060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4000" dirty="0" smtClean="0">
                <a:solidFill>
                  <a:srgbClr val="002060"/>
                </a:solidFill>
              </a:rPr>
              <a:t>Kellereiberatung </a:t>
            </a:r>
            <a:r>
              <a:rPr lang="de-DE" sz="4000" dirty="0">
                <a:solidFill>
                  <a:srgbClr val="002060"/>
                </a:solidFill>
              </a:rPr>
              <a:t>Hummer </a:t>
            </a:r>
            <a:r>
              <a:rPr lang="de-DE" sz="4000" dirty="0" smtClean="0">
                <a:solidFill>
                  <a:srgbClr val="002060"/>
                </a:solidFill>
              </a:rPr>
              <a:t>GmbH</a:t>
            </a:r>
            <a:endParaRPr lang="de-AT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4381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20</a:t>
            </a:fld>
            <a:endParaRPr lang="de-AT" altLang="de-DE"/>
          </a:p>
        </p:txBody>
      </p:sp>
      <p:sp>
        <p:nvSpPr>
          <p:cNvPr id="5" name="Rechteck 4"/>
          <p:cNvSpPr/>
          <p:nvPr/>
        </p:nvSpPr>
        <p:spPr>
          <a:xfrm>
            <a:off x="827584" y="224148"/>
            <a:ext cx="603041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>
                <a:solidFill>
                  <a:srgbClr val="002060"/>
                </a:solidFill>
              </a:rPr>
              <a:t>Betrieb </a:t>
            </a:r>
            <a:r>
              <a:rPr lang="de-DE" sz="2000" b="1" dirty="0" smtClean="0">
                <a:solidFill>
                  <a:srgbClr val="002060"/>
                </a:solidFill>
              </a:rPr>
              <a:t>3</a:t>
            </a:r>
            <a:endParaRPr lang="de-DE" sz="2000" b="1" dirty="0">
              <a:solidFill>
                <a:srgbClr val="002060"/>
              </a:solidFill>
            </a:endParaRPr>
          </a:p>
          <a:p>
            <a:r>
              <a:rPr lang="de-DE" dirty="0" smtClean="0"/>
              <a:t>Fruchtsaftabfüller </a:t>
            </a:r>
          </a:p>
          <a:p>
            <a:r>
              <a:rPr lang="de-DE" dirty="0" smtClean="0"/>
              <a:t>mit </a:t>
            </a:r>
            <a:r>
              <a:rPr lang="de-DE" dirty="0"/>
              <a:t>sehr genauer </a:t>
            </a:r>
            <a:r>
              <a:rPr lang="de-DE" dirty="0" smtClean="0"/>
              <a:t>Reinigungspraxischlorfreier </a:t>
            </a:r>
            <a:r>
              <a:rPr lang="de-DE" dirty="0"/>
              <a:t>Lauge bis 85 °C </a:t>
            </a:r>
            <a:r>
              <a:rPr lang="de-DE" dirty="0" smtClean="0"/>
              <a:t>gereinigt </a:t>
            </a:r>
          </a:p>
          <a:p>
            <a:r>
              <a:rPr lang="de-DE" dirty="0"/>
              <a:t>a</a:t>
            </a:r>
            <a:r>
              <a:rPr lang="de-DE" dirty="0" smtClean="0"/>
              <a:t>nschließend </a:t>
            </a:r>
            <a:r>
              <a:rPr lang="de-DE" dirty="0"/>
              <a:t>wird Wasserstoffperoxid </a:t>
            </a:r>
            <a:r>
              <a:rPr lang="de-DE" dirty="0" smtClean="0"/>
              <a:t>desinfiziert</a:t>
            </a:r>
          </a:p>
          <a:p>
            <a:r>
              <a:rPr lang="de-DE" dirty="0" smtClean="0"/>
              <a:t>Betriebswasser nachgespült</a:t>
            </a:r>
            <a:r>
              <a:rPr lang="de-DE" dirty="0"/>
              <a:t>. 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Das </a:t>
            </a:r>
            <a:r>
              <a:rPr lang="de-DE" dirty="0"/>
              <a:t>Betriebswasser stammt aus dem öffentlichen Netz, wird enthärtet und über eine UV-Lampe geführt. Alle Produkte werden zusätzlich einer Hochkurzzeit-Erhitzung unterzogen.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821044"/>
              </p:ext>
            </p:extLst>
          </p:nvPr>
        </p:nvGraphicFramePr>
        <p:xfrm>
          <a:off x="850483" y="3356992"/>
          <a:ext cx="7969988" cy="27363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0649"/>
                <a:gridCol w="1584936"/>
                <a:gridCol w="1015461"/>
                <a:gridCol w="1073207"/>
                <a:gridCol w="1073207"/>
                <a:gridCol w="1427686"/>
                <a:gridCol w="924842"/>
              </a:tblGrid>
              <a:tr h="10962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100" dirty="0">
                          <a:solidFill>
                            <a:srgbClr val="002060"/>
                          </a:solidFill>
                          <a:effectLst/>
                        </a:rPr>
                        <a:t>Betriebe </a:t>
                      </a:r>
                      <a:endParaRPr lang="de-AT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100" dirty="0">
                          <a:solidFill>
                            <a:srgbClr val="002060"/>
                          </a:solidFill>
                          <a:effectLst/>
                        </a:rPr>
                        <a:t>Qualität des Wassers</a:t>
                      </a:r>
                      <a:endParaRPr lang="de-AT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100" dirty="0" err="1">
                          <a:solidFill>
                            <a:srgbClr val="002060"/>
                          </a:solidFill>
                          <a:effectLst/>
                        </a:rPr>
                        <a:t>LuciPacPen</a:t>
                      </a:r>
                      <a:r>
                        <a:rPr lang="de-AT" sz="1100" dirty="0">
                          <a:solidFill>
                            <a:srgbClr val="002060"/>
                          </a:solidFill>
                          <a:effectLst/>
                        </a:rPr>
                        <a:t> im Keller RLU</a:t>
                      </a:r>
                      <a:endParaRPr lang="de-AT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000" dirty="0" err="1">
                          <a:solidFill>
                            <a:srgbClr val="002060"/>
                          </a:solidFill>
                          <a:effectLst/>
                        </a:rPr>
                        <a:t>LuciPacPen</a:t>
                      </a:r>
                      <a:r>
                        <a:rPr lang="de-AT" sz="1000" dirty="0">
                          <a:solidFill>
                            <a:srgbClr val="002060"/>
                          </a:solidFill>
                          <a:effectLst/>
                        </a:rPr>
                        <a:t> im Labor RLU</a:t>
                      </a:r>
                      <a:endParaRPr lang="de-AT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000" dirty="0" err="1">
                          <a:solidFill>
                            <a:srgbClr val="002060"/>
                          </a:solidFill>
                          <a:effectLst/>
                        </a:rPr>
                        <a:t>LuciPacPen</a:t>
                      </a:r>
                      <a:r>
                        <a:rPr lang="de-AT" sz="1000" dirty="0">
                          <a:solidFill>
                            <a:srgbClr val="002060"/>
                          </a:solidFill>
                          <a:effectLst/>
                        </a:rPr>
                        <a:t> Aqua im Keller RLU</a:t>
                      </a:r>
                      <a:endParaRPr lang="de-AT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100" dirty="0" err="1">
                          <a:solidFill>
                            <a:srgbClr val="002060"/>
                          </a:solidFill>
                          <a:effectLst/>
                        </a:rPr>
                        <a:t>LuciPacPenAqua</a:t>
                      </a:r>
                      <a:r>
                        <a:rPr lang="de-AT" sz="1100" dirty="0">
                          <a:solidFill>
                            <a:srgbClr val="002060"/>
                          </a:solidFill>
                          <a:effectLst/>
                        </a:rPr>
                        <a:t> im Labor RLU</a:t>
                      </a:r>
                      <a:endParaRPr lang="de-AT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100" dirty="0">
                          <a:solidFill>
                            <a:srgbClr val="002060"/>
                          </a:solidFill>
                          <a:effectLst/>
                        </a:rPr>
                        <a:t>PC KBE/ml</a:t>
                      </a:r>
                      <a:endParaRPr lang="de-AT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5391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solidFill>
                            <a:srgbClr val="002060"/>
                          </a:solidFill>
                          <a:effectLst/>
                        </a:rPr>
                        <a:t>Betrieb 3</a:t>
                      </a:r>
                      <a:endParaRPr lang="de-AT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Betriebswasser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25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45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26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25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52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550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 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Nachspülwasser aus Füller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9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19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22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10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0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5504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 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Nachspülwasser nach Füllung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10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21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6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13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495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62995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21</a:t>
            </a:fld>
            <a:endParaRPr lang="de-AT" altLang="de-DE"/>
          </a:p>
        </p:txBody>
      </p:sp>
      <p:sp>
        <p:nvSpPr>
          <p:cNvPr id="5" name="Rechteck 4"/>
          <p:cNvSpPr/>
          <p:nvPr/>
        </p:nvSpPr>
        <p:spPr>
          <a:xfrm>
            <a:off x="395536" y="612845"/>
            <a:ext cx="835292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 smtClean="0">
                <a:solidFill>
                  <a:srgbClr val="002060"/>
                </a:solidFill>
              </a:rPr>
              <a:t>Betrieb 4</a:t>
            </a:r>
            <a:endParaRPr lang="de-DE" sz="2000" b="1" dirty="0">
              <a:solidFill>
                <a:srgbClr val="002060"/>
              </a:solidFill>
            </a:endParaRPr>
          </a:p>
          <a:p>
            <a:r>
              <a:rPr lang="de-DE" dirty="0" smtClean="0"/>
              <a:t>sporadisch </a:t>
            </a:r>
            <a:r>
              <a:rPr lang="de-DE" dirty="0"/>
              <a:t>chemische Reinigungen der </a:t>
            </a:r>
            <a:r>
              <a:rPr lang="de-DE" dirty="0" smtClean="0"/>
              <a:t>Abfüllanlage</a:t>
            </a:r>
          </a:p>
          <a:p>
            <a:r>
              <a:rPr lang="de-DE" dirty="0" smtClean="0"/>
              <a:t>Wasser aus dem öffentlichen Netz + UV Lampe </a:t>
            </a:r>
          </a:p>
          <a:p>
            <a:endParaRPr lang="de-DE" dirty="0"/>
          </a:p>
          <a:p>
            <a:endParaRPr lang="de-DE" dirty="0" smtClean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078402"/>
              </p:ext>
            </p:extLst>
          </p:nvPr>
        </p:nvGraphicFramePr>
        <p:xfrm>
          <a:off x="611562" y="1916832"/>
          <a:ext cx="6808731" cy="33560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3792"/>
                <a:gridCol w="1354005"/>
                <a:gridCol w="867504"/>
                <a:gridCol w="916837"/>
                <a:gridCol w="916837"/>
                <a:gridCol w="1219667"/>
                <a:gridCol w="790089"/>
              </a:tblGrid>
              <a:tr h="10328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100" dirty="0">
                          <a:solidFill>
                            <a:srgbClr val="002060"/>
                          </a:solidFill>
                          <a:effectLst/>
                        </a:rPr>
                        <a:t>Betriebe </a:t>
                      </a:r>
                      <a:endParaRPr lang="de-AT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100" dirty="0">
                          <a:solidFill>
                            <a:srgbClr val="002060"/>
                          </a:solidFill>
                          <a:effectLst/>
                        </a:rPr>
                        <a:t>Qualität des Wassers</a:t>
                      </a:r>
                      <a:endParaRPr lang="de-AT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100" dirty="0" err="1">
                          <a:solidFill>
                            <a:srgbClr val="002060"/>
                          </a:solidFill>
                          <a:effectLst/>
                        </a:rPr>
                        <a:t>LuciPacPen</a:t>
                      </a:r>
                      <a:r>
                        <a:rPr lang="de-AT" sz="1100" dirty="0">
                          <a:solidFill>
                            <a:srgbClr val="002060"/>
                          </a:solidFill>
                          <a:effectLst/>
                        </a:rPr>
                        <a:t> im Keller RLU</a:t>
                      </a:r>
                      <a:endParaRPr lang="de-AT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000" dirty="0" err="1">
                          <a:solidFill>
                            <a:srgbClr val="002060"/>
                          </a:solidFill>
                          <a:effectLst/>
                        </a:rPr>
                        <a:t>LuciPacPen</a:t>
                      </a:r>
                      <a:r>
                        <a:rPr lang="de-AT" sz="1000" dirty="0">
                          <a:solidFill>
                            <a:srgbClr val="002060"/>
                          </a:solidFill>
                          <a:effectLst/>
                        </a:rPr>
                        <a:t> im Labor RLU</a:t>
                      </a:r>
                      <a:endParaRPr lang="de-AT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000" dirty="0" err="1">
                          <a:solidFill>
                            <a:srgbClr val="002060"/>
                          </a:solidFill>
                          <a:effectLst/>
                        </a:rPr>
                        <a:t>LuciPacPen</a:t>
                      </a:r>
                      <a:r>
                        <a:rPr lang="de-AT" sz="1000" dirty="0">
                          <a:solidFill>
                            <a:srgbClr val="002060"/>
                          </a:solidFill>
                          <a:effectLst/>
                        </a:rPr>
                        <a:t> Aqua im Keller RLU</a:t>
                      </a:r>
                      <a:endParaRPr lang="de-AT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100" dirty="0" err="1">
                          <a:solidFill>
                            <a:srgbClr val="002060"/>
                          </a:solidFill>
                          <a:effectLst/>
                        </a:rPr>
                        <a:t>LuciPacPenAqua</a:t>
                      </a:r>
                      <a:r>
                        <a:rPr lang="de-AT" sz="1100" dirty="0">
                          <a:solidFill>
                            <a:srgbClr val="002060"/>
                          </a:solidFill>
                          <a:effectLst/>
                        </a:rPr>
                        <a:t> im Labor RLU</a:t>
                      </a:r>
                      <a:endParaRPr lang="de-AT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100" dirty="0">
                          <a:solidFill>
                            <a:srgbClr val="002060"/>
                          </a:solidFill>
                          <a:effectLst/>
                        </a:rPr>
                        <a:t>PC KBE/ml</a:t>
                      </a:r>
                      <a:endParaRPr lang="de-AT" sz="11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5079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>
                          <a:solidFill>
                            <a:srgbClr val="002060"/>
                          </a:solidFill>
                          <a:effectLst/>
                        </a:rPr>
                        <a:t>Betrieb 4</a:t>
                      </a:r>
                      <a:endParaRPr lang="de-AT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>
                          <a:effectLst/>
                        </a:rPr>
                        <a:t>Betriebswasser</a:t>
                      </a:r>
                      <a:endParaRPr lang="de-A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>
                          <a:effectLst/>
                        </a:rPr>
                        <a:t>6</a:t>
                      </a:r>
                      <a:endParaRPr lang="de-A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>
                          <a:effectLst/>
                        </a:rPr>
                        <a:t>9</a:t>
                      </a:r>
                      <a:endParaRPr lang="de-A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>
                          <a:effectLst/>
                        </a:rPr>
                        <a:t>0</a:t>
                      </a:r>
                      <a:endParaRPr lang="de-A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>
                          <a:effectLst/>
                        </a:rPr>
                        <a:t>4</a:t>
                      </a:r>
                      <a:endParaRPr lang="de-A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>
                          <a:effectLst/>
                        </a:rPr>
                        <a:t>0</a:t>
                      </a:r>
                      <a:endParaRPr lang="de-A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10372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>
                          <a:effectLst/>
                        </a:rPr>
                        <a:t> </a:t>
                      </a:r>
                      <a:endParaRPr lang="de-A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>
                          <a:effectLst/>
                        </a:rPr>
                        <a:t>Nachspülwasser nach Dampfsterilisation</a:t>
                      </a:r>
                      <a:endParaRPr lang="de-A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>
                          <a:effectLst/>
                        </a:rPr>
                        <a:t>2</a:t>
                      </a:r>
                      <a:endParaRPr lang="de-A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>
                          <a:effectLst/>
                        </a:rPr>
                        <a:t>7</a:t>
                      </a:r>
                      <a:endParaRPr lang="de-A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>
                          <a:effectLst/>
                        </a:rPr>
                        <a:t>1</a:t>
                      </a:r>
                      <a:endParaRPr lang="de-A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>
                          <a:effectLst/>
                        </a:rPr>
                        <a:t>2</a:t>
                      </a:r>
                      <a:endParaRPr lang="de-A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>
                          <a:effectLst/>
                        </a:rPr>
                        <a:t>5</a:t>
                      </a:r>
                      <a:endParaRPr lang="de-A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7779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>
                          <a:effectLst/>
                        </a:rPr>
                        <a:t> </a:t>
                      </a:r>
                      <a:endParaRPr lang="de-A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>
                          <a:effectLst/>
                        </a:rPr>
                        <a:t>Füllorgan 1. Spülung nach Füllung</a:t>
                      </a:r>
                      <a:endParaRPr lang="de-A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>
                          <a:effectLst/>
                        </a:rPr>
                        <a:t>8</a:t>
                      </a:r>
                      <a:endParaRPr lang="de-A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>
                          <a:effectLst/>
                        </a:rPr>
                        <a:t>20</a:t>
                      </a:r>
                      <a:endParaRPr lang="de-A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>
                          <a:effectLst/>
                        </a:rPr>
                        <a:t>8</a:t>
                      </a:r>
                      <a:endParaRPr lang="de-A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>
                          <a:effectLst/>
                        </a:rPr>
                        <a:t>5</a:t>
                      </a:r>
                      <a:endParaRPr lang="de-A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>
                          <a:effectLst/>
                        </a:rPr>
                        <a:t>25</a:t>
                      </a:r>
                      <a:endParaRPr lang="de-A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14558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22</a:t>
            </a:fld>
            <a:endParaRPr lang="de-AT" altLang="de-DE"/>
          </a:p>
        </p:txBody>
      </p:sp>
      <p:sp>
        <p:nvSpPr>
          <p:cNvPr id="5" name="Rechteck 4"/>
          <p:cNvSpPr/>
          <p:nvPr/>
        </p:nvSpPr>
        <p:spPr>
          <a:xfrm>
            <a:off x="503040" y="404663"/>
            <a:ext cx="86409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 smtClean="0">
                <a:solidFill>
                  <a:srgbClr val="002060"/>
                </a:solidFill>
              </a:rPr>
              <a:t>Betrieb 5</a:t>
            </a:r>
            <a:endParaRPr lang="de-DE" sz="2000" b="1" dirty="0">
              <a:solidFill>
                <a:srgbClr val="002060"/>
              </a:solidFill>
            </a:endParaRPr>
          </a:p>
          <a:p>
            <a:r>
              <a:rPr lang="de-DE" dirty="0" smtClean="0"/>
              <a:t>alten Betrieb mit hauseigenem </a:t>
            </a:r>
            <a:r>
              <a:rPr lang="de-DE" dirty="0"/>
              <a:t>Brunnen </a:t>
            </a:r>
            <a:endParaRPr lang="de-DE" dirty="0" smtClean="0"/>
          </a:p>
          <a:p>
            <a:r>
              <a:rPr lang="de-DE" dirty="0" smtClean="0"/>
              <a:t>Reinigung </a:t>
            </a:r>
            <a:r>
              <a:rPr lang="de-DE" dirty="0"/>
              <a:t>der Abfüllanlage erfolgt teilweise mit Lauge und </a:t>
            </a:r>
            <a:r>
              <a:rPr lang="de-DE" dirty="0" smtClean="0"/>
              <a:t>Wasserstoffperoxid </a:t>
            </a:r>
            <a:r>
              <a:rPr lang="de-DE" dirty="0"/>
              <a:t>Angebrannte </a:t>
            </a:r>
            <a:r>
              <a:rPr lang="de-DE" dirty="0" smtClean="0"/>
              <a:t>Beläge durch </a:t>
            </a:r>
            <a:r>
              <a:rPr lang="de-DE" dirty="0"/>
              <a:t>oftmalige </a:t>
            </a:r>
            <a:r>
              <a:rPr lang="de-DE" dirty="0" smtClean="0"/>
              <a:t>Dampfsterilisationen</a:t>
            </a:r>
          </a:p>
          <a:p>
            <a:r>
              <a:rPr lang="de-DE" dirty="0" smtClean="0"/>
              <a:t>Die </a:t>
            </a:r>
            <a:r>
              <a:rPr lang="de-DE" dirty="0"/>
              <a:t>Flaschen werden über einen Tauchbadsterilisator mit </a:t>
            </a:r>
            <a:r>
              <a:rPr lang="de-DE" dirty="0" err="1"/>
              <a:t>Peressigsäure</a:t>
            </a:r>
            <a:r>
              <a:rPr lang="de-DE" dirty="0"/>
              <a:t> und das Nachspülwasser nach dem Sterilisator zur groben Reinigung über einen kleinen Kerzenfilter geführt.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097885"/>
              </p:ext>
            </p:extLst>
          </p:nvPr>
        </p:nvGraphicFramePr>
        <p:xfrm>
          <a:off x="611562" y="2564900"/>
          <a:ext cx="8352925" cy="30963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2481"/>
                <a:gridCol w="1661088"/>
                <a:gridCol w="1064251"/>
                <a:gridCol w="1124772"/>
                <a:gridCol w="1124772"/>
                <a:gridCol w="1496283"/>
                <a:gridCol w="969278"/>
              </a:tblGrid>
              <a:tr h="12404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050" dirty="0">
                          <a:solidFill>
                            <a:srgbClr val="002060"/>
                          </a:solidFill>
                          <a:effectLst/>
                        </a:rPr>
                        <a:t>Betriebe </a:t>
                      </a:r>
                      <a:endParaRPr lang="de-AT" sz="105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050" dirty="0">
                          <a:solidFill>
                            <a:srgbClr val="002060"/>
                          </a:solidFill>
                          <a:effectLst/>
                        </a:rPr>
                        <a:t>Qualität des Wassers</a:t>
                      </a:r>
                      <a:endParaRPr lang="de-AT" sz="105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050" dirty="0" err="1">
                          <a:solidFill>
                            <a:srgbClr val="002060"/>
                          </a:solidFill>
                          <a:effectLst/>
                        </a:rPr>
                        <a:t>LuciPacPen</a:t>
                      </a:r>
                      <a:r>
                        <a:rPr lang="de-AT" sz="1050" dirty="0">
                          <a:solidFill>
                            <a:srgbClr val="002060"/>
                          </a:solidFill>
                          <a:effectLst/>
                        </a:rPr>
                        <a:t> im Keller RLU</a:t>
                      </a:r>
                      <a:endParaRPr lang="de-AT" sz="105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900" dirty="0" err="1">
                          <a:solidFill>
                            <a:srgbClr val="002060"/>
                          </a:solidFill>
                          <a:effectLst/>
                        </a:rPr>
                        <a:t>LuciPacPen</a:t>
                      </a:r>
                      <a:r>
                        <a:rPr lang="de-AT" sz="900" dirty="0">
                          <a:solidFill>
                            <a:srgbClr val="002060"/>
                          </a:solidFill>
                          <a:effectLst/>
                        </a:rPr>
                        <a:t> im Labor RLU</a:t>
                      </a:r>
                      <a:endParaRPr lang="de-AT" sz="105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900" dirty="0" err="1">
                          <a:solidFill>
                            <a:srgbClr val="002060"/>
                          </a:solidFill>
                          <a:effectLst/>
                        </a:rPr>
                        <a:t>LuciPacPen</a:t>
                      </a:r>
                      <a:r>
                        <a:rPr lang="de-AT" sz="900" dirty="0">
                          <a:solidFill>
                            <a:srgbClr val="002060"/>
                          </a:solidFill>
                          <a:effectLst/>
                        </a:rPr>
                        <a:t> Aqua im Keller RLU</a:t>
                      </a:r>
                      <a:endParaRPr lang="de-AT" sz="105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050" dirty="0" err="1">
                          <a:solidFill>
                            <a:srgbClr val="002060"/>
                          </a:solidFill>
                          <a:effectLst/>
                        </a:rPr>
                        <a:t>LuciPacPenAqua</a:t>
                      </a:r>
                      <a:r>
                        <a:rPr lang="de-AT" sz="1050" dirty="0">
                          <a:solidFill>
                            <a:srgbClr val="002060"/>
                          </a:solidFill>
                          <a:effectLst/>
                        </a:rPr>
                        <a:t> im Labor RLU</a:t>
                      </a:r>
                      <a:endParaRPr lang="de-AT" sz="105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050" dirty="0">
                          <a:solidFill>
                            <a:srgbClr val="002060"/>
                          </a:solidFill>
                          <a:effectLst/>
                        </a:rPr>
                        <a:t>PC KBE/ml</a:t>
                      </a:r>
                      <a:endParaRPr lang="de-AT" sz="105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6101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>
                          <a:solidFill>
                            <a:srgbClr val="002060"/>
                          </a:solidFill>
                          <a:effectLst/>
                        </a:rPr>
                        <a:t>Betrieb 5</a:t>
                      </a:r>
                      <a:endParaRPr lang="de-AT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>
                          <a:effectLst/>
                        </a:rPr>
                        <a:t>Betriebswasser</a:t>
                      </a:r>
                      <a:endParaRPr lang="de-A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>
                          <a:effectLst/>
                        </a:rPr>
                        <a:t> -</a:t>
                      </a:r>
                      <a:endParaRPr lang="de-A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>
                          <a:effectLst/>
                        </a:rPr>
                        <a:t>660</a:t>
                      </a:r>
                      <a:endParaRPr lang="de-A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>
                          <a:effectLst/>
                        </a:rPr>
                        <a:t> -</a:t>
                      </a:r>
                      <a:endParaRPr lang="de-A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>
                          <a:effectLst/>
                        </a:rPr>
                        <a:t>553</a:t>
                      </a:r>
                      <a:endParaRPr lang="de-A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 smtClean="0">
                          <a:effectLst/>
                        </a:rPr>
                        <a:t>184.000</a:t>
                      </a:r>
                      <a:endParaRPr lang="de-A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6228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>
                          <a:effectLst/>
                        </a:rPr>
                        <a:t> </a:t>
                      </a:r>
                      <a:endParaRPr lang="de-A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>
                          <a:effectLst/>
                        </a:rPr>
                        <a:t>Füllorgan vor Reinigung</a:t>
                      </a:r>
                      <a:endParaRPr lang="de-A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>
                          <a:effectLst/>
                        </a:rPr>
                        <a:t> -</a:t>
                      </a:r>
                      <a:endParaRPr lang="de-A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 smtClean="0">
                          <a:effectLst/>
                        </a:rPr>
                        <a:t>1.319</a:t>
                      </a:r>
                      <a:endParaRPr lang="de-A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>
                          <a:effectLst/>
                        </a:rPr>
                        <a:t> -</a:t>
                      </a:r>
                      <a:endParaRPr lang="de-A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 smtClean="0">
                          <a:effectLst/>
                        </a:rPr>
                        <a:t>4.825</a:t>
                      </a:r>
                      <a:endParaRPr lang="de-A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 smtClean="0">
                          <a:effectLst/>
                        </a:rPr>
                        <a:t>26.400.000</a:t>
                      </a:r>
                      <a:endParaRPr lang="de-A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6228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>
                          <a:effectLst/>
                        </a:rPr>
                        <a:t> </a:t>
                      </a:r>
                      <a:endParaRPr lang="de-A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>
                          <a:effectLst/>
                        </a:rPr>
                        <a:t>Füllorgan nach Reinigung</a:t>
                      </a:r>
                      <a:endParaRPr lang="de-A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>
                          <a:effectLst/>
                        </a:rPr>
                        <a:t> -</a:t>
                      </a:r>
                      <a:endParaRPr lang="de-A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>
                          <a:effectLst/>
                        </a:rPr>
                        <a:t>231</a:t>
                      </a:r>
                      <a:endParaRPr lang="de-A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>
                          <a:effectLst/>
                        </a:rPr>
                        <a:t> -</a:t>
                      </a:r>
                      <a:endParaRPr lang="de-A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>
                          <a:effectLst/>
                        </a:rPr>
                        <a:t>208</a:t>
                      </a:r>
                      <a:endParaRPr lang="de-A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 smtClean="0">
                          <a:effectLst/>
                        </a:rPr>
                        <a:t>46.400</a:t>
                      </a:r>
                      <a:endParaRPr lang="de-A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  <p:sp>
        <p:nvSpPr>
          <p:cNvPr id="7" name="Rechteck 6"/>
          <p:cNvSpPr/>
          <p:nvPr/>
        </p:nvSpPr>
        <p:spPr>
          <a:xfrm>
            <a:off x="521420" y="5661248"/>
            <a:ext cx="83710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Empfehlung: Wasserleitung des öffentlichen Netzes mit einer anschließenden UV- Lampe zu verwenden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988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23</a:t>
            </a:fld>
            <a:endParaRPr lang="de-AT" altLang="de-DE"/>
          </a:p>
        </p:txBody>
      </p:sp>
      <p:sp>
        <p:nvSpPr>
          <p:cNvPr id="5" name="Rechteck 4"/>
          <p:cNvSpPr/>
          <p:nvPr/>
        </p:nvSpPr>
        <p:spPr>
          <a:xfrm>
            <a:off x="467544" y="472813"/>
            <a:ext cx="7200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 smtClean="0">
                <a:solidFill>
                  <a:srgbClr val="002060"/>
                </a:solidFill>
              </a:rPr>
              <a:t>Betrieb 6</a:t>
            </a:r>
            <a:endParaRPr lang="de-DE" sz="2000" b="1" dirty="0">
              <a:solidFill>
                <a:srgbClr val="002060"/>
              </a:solidFill>
            </a:endParaRPr>
          </a:p>
          <a:p>
            <a:r>
              <a:rPr lang="de-DE" dirty="0" smtClean="0"/>
              <a:t>Regelmäßige Reinigung der Füllanlage mit </a:t>
            </a:r>
            <a:r>
              <a:rPr lang="de-DE" dirty="0"/>
              <a:t>Lauge und </a:t>
            </a:r>
            <a:r>
              <a:rPr lang="de-DE" dirty="0" smtClean="0"/>
              <a:t>Desinfektion </a:t>
            </a:r>
            <a:r>
              <a:rPr lang="de-DE" dirty="0"/>
              <a:t>mit </a:t>
            </a:r>
            <a:r>
              <a:rPr lang="de-DE" dirty="0" smtClean="0"/>
              <a:t>Wasserstoffperoxid</a:t>
            </a:r>
          </a:p>
          <a:p>
            <a:r>
              <a:rPr lang="de-DE" dirty="0" smtClean="0"/>
              <a:t>Dampfsterilisation</a:t>
            </a:r>
            <a:r>
              <a:rPr lang="de-DE" dirty="0" smtClean="0"/>
              <a:t> </a:t>
            </a:r>
          </a:p>
          <a:p>
            <a:r>
              <a:rPr lang="de-DE" dirty="0" smtClean="0"/>
              <a:t>Brunnenwasser</a:t>
            </a:r>
          </a:p>
          <a:p>
            <a:endParaRPr lang="de-DE" dirty="0"/>
          </a:p>
          <a:p>
            <a:r>
              <a:rPr lang="de-DE" dirty="0" smtClean="0"/>
              <a:t> 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646614"/>
              </p:ext>
            </p:extLst>
          </p:nvPr>
        </p:nvGraphicFramePr>
        <p:xfrm>
          <a:off x="467546" y="2060848"/>
          <a:ext cx="8496941" cy="36724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0238"/>
                <a:gridCol w="1797703"/>
                <a:gridCol w="1082600"/>
                <a:gridCol w="1144165"/>
                <a:gridCol w="1144165"/>
                <a:gridCol w="1522081"/>
                <a:gridCol w="985989"/>
              </a:tblGrid>
              <a:tr h="14712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solidFill>
                            <a:srgbClr val="002060"/>
                          </a:solidFill>
                          <a:effectLst/>
                        </a:rPr>
                        <a:t>Betriebe </a:t>
                      </a:r>
                      <a:endParaRPr lang="de-AT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solidFill>
                            <a:srgbClr val="002060"/>
                          </a:solidFill>
                          <a:effectLst/>
                        </a:rPr>
                        <a:t>Qualität des Wassers</a:t>
                      </a:r>
                      <a:endParaRPr lang="de-AT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 err="1">
                          <a:solidFill>
                            <a:srgbClr val="002060"/>
                          </a:solidFill>
                          <a:effectLst/>
                        </a:rPr>
                        <a:t>LuciPacPen</a:t>
                      </a:r>
                      <a:r>
                        <a:rPr lang="de-AT" sz="1400" dirty="0">
                          <a:solidFill>
                            <a:srgbClr val="002060"/>
                          </a:solidFill>
                          <a:effectLst/>
                        </a:rPr>
                        <a:t> im Keller RLU</a:t>
                      </a:r>
                      <a:endParaRPr lang="de-AT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100" dirty="0" err="1">
                          <a:solidFill>
                            <a:srgbClr val="002060"/>
                          </a:solidFill>
                          <a:effectLst/>
                        </a:rPr>
                        <a:t>LuciPacPen</a:t>
                      </a:r>
                      <a:r>
                        <a:rPr lang="de-AT" sz="1100" dirty="0">
                          <a:solidFill>
                            <a:srgbClr val="002060"/>
                          </a:solidFill>
                          <a:effectLst/>
                        </a:rPr>
                        <a:t> im Labor RLU</a:t>
                      </a:r>
                      <a:endParaRPr lang="de-AT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100" dirty="0" err="1">
                          <a:solidFill>
                            <a:srgbClr val="002060"/>
                          </a:solidFill>
                          <a:effectLst/>
                        </a:rPr>
                        <a:t>LuciPacPen</a:t>
                      </a:r>
                      <a:r>
                        <a:rPr lang="de-AT" sz="1100" dirty="0">
                          <a:solidFill>
                            <a:srgbClr val="002060"/>
                          </a:solidFill>
                          <a:effectLst/>
                        </a:rPr>
                        <a:t> Aqua im Keller RLU</a:t>
                      </a:r>
                      <a:endParaRPr lang="de-AT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 err="1">
                          <a:solidFill>
                            <a:srgbClr val="002060"/>
                          </a:solidFill>
                          <a:effectLst/>
                        </a:rPr>
                        <a:t>LuciPacPenAqua</a:t>
                      </a:r>
                      <a:r>
                        <a:rPr lang="de-AT" sz="1400" dirty="0">
                          <a:solidFill>
                            <a:srgbClr val="002060"/>
                          </a:solidFill>
                          <a:effectLst/>
                        </a:rPr>
                        <a:t> im Labor RLU</a:t>
                      </a:r>
                      <a:endParaRPr lang="de-AT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solidFill>
                            <a:srgbClr val="002060"/>
                          </a:solidFill>
                          <a:effectLst/>
                        </a:rPr>
                        <a:t>PC KBE/ml</a:t>
                      </a:r>
                      <a:endParaRPr lang="de-AT" sz="1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723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200" dirty="0">
                          <a:solidFill>
                            <a:srgbClr val="002060"/>
                          </a:solidFill>
                          <a:effectLst/>
                        </a:rPr>
                        <a:t>Betrieb 6</a:t>
                      </a:r>
                      <a:endParaRPr lang="de-AT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Betriebswasser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31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167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12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238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441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7387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100">
                          <a:effectLst/>
                        </a:rPr>
                        <a:t> </a:t>
                      </a:r>
                      <a:endParaRPr lang="de-A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Füllorgan vor Reinigung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30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670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 -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735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 smtClean="0">
                          <a:effectLst/>
                        </a:rPr>
                        <a:t>1.980.000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7387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100">
                          <a:effectLst/>
                        </a:rPr>
                        <a:t> </a:t>
                      </a:r>
                      <a:endParaRPr lang="de-A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Füllorgan nach Reinigung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 -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>
                          <a:effectLst/>
                        </a:rPr>
                        <a:t>590</a:t>
                      </a:r>
                      <a:endParaRPr lang="de-AT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 -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>
                          <a:effectLst/>
                        </a:rPr>
                        <a:t>450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400" dirty="0" smtClean="0">
                          <a:effectLst/>
                        </a:rPr>
                        <a:t>362.000</a:t>
                      </a:r>
                      <a:endParaRPr lang="de-A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23265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24</a:t>
            </a:fld>
            <a:endParaRPr lang="de-AT" altLang="de-DE"/>
          </a:p>
        </p:txBody>
      </p:sp>
      <p:sp>
        <p:nvSpPr>
          <p:cNvPr id="6" name="Textfeld 5"/>
          <p:cNvSpPr txBox="1"/>
          <p:nvPr/>
        </p:nvSpPr>
        <p:spPr>
          <a:xfrm>
            <a:off x="755576" y="1124744"/>
            <a:ext cx="6624736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solidFill>
                  <a:srgbClr val="002060"/>
                </a:solidFill>
              </a:rPr>
              <a:t>Brunnenwasser und bedenkliche Keime</a:t>
            </a:r>
          </a:p>
          <a:p>
            <a:endParaRPr lang="de-DE" dirty="0" smtClean="0"/>
          </a:p>
          <a:p>
            <a:r>
              <a:rPr lang="de-DE" sz="2000" b="1" dirty="0" smtClean="0">
                <a:solidFill>
                  <a:srgbClr val="002060"/>
                </a:solidFill>
              </a:rPr>
              <a:t>1. Betrieb mit Brunnenwasser</a:t>
            </a:r>
          </a:p>
          <a:p>
            <a:r>
              <a:rPr lang="de-AT" dirty="0" err="1" smtClean="0"/>
              <a:t>Pseudomonas</a:t>
            </a:r>
            <a:r>
              <a:rPr lang="de-AT" dirty="0" smtClean="0"/>
              <a:t> </a:t>
            </a:r>
            <a:r>
              <a:rPr lang="de-AT" dirty="0" err="1" smtClean="0"/>
              <a:t>fluorescens</a:t>
            </a:r>
            <a:r>
              <a:rPr lang="de-AT" dirty="0" smtClean="0"/>
              <a:t>, </a:t>
            </a:r>
            <a:r>
              <a:rPr lang="de-AT" dirty="0" err="1" smtClean="0"/>
              <a:t>Aeromonas</a:t>
            </a:r>
            <a:r>
              <a:rPr lang="de-AT" dirty="0" smtClean="0"/>
              <a:t> </a:t>
            </a:r>
            <a:r>
              <a:rPr lang="de-AT" dirty="0" err="1" smtClean="0"/>
              <a:t>sobria</a:t>
            </a:r>
            <a:r>
              <a:rPr lang="de-AT" dirty="0" smtClean="0"/>
              <a:t>, </a:t>
            </a:r>
            <a:r>
              <a:rPr lang="de-AT" dirty="0" err="1" smtClean="0"/>
              <a:t>Aeromonas</a:t>
            </a:r>
            <a:r>
              <a:rPr lang="de-AT" dirty="0" smtClean="0"/>
              <a:t> </a:t>
            </a:r>
            <a:r>
              <a:rPr lang="de-AT" dirty="0" err="1" smtClean="0"/>
              <a:t>salmonicida</a:t>
            </a:r>
            <a:r>
              <a:rPr lang="de-AT" dirty="0" smtClean="0"/>
              <a:t>, </a:t>
            </a:r>
            <a:r>
              <a:rPr lang="de-AT" dirty="0" err="1" smtClean="0"/>
              <a:t>Strentophomonas</a:t>
            </a:r>
            <a:r>
              <a:rPr lang="de-AT" dirty="0" smtClean="0"/>
              <a:t> </a:t>
            </a:r>
            <a:r>
              <a:rPr lang="de-AT" dirty="0" err="1" smtClean="0"/>
              <a:t>maltophilia</a:t>
            </a:r>
            <a:r>
              <a:rPr lang="de-AT" dirty="0" smtClean="0"/>
              <a:t>, </a:t>
            </a:r>
            <a:r>
              <a:rPr lang="de-AT" dirty="0" err="1" smtClean="0"/>
              <a:t>Pseudomonas</a:t>
            </a:r>
            <a:r>
              <a:rPr lang="de-AT" dirty="0" smtClean="0"/>
              <a:t> </a:t>
            </a:r>
            <a:r>
              <a:rPr lang="de-AT" dirty="0" err="1" smtClean="0"/>
              <a:t>fluorescens</a:t>
            </a:r>
            <a:r>
              <a:rPr lang="de-AT" dirty="0" smtClean="0"/>
              <a:t>,  </a:t>
            </a:r>
            <a:r>
              <a:rPr lang="de-AT" dirty="0" err="1"/>
              <a:t>Aeromonas</a:t>
            </a:r>
            <a:r>
              <a:rPr lang="de-AT" dirty="0"/>
              <a:t> </a:t>
            </a:r>
            <a:r>
              <a:rPr lang="de-AT" dirty="0" err="1" smtClean="0"/>
              <a:t>salmonicida</a:t>
            </a:r>
            <a:r>
              <a:rPr lang="de-AT" dirty="0" smtClean="0"/>
              <a:t>, </a:t>
            </a:r>
            <a:r>
              <a:rPr lang="de-AT" dirty="0" err="1" smtClean="0"/>
              <a:t>Pseudomonas</a:t>
            </a:r>
            <a:r>
              <a:rPr lang="de-AT" dirty="0" smtClean="0"/>
              <a:t> </a:t>
            </a:r>
            <a:r>
              <a:rPr lang="de-AT" dirty="0" err="1"/>
              <a:t>aeroginosa</a:t>
            </a:r>
            <a:endParaRPr lang="de-AT" dirty="0"/>
          </a:p>
          <a:p>
            <a:r>
              <a:rPr lang="de-AT" dirty="0"/>
              <a:t>		</a:t>
            </a:r>
          </a:p>
          <a:p>
            <a:r>
              <a:rPr lang="de-DE" sz="2000" b="1" dirty="0" smtClean="0">
                <a:solidFill>
                  <a:srgbClr val="002060"/>
                </a:solidFill>
              </a:rPr>
              <a:t>2. Betrieb mit Brunnenwasser</a:t>
            </a:r>
          </a:p>
          <a:p>
            <a:r>
              <a:rPr lang="de-AT" dirty="0" err="1" smtClean="0"/>
              <a:t>Aeromonas</a:t>
            </a:r>
            <a:r>
              <a:rPr lang="de-AT" dirty="0" smtClean="0"/>
              <a:t> </a:t>
            </a:r>
            <a:r>
              <a:rPr lang="de-AT" dirty="0" err="1" smtClean="0"/>
              <a:t>salmonicida</a:t>
            </a:r>
            <a:r>
              <a:rPr lang="de-AT" dirty="0" smtClean="0"/>
              <a:t>, </a:t>
            </a:r>
            <a:r>
              <a:rPr lang="de-AT" dirty="0" err="1" smtClean="0"/>
              <a:t>Pseudomonas</a:t>
            </a:r>
            <a:r>
              <a:rPr lang="de-AT" dirty="0" smtClean="0"/>
              <a:t> </a:t>
            </a:r>
            <a:r>
              <a:rPr lang="de-AT" dirty="0" err="1" smtClean="0"/>
              <a:t>fluorescens</a:t>
            </a:r>
            <a:r>
              <a:rPr lang="de-AT" dirty="0" smtClean="0"/>
              <a:t>, </a:t>
            </a:r>
            <a:r>
              <a:rPr lang="de-AT" dirty="0" err="1" smtClean="0"/>
              <a:t>Pseudomonas</a:t>
            </a:r>
            <a:r>
              <a:rPr lang="de-AT" dirty="0" smtClean="0"/>
              <a:t> </a:t>
            </a:r>
            <a:r>
              <a:rPr lang="de-AT" dirty="0" err="1" smtClean="0"/>
              <a:t>putida</a:t>
            </a:r>
            <a:r>
              <a:rPr lang="de-AT" dirty="0" smtClean="0"/>
              <a:t>, </a:t>
            </a:r>
            <a:r>
              <a:rPr lang="de-AT" dirty="0" err="1" smtClean="0"/>
              <a:t>Klebsiella</a:t>
            </a:r>
            <a:r>
              <a:rPr lang="de-AT" dirty="0" smtClean="0"/>
              <a:t> </a:t>
            </a:r>
            <a:r>
              <a:rPr lang="de-AT" dirty="0" err="1" smtClean="0"/>
              <a:t>ornithinolytica</a:t>
            </a:r>
            <a:endParaRPr lang="de-AT" dirty="0" smtClean="0"/>
          </a:p>
          <a:p>
            <a:endParaRPr lang="de-DE" dirty="0"/>
          </a:p>
          <a:p>
            <a:r>
              <a:rPr lang="de-DE" b="1" dirty="0" err="1" smtClean="0">
                <a:solidFill>
                  <a:srgbClr val="002060"/>
                </a:solidFill>
              </a:rPr>
              <a:t>Hospitalismuskeime</a:t>
            </a:r>
            <a:endParaRPr lang="de-AT" b="1" dirty="0">
              <a:solidFill>
                <a:srgbClr val="002060"/>
              </a:solidFill>
            </a:endParaRP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426705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25</a:t>
            </a:fld>
            <a:endParaRPr lang="de-AT" altLang="de-DE"/>
          </a:p>
        </p:txBody>
      </p:sp>
      <p:sp>
        <p:nvSpPr>
          <p:cNvPr id="5" name="Rechteck 4"/>
          <p:cNvSpPr/>
          <p:nvPr/>
        </p:nvSpPr>
        <p:spPr>
          <a:xfrm>
            <a:off x="647564" y="1052736"/>
            <a:ext cx="784887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>
                <a:solidFill>
                  <a:srgbClr val="002060"/>
                </a:solidFill>
              </a:rPr>
              <a:t>Empfohlene Werte im Nachspülwasser</a:t>
            </a:r>
            <a:r>
              <a:rPr lang="de-DE" sz="2800" b="1" dirty="0" smtClean="0">
                <a:solidFill>
                  <a:srgbClr val="002060"/>
                </a:solidFill>
              </a:rPr>
              <a:t>:</a:t>
            </a:r>
          </a:p>
          <a:p>
            <a:endParaRPr lang="de-DE" sz="2800" b="1" dirty="0" smtClean="0">
              <a:solidFill>
                <a:srgbClr val="002060"/>
              </a:solidFill>
            </a:endParaRPr>
          </a:p>
          <a:p>
            <a:r>
              <a:rPr lang="de-DE" dirty="0" smtClean="0"/>
              <a:t>&lt; </a:t>
            </a:r>
            <a:r>
              <a:rPr lang="de-DE" dirty="0"/>
              <a:t>10 RLU	sehr sauber</a:t>
            </a:r>
          </a:p>
          <a:p>
            <a:r>
              <a:rPr lang="de-DE" dirty="0"/>
              <a:t>10 – 25 RLU	sauber</a:t>
            </a:r>
          </a:p>
          <a:p>
            <a:r>
              <a:rPr lang="de-DE" dirty="0"/>
              <a:t>25 – 50 RLU	bedenklich (nochmalige Reinigung und Desinfektion der </a:t>
            </a:r>
            <a:r>
              <a:rPr lang="de-DE" dirty="0" smtClean="0"/>
              <a:t>		Anlage </a:t>
            </a:r>
            <a:r>
              <a:rPr lang="de-DE" dirty="0"/>
              <a:t>empfohlen)</a:t>
            </a:r>
          </a:p>
          <a:p>
            <a:r>
              <a:rPr lang="de-DE" dirty="0" smtClean="0"/>
              <a:t>&gt; </a:t>
            </a:r>
            <a:r>
              <a:rPr lang="de-DE" dirty="0"/>
              <a:t>50 RLU	verschmutzt und mikrobiologisch belastet</a:t>
            </a:r>
          </a:p>
          <a:p>
            <a:r>
              <a:rPr lang="de-DE" dirty="0" smtClean="0"/>
              <a:t>&gt; 100 </a:t>
            </a:r>
            <a:r>
              <a:rPr lang="de-DE" dirty="0"/>
              <a:t>RLU	</a:t>
            </a:r>
            <a:r>
              <a:rPr lang="de-DE" dirty="0" smtClean="0"/>
              <a:t>produktschädlich</a:t>
            </a:r>
            <a:br>
              <a:rPr lang="de-DE" dirty="0" smtClean="0"/>
            </a:br>
            <a:r>
              <a:rPr lang="de-DE" dirty="0" smtClean="0"/>
              <a:t>&gt; </a:t>
            </a:r>
            <a:r>
              <a:rPr lang="de-DE" dirty="0"/>
              <a:t>1.000 RLU	gesundheitsschädlich</a:t>
            </a:r>
          </a:p>
        </p:txBody>
      </p:sp>
    </p:spTree>
    <p:extLst>
      <p:ext uri="{BB962C8B-B14F-4D97-AF65-F5344CB8AC3E}">
        <p14:creationId xmlns:p14="http://schemas.microsoft.com/office/powerpoint/2010/main" val="8191688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26</a:t>
            </a:fld>
            <a:endParaRPr lang="de-AT" altLang="de-DE"/>
          </a:p>
        </p:txBody>
      </p:sp>
      <p:graphicFrame>
        <p:nvGraphicFramePr>
          <p:cNvPr id="6" name="Diagram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2804268"/>
              </p:ext>
            </p:extLst>
          </p:nvPr>
        </p:nvGraphicFramePr>
        <p:xfrm>
          <a:off x="2051720" y="339519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Diagramm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398283"/>
              </p:ext>
            </p:extLst>
          </p:nvPr>
        </p:nvGraphicFramePr>
        <p:xfrm>
          <a:off x="1907704" y="33265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6876256" y="40466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631253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27</a:t>
            </a:fld>
            <a:endParaRPr lang="de-AT" altLang="de-DE"/>
          </a:p>
        </p:txBody>
      </p:sp>
      <p:graphicFrame>
        <p:nvGraphicFramePr>
          <p:cNvPr id="5" name="Diagram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8936270"/>
              </p:ext>
            </p:extLst>
          </p:nvPr>
        </p:nvGraphicFramePr>
        <p:xfrm>
          <a:off x="827584" y="476672"/>
          <a:ext cx="7128792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5830117" y="116632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10-3 ca. 5000 </a:t>
            </a:r>
            <a:r>
              <a:rPr lang="de-DE" dirty="0" err="1" smtClean="0"/>
              <a:t>S.c</a:t>
            </a:r>
            <a:r>
              <a:rPr lang="de-DE" dirty="0" smtClean="0"/>
              <a:t>./ml</a:t>
            </a:r>
          </a:p>
          <a:p>
            <a:r>
              <a:rPr lang="de-DE" dirty="0" smtClean="0"/>
              <a:t>10-4 ca. 900 </a:t>
            </a:r>
            <a:r>
              <a:rPr lang="de-DE" dirty="0" err="1" smtClean="0"/>
              <a:t>S.c</a:t>
            </a:r>
            <a:r>
              <a:rPr lang="de-DE" dirty="0" smtClean="0"/>
              <a:t>./ml</a:t>
            </a:r>
          </a:p>
          <a:p>
            <a:r>
              <a:rPr lang="de-DE" dirty="0" smtClean="0"/>
              <a:t>10-5 ca. 100 </a:t>
            </a:r>
            <a:r>
              <a:rPr lang="de-DE" dirty="0" err="1" smtClean="0"/>
              <a:t>S.c</a:t>
            </a:r>
            <a:r>
              <a:rPr lang="de-DE" dirty="0" smtClean="0"/>
              <a:t>./ml</a:t>
            </a:r>
          </a:p>
          <a:p>
            <a:r>
              <a:rPr lang="de-DE" dirty="0" smtClean="0"/>
              <a:t>10-6 ca. 10 </a:t>
            </a:r>
            <a:r>
              <a:rPr lang="de-DE" dirty="0" err="1" smtClean="0"/>
              <a:t>S.c</a:t>
            </a:r>
            <a:r>
              <a:rPr lang="de-DE" dirty="0" smtClean="0"/>
              <a:t>./ml</a:t>
            </a:r>
            <a:endParaRPr lang="de-AT" dirty="0"/>
          </a:p>
        </p:txBody>
      </p:sp>
      <p:pic>
        <p:nvPicPr>
          <p:cNvPr id="2050" name="Picture 2" descr="\\SRV-01\Biologie\Mikrobiologie\Projekte\Laufende Projekte\ATP\Jänner 2014\Validierung 7.2.14\A\P20771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316961"/>
            <a:ext cx="2520280" cy="1890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323528" y="40466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87139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04864"/>
            <a:ext cx="5116661" cy="3837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539552" y="265872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000" b="1" dirty="0" smtClean="0">
                <a:solidFill>
                  <a:srgbClr val="002060"/>
                </a:solidFill>
              </a:rPr>
              <a:t>Herzlichen Dank für </a:t>
            </a:r>
            <a:r>
              <a:rPr lang="de-DE" sz="6000" b="1" dirty="0" smtClean="0">
                <a:solidFill>
                  <a:srgbClr val="002060"/>
                </a:solidFill>
              </a:rPr>
              <a:t>Ihre Aufmerksamkeit</a:t>
            </a:r>
            <a:endParaRPr lang="de-DE" sz="6000" b="1" dirty="0" smtClean="0">
              <a:solidFill>
                <a:srgbClr val="002060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28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687240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67E84-E285-4B6D-B87D-8A2EFB97965C}" type="slidenum">
              <a:rPr lang="de-AT" altLang="de-DE"/>
              <a:pPr/>
              <a:t>3</a:t>
            </a:fld>
            <a:endParaRPr lang="de-AT" altLang="de-DE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>
                <a:solidFill>
                  <a:srgbClr val="002060"/>
                </a:solidFill>
              </a:rPr>
              <a:t>Warum</a:t>
            </a:r>
            <a:br>
              <a:rPr lang="de-DE" altLang="de-DE" dirty="0" smtClean="0">
                <a:solidFill>
                  <a:srgbClr val="002060"/>
                </a:solidFill>
              </a:rPr>
            </a:br>
            <a:r>
              <a:rPr lang="de-DE" altLang="de-DE" dirty="0" smtClean="0">
                <a:solidFill>
                  <a:srgbClr val="002060"/>
                </a:solidFill>
              </a:rPr>
              <a:t>Schnellkontrollen?</a:t>
            </a:r>
            <a:endParaRPr lang="de-DE" altLang="de-DE" dirty="0">
              <a:solidFill>
                <a:srgbClr val="002060"/>
              </a:solidFill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altLang="de-DE" dirty="0" smtClean="0"/>
              <a:t>Waschwasser</a:t>
            </a:r>
          </a:p>
          <a:p>
            <a:r>
              <a:rPr lang="de-DE" altLang="de-DE" dirty="0" smtClean="0"/>
              <a:t>Anforderungen an Wasser</a:t>
            </a:r>
          </a:p>
          <a:p>
            <a:r>
              <a:rPr lang="de-DE" altLang="de-DE" dirty="0" smtClean="0"/>
              <a:t>Gefahren der mikrobiologischen Verschleppung</a:t>
            </a:r>
          </a:p>
          <a:p>
            <a:r>
              <a:rPr lang="de-DE" altLang="de-DE" dirty="0" smtClean="0"/>
              <a:t>Reinigungskontrollen</a:t>
            </a:r>
          </a:p>
          <a:p>
            <a:r>
              <a:rPr lang="de-DE" altLang="de-DE" dirty="0" smtClean="0"/>
              <a:t>Sterile Abfüllungen</a:t>
            </a:r>
            <a:endParaRPr lang="de-DE" alt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4</a:t>
            </a:fld>
            <a:endParaRPr lang="de-AT" altLang="de-DE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84418"/>
            <a:ext cx="2016224" cy="2878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06190"/>
            <a:ext cx="1653341" cy="291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1475656" y="404664"/>
            <a:ext cx="5904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rgbClr val="002060"/>
                </a:solidFill>
              </a:rPr>
              <a:t>Bedienung des Gerätes</a:t>
            </a:r>
            <a:endParaRPr lang="de-AT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380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5</a:t>
            </a:fld>
            <a:endParaRPr lang="de-AT" altLang="de-DE"/>
          </a:p>
        </p:txBody>
      </p:sp>
      <p:sp>
        <p:nvSpPr>
          <p:cNvPr id="5" name="Rechteck 4"/>
          <p:cNvSpPr/>
          <p:nvPr/>
        </p:nvSpPr>
        <p:spPr>
          <a:xfrm>
            <a:off x="683568" y="692696"/>
            <a:ext cx="532859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 err="1">
                <a:solidFill>
                  <a:srgbClr val="002060"/>
                </a:solidFill>
              </a:rPr>
              <a:t>Gebrauch</a:t>
            </a:r>
            <a:r>
              <a:rPr lang="fr-FR" sz="2400" b="1" dirty="0">
                <a:solidFill>
                  <a:srgbClr val="002060"/>
                </a:solidFill>
              </a:rPr>
              <a:t> </a:t>
            </a:r>
            <a:r>
              <a:rPr lang="fr-FR" sz="2400" b="1" dirty="0" err="1">
                <a:solidFill>
                  <a:srgbClr val="002060"/>
                </a:solidFill>
              </a:rPr>
              <a:t>von</a:t>
            </a:r>
            <a:r>
              <a:rPr lang="fr-FR" sz="2400" b="1" dirty="0">
                <a:solidFill>
                  <a:srgbClr val="002060"/>
                </a:solidFill>
              </a:rPr>
              <a:t> </a:t>
            </a:r>
            <a:r>
              <a:rPr lang="de-DE" sz="2400" b="1" dirty="0" err="1">
                <a:solidFill>
                  <a:srgbClr val="002060"/>
                </a:solidFill>
              </a:rPr>
              <a:t>LuciPac</a:t>
            </a:r>
            <a:r>
              <a:rPr lang="de-DE" sz="2400" b="1" dirty="0">
                <a:solidFill>
                  <a:srgbClr val="002060"/>
                </a:solidFill>
              </a:rPr>
              <a:t> Pen-AQUA</a:t>
            </a:r>
            <a:r>
              <a:rPr lang="de-DE" sz="2000" b="1" dirty="0"/>
              <a:t/>
            </a:r>
            <a:br>
              <a:rPr lang="de-DE" sz="2000" b="1" dirty="0"/>
            </a:br>
            <a:endParaRPr lang="de-AT" sz="2000" dirty="0"/>
          </a:p>
          <a:p>
            <a:r>
              <a:rPr lang="de-DE" sz="2000" dirty="0"/>
              <a:t>Bitte </a:t>
            </a:r>
            <a:r>
              <a:rPr lang="de-DE" sz="2000" dirty="0" err="1"/>
              <a:t>LuciPac</a:t>
            </a:r>
            <a:r>
              <a:rPr lang="de-DE" sz="2000" dirty="0"/>
              <a:t> Pen-AQUA vor Gebrauch für circa 20 min auf Raumtemperatur bringen </a:t>
            </a:r>
            <a:endParaRPr lang="de-DE" sz="2000" dirty="0" smtClean="0"/>
          </a:p>
          <a:p>
            <a:r>
              <a:rPr lang="de-DE" sz="2000" dirty="0" smtClean="0"/>
              <a:t>(</a:t>
            </a:r>
            <a:r>
              <a:rPr lang="de-DE" sz="2000" dirty="0"/>
              <a:t>20 bis zu 35 °</a:t>
            </a:r>
            <a:r>
              <a:rPr lang="de-DE" sz="2000" dirty="0" smtClean="0"/>
              <a:t>C)</a:t>
            </a:r>
            <a:endParaRPr lang="de-AT" sz="20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559" y="188640"/>
            <a:ext cx="2757488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60" y="2924944"/>
            <a:ext cx="8713787" cy="243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939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2699792" y="548679"/>
            <a:ext cx="3672408" cy="3984247"/>
          </a:xfrm>
          <a:prstGeom prst="rect">
            <a:avLst/>
          </a:prstGeom>
          <a:solidFill>
            <a:srgbClr val="336600"/>
          </a:solidFill>
          <a:ln>
            <a:solidFill>
              <a:srgbClr val="33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6</a:t>
            </a:fld>
            <a:endParaRPr lang="de-AT" altLang="de-DE"/>
          </a:p>
        </p:txBody>
      </p:sp>
      <p:pic>
        <p:nvPicPr>
          <p:cNvPr id="6151" name="Picture 7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574" y="860813"/>
            <a:ext cx="3024336" cy="3408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843" y="548679"/>
            <a:ext cx="763809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2670010" y="4532927"/>
            <a:ext cx="44639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Entnehmen sie das </a:t>
            </a:r>
            <a:r>
              <a:rPr lang="de-DE" b="1" dirty="0" smtClean="0"/>
              <a:t>Stäbchen </a:t>
            </a:r>
            <a:r>
              <a:rPr lang="de-DE" b="1" dirty="0"/>
              <a:t>aus dem </a:t>
            </a:r>
            <a:r>
              <a:rPr lang="de-DE" b="1" dirty="0" smtClean="0"/>
              <a:t>Reaktionsgefäß. </a:t>
            </a:r>
            <a:r>
              <a:rPr lang="de-DE" b="1" dirty="0"/>
              <a:t>(Achten Sie darauf den Probensammler nicht zu berühren.) </a:t>
            </a:r>
            <a:endParaRPr lang="de-AT" dirty="0"/>
          </a:p>
        </p:txBody>
      </p:sp>
      <p:sp>
        <p:nvSpPr>
          <p:cNvPr id="9" name="Textfeld 8"/>
          <p:cNvSpPr txBox="1"/>
          <p:nvPr/>
        </p:nvSpPr>
        <p:spPr>
          <a:xfrm>
            <a:off x="611560" y="5733256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Quelle: </a:t>
            </a:r>
            <a:r>
              <a:rPr lang="de-DE" dirty="0" err="1" smtClean="0"/>
              <a:t>Hyserve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57008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hteck 26"/>
          <p:cNvSpPr/>
          <p:nvPr/>
        </p:nvSpPr>
        <p:spPr>
          <a:xfrm>
            <a:off x="3635896" y="719553"/>
            <a:ext cx="1728192" cy="3645551"/>
          </a:xfrm>
          <a:prstGeom prst="rect">
            <a:avLst/>
          </a:prstGeom>
          <a:solidFill>
            <a:srgbClr val="336600"/>
          </a:solidFill>
          <a:ln>
            <a:solidFill>
              <a:srgbClr val="33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719553"/>
            <a:ext cx="3816424" cy="5189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7</a:t>
            </a:fld>
            <a:endParaRPr lang="de-AT" altLang="de-DE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068253" y="1311276"/>
            <a:ext cx="414655" cy="396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268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3347864" y="1004351"/>
            <a:ext cx="1728192" cy="3860311"/>
          </a:xfrm>
          <a:prstGeom prst="rect">
            <a:avLst/>
          </a:prstGeom>
          <a:solidFill>
            <a:srgbClr val="336600"/>
          </a:solidFill>
          <a:ln>
            <a:solidFill>
              <a:srgbClr val="33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8</a:t>
            </a:fld>
            <a:endParaRPr lang="de-AT" altLang="de-DE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008849"/>
            <a:ext cx="3744416" cy="484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llipse 5"/>
          <p:cNvSpPr/>
          <p:nvPr/>
        </p:nvSpPr>
        <p:spPr>
          <a:xfrm>
            <a:off x="2339752" y="1196752"/>
            <a:ext cx="360040" cy="28803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Textfeld 6"/>
          <p:cNvSpPr txBox="1"/>
          <p:nvPr/>
        </p:nvSpPr>
        <p:spPr>
          <a:xfrm>
            <a:off x="2342567" y="114081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3</a:t>
            </a:r>
            <a:endParaRPr lang="de-A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923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2483768" y="332656"/>
            <a:ext cx="4248472" cy="4032448"/>
          </a:xfrm>
          <a:prstGeom prst="rect">
            <a:avLst/>
          </a:prstGeom>
          <a:solidFill>
            <a:srgbClr val="336600"/>
          </a:solidFill>
          <a:ln>
            <a:solidFill>
              <a:srgbClr val="33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 smtClean="0"/>
              <a:t>28.8.2014</a:t>
            </a:r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de-DE" smtClean="0"/>
              <a:t>Dr. Karin Mandl</a:t>
            </a:r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42B1-4495-42FB-A87C-4B4FE891E6B8}" type="slidenum">
              <a:rPr lang="de-AT" altLang="de-DE" smtClean="0"/>
              <a:pPr/>
              <a:t>9</a:t>
            </a:fld>
            <a:endParaRPr lang="de-AT" altLang="de-DE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549" y="503165"/>
            <a:ext cx="3672408" cy="3429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>
          <a:xfrm>
            <a:off x="2322004" y="436510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b="1" dirty="0"/>
              <a:t>Geben Sie den </a:t>
            </a:r>
            <a:r>
              <a:rPr lang="de-DE" b="1" dirty="0" smtClean="0"/>
              <a:t>Probensammler zurück </a:t>
            </a:r>
            <a:r>
              <a:rPr lang="de-DE" b="1" dirty="0"/>
              <a:t>in das Reaktionsgefäß </a:t>
            </a:r>
            <a:r>
              <a:rPr lang="de-DE" b="1" dirty="0" smtClean="0"/>
              <a:t>und </a:t>
            </a:r>
            <a:r>
              <a:rPr lang="de-DE" b="1" dirty="0"/>
              <a:t>durchstoßen Sie die Perforationen zur </a:t>
            </a:r>
            <a:r>
              <a:rPr lang="de-DE" b="1" dirty="0" smtClean="0"/>
              <a:t>Reaktions-kammer durch </a:t>
            </a:r>
            <a:r>
              <a:rPr lang="de-DE" b="1" dirty="0"/>
              <a:t>Druck auf den Griff.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66813289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_Vorlage">
  <a:themeElements>
    <a:clrScheme name="LFZ Powerpoint Vorlag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FZ Powerpoint 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FZ Powerpoint 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FZ Powerpoint 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FZ Powerpoint 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FZ Powerpoint 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FZ Powerpoint 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FZ Powerpoint 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FZ Powerpoint 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FZ Powerpoint 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FZ Powerpoint 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FZ Powerpoint 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FZ Powerpoint 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FZ Powerpoint 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Powerpoint_Vorlage</Template>
  <TotalTime>0</TotalTime>
  <Words>952</Words>
  <Application>Microsoft Office PowerPoint</Application>
  <PresentationFormat>Bildschirmpräsentation (4:3)</PresentationFormat>
  <Paragraphs>356</Paragraphs>
  <Slides>28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29" baseType="lpstr">
      <vt:lpstr>Powerpoint_Vorlage</vt:lpstr>
      <vt:lpstr> ATP – Messungen  Hygienekontrollen von  Spül- und Betriebswasser  </vt:lpstr>
      <vt:lpstr>PowerPoint-Präsentation</vt:lpstr>
      <vt:lpstr>Warum Schnellkontrollen?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HBLA u. BA Klnbg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Mandl Karin</dc:creator>
  <cp:lastModifiedBy>Mandl Karin</cp:lastModifiedBy>
  <cp:revision>50</cp:revision>
  <dcterms:created xsi:type="dcterms:W3CDTF">2014-07-30T10:50:23Z</dcterms:created>
  <dcterms:modified xsi:type="dcterms:W3CDTF">2014-08-27T08:38:34Z</dcterms:modified>
</cp:coreProperties>
</file>