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6" r:id="rId4"/>
    <p:sldId id="263" r:id="rId5"/>
    <p:sldId id="264" r:id="rId6"/>
    <p:sldId id="262" r:id="rId7"/>
    <p:sldId id="258" r:id="rId8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818" autoAdjust="0"/>
  </p:normalViewPr>
  <p:slideViewPr>
    <p:cSldViewPr snapToGrid="0" snapToObjects="1">
      <p:cViewPr varScale="1">
        <p:scale>
          <a:sx n="131" d="100"/>
          <a:sy n="131" d="100"/>
        </p:scale>
        <p:origin x="1080" y="126"/>
      </p:cViewPr>
      <p:guideLst>
        <p:guide orient="horz" pos="890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3570" y="-16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431814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07.07.2021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30091"/>
            <a:ext cx="904784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577" y="330122"/>
            <a:ext cx="1371666" cy="332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07.07.2021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64113"/>
            <a:ext cx="5090351" cy="42194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30089"/>
            <a:ext cx="904784" cy="4981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0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5988908" y="230400"/>
            <a:ext cx="286311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1"/>
                </a:solidFill>
              </a:rPr>
              <a:t>Eine Einrichtung des Bundesministeriums für</a:t>
            </a:r>
            <a:br>
              <a:rPr lang="de-AT" sz="1200" dirty="0" smtClean="0">
                <a:solidFill>
                  <a:schemeClr val="tx1"/>
                </a:solidFill>
              </a:rPr>
            </a:br>
            <a:r>
              <a:rPr lang="de-AT" sz="1200" dirty="0" smtClean="0">
                <a:solidFill>
                  <a:schemeClr val="tx1"/>
                </a:solidFill>
              </a:rPr>
              <a:t>Landwirtschaft, Regionen und Tourismus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400" y="1080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25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5867"/>
            <a:ext cx="7978525" cy="4066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5988908" y="230400"/>
            <a:ext cx="286311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1"/>
                </a:solidFill>
              </a:rPr>
              <a:t>Eine Einrichtung des Bundesministeriums für</a:t>
            </a:r>
            <a:br>
              <a:rPr lang="de-AT" sz="1200" dirty="0" smtClean="0">
                <a:solidFill>
                  <a:schemeClr val="tx1"/>
                </a:solidFill>
              </a:rPr>
            </a:br>
            <a:r>
              <a:rPr lang="de-AT" sz="1200" dirty="0" smtClean="0">
                <a:solidFill>
                  <a:schemeClr val="tx1"/>
                </a:solidFill>
              </a:rPr>
              <a:t>Landwirtschaft, Regionen</a:t>
            </a:r>
            <a:r>
              <a:rPr lang="de-AT" sz="1200" baseline="0" dirty="0" smtClean="0">
                <a:solidFill>
                  <a:schemeClr val="tx1"/>
                </a:solidFill>
              </a:rPr>
              <a:t> und Tourismus</a:t>
            </a:r>
            <a:endParaRPr lang="de-AT" sz="1200" dirty="0" smtClean="0">
              <a:solidFill>
                <a:schemeClr val="tx1"/>
              </a:solidFill>
            </a:endParaRPr>
          </a:p>
        </p:txBody>
      </p:sp>
      <p:pic>
        <p:nvPicPr>
          <p:cNvPr id="10" name="Grafik 9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400" y="1080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Karin.nachname@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15641" y="2960340"/>
            <a:ext cx="7978526" cy="1054449"/>
          </a:xfrm>
        </p:spPr>
        <p:txBody>
          <a:bodyPr/>
          <a:lstStyle/>
          <a:p>
            <a:r>
              <a:rPr lang="de-AT" dirty="0" smtClean="0"/>
              <a:t>Neue K+K Linie des </a:t>
            </a:r>
            <a:br>
              <a:rPr lang="de-AT" dirty="0" smtClean="0"/>
            </a:br>
            <a:r>
              <a:rPr lang="de-AT" dirty="0" smtClean="0"/>
              <a:t>Bundesamtes für </a:t>
            </a:r>
            <a:br>
              <a:rPr lang="de-AT" dirty="0" smtClean="0"/>
            </a:br>
            <a:r>
              <a:rPr lang="de-AT" dirty="0" smtClean="0"/>
              <a:t>Wein-und Obstbau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18054" y="5512622"/>
            <a:ext cx="3161492" cy="554038"/>
          </a:xfrm>
        </p:spPr>
        <p:txBody>
          <a:bodyPr/>
          <a:lstStyle/>
          <a:p>
            <a:r>
              <a:rPr lang="de-DE" dirty="0" smtClean="0"/>
              <a:t>Dr. </a:t>
            </a:r>
            <a:r>
              <a:rPr lang="de-DE" dirty="0"/>
              <a:t>K</a:t>
            </a:r>
            <a:r>
              <a:rPr lang="de-DE" dirty="0" smtClean="0"/>
              <a:t>arin Mandl</a:t>
            </a:r>
          </a:p>
          <a:p>
            <a:r>
              <a:rPr lang="de-DE" dirty="0" smtClean="0"/>
              <a:t>HBLA und BA für Wein- und Obstbau</a:t>
            </a:r>
          </a:p>
          <a:p>
            <a:r>
              <a:rPr lang="de-DE" dirty="0" smtClean="0"/>
              <a:t>Klosterneuburg 21.1.2021</a:t>
            </a:r>
          </a:p>
          <a:p>
            <a:r>
              <a:rPr lang="de-DE" dirty="0" smtClean="0"/>
              <a:t>In Zusammenarbeit mit DI </a:t>
            </a:r>
            <a:r>
              <a:rPr lang="de-DE" dirty="0"/>
              <a:t>J</a:t>
            </a:r>
            <a:r>
              <a:rPr lang="de-DE" dirty="0" smtClean="0"/>
              <a:t>asmina Suljic, DI Harald Scheiblhofer, DI Michael Winkler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477" y="1642695"/>
            <a:ext cx="3477333" cy="464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 </a:t>
            </a:r>
            <a:r>
              <a:rPr lang="en-US" dirty="0" err="1"/>
              <a:t>lactis-condensi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Stamerella</a:t>
            </a:r>
            <a:r>
              <a:rPr lang="en-US" dirty="0"/>
              <a:t> </a:t>
            </a:r>
            <a:r>
              <a:rPr lang="en-US" dirty="0" err="1"/>
              <a:t>lactis-condensi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Selektion im Stift Klosterneuburg</a:t>
            </a:r>
          </a:p>
          <a:p>
            <a:r>
              <a:rPr lang="de-DE" dirty="0" smtClean="0"/>
              <a:t>K+K eine hausinterne Bezeichnung die später in Kunst und Kultur umbenannt wurde</a:t>
            </a:r>
          </a:p>
          <a:p>
            <a:r>
              <a:rPr lang="de-DE" dirty="0" smtClean="0"/>
              <a:t>Erste Vorversuche brachten </a:t>
            </a:r>
            <a:r>
              <a:rPr lang="de-DE" dirty="0" err="1" smtClean="0"/>
              <a:t>florale</a:t>
            </a:r>
            <a:r>
              <a:rPr lang="de-DE" dirty="0" smtClean="0"/>
              <a:t>, </a:t>
            </a:r>
            <a:r>
              <a:rPr lang="de-DE" dirty="0" err="1" smtClean="0"/>
              <a:t>glycerinreiche</a:t>
            </a:r>
            <a:r>
              <a:rPr lang="de-DE" dirty="0" smtClean="0"/>
              <a:t> Weine hervor.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Gärgung</a:t>
            </a:r>
            <a:r>
              <a:rPr lang="de-DE" dirty="0" smtClean="0"/>
              <a:t> dauerte länger im Vergleich zu einer </a:t>
            </a:r>
            <a:r>
              <a:rPr lang="de-DE" dirty="0" err="1" smtClean="0"/>
              <a:t>Saccharomyctengärung</a:t>
            </a:r>
            <a:r>
              <a:rPr lang="de-DE" dirty="0" smtClean="0"/>
              <a:t>.</a:t>
            </a:r>
          </a:p>
          <a:p>
            <a:r>
              <a:rPr lang="de-DE" dirty="0" smtClean="0"/>
              <a:t>Jubiläumswein </a:t>
            </a:r>
          </a:p>
          <a:p>
            <a:r>
              <a:rPr lang="de-DE" dirty="0" smtClean="0"/>
              <a:t>Hinterließ den Eindruck diese Hefe mag Fructose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5786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Verwandte Candidas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Candida </a:t>
            </a:r>
            <a:r>
              <a:rPr lang="de-DE" dirty="0" err="1" smtClean="0"/>
              <a:t>zemplinina</a:t>
            </a:r>
            <a:r>
              <a:rPr lang="de-DE" dirty="0" smtClean="0"/>
              <a:t> (</a:t>
            </a:r>
            <a:r>
              <a:rPr lang="de-DE" dirty="0" err="1" smtClean="0"/>
              <a:t>Stamarella</a:t>
            </a:r>
            <a:r>
              <a:rPr lang="de-DE" dirty="0" smtClean="0"/>
              <a:t> </a:t>
            </a:r>
            <a:r>
              <a:rPr lang="de-DE" dirty="0" err="1" smtClean="0"/>
              <a:t>bacillaris</a:t>
            </a:r>
            <a:r>
              <a:rPr lang="de-DE" dirty="0" smtClean="0"/>
              <a:t>)</a:t>
            </a:r>
          </a:p>
          <a:p>
            <a:r>
              <a:rPr lang="de-DE" dirty="0" smtClean="0"/>
              <a:t>Candida </a:t>
            </a:r>
            <a:r>
              <a:rPr lang="de-DE" dirty="0" err="1" smtClean="0"/>
              <a:t>stellata</a:t>
            </a:r>
            <a:endParaRPr lang="de-DE" dirty="0" smtClean="0"/>
          </a:p>
          <a:p>
            <a:r>
              <a:rPr lang="de-DE" dirty="0" err="1" smtClean="0"/>
              <a:t>Stamarella</a:t>
            </a:r>
            <a:r>
              <a:rPr lang="de-DE" dirty="0" smtClean="0"/>
              <a:t> </a:t>
            </a:r>
            <a:r>
              <a:rPr lang="de-DE" dirty="0" err="1" smtClean="0"/>
              <a:t>bombicola</a:t>
            </a: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 smtClean="0"/>
              <a:t>Advances</a:t>
            </a:r>
            <a:r>
              <a:rPr lang="de-DE" dirty="0" smtClean="0"/>
              <a:t> in the Study </a:t>
            </a:r>
            <a:r>
              <a:rPr lang="de-DE" dirty="0" err="1" smtClean="0"/>
              <a:t>of</a:t>
            </a:r>
            <a:r>
              <a:rPr lang="de-DE" dirty="0" smtClean="0"/>
              <a:t> Candida </a:t>
            </a:r>
            <a:r>
              <a:rPr lang="de-DE" dirty="0" err="1" smtClean="0"/>
              <a:t>stellata</a:t>
            </a:r>
            <a:r>
              <a:rPr lang="de-DE" dirty="0" smtClean="0"/>
              <a:t>, Fermentation 2018,4,74, DOI: 10.3390/fermentation4030074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5580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Candida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Hohe Zucker und Salzkonzentrationen werden vertragen</a:t>
            </a:r>
          </a:p>
          <a:p>
            <a:r>
              <a:rPr lang="de-DE" dirty="0" smtClean="0"/>
              <a:t>Starke </a:t>
            </a:r>
            <a:r>
              <a:rPr lang="de-DE" dirty="0" err="1" smtClean="0"/>
              <a:t>fructophiler</a:t>
            </a:r>
            <a:r>
              <a:rPr lang="de-DE" dirty="0" smtClean="0"/>
              <a:t> Charakter</a:t>
            </a:r>
          </a:p>
          <a:p>
            <a:r>
              <a:rPr lang="de-DE" dirty="0" smtClean="0"/>
              <a:t>Eine </a:t>
            </a:r>
            <a:r>
              <a:rPr lang="de-DE" dirty="0" err="1" smtClean="0"/>
              <a:t>mesophile</a:t>
            </a:r>
            <a:r>
              <a:rPr lang="de-DE" dirty="0" smtClean="0"/>
              <a:t> Hefe 25-30°C Optimum</a:t>
            </a:r>
          </a:p>
          <a:p>
            <a:r>
              <a:rPr lang="de-DE" dirty="0" smtClean="0"/>
              <a:t>Bilden höhere Alkohole, organische Säuren, Ester, Ketone, </a:t>
            </a:r>
            <a:r>
              <a:rPr lang="de-DE" dirty="0" err="1" smtClean="0"/>
              <a:t>Xylitol</a:t>
            </a:r>
            <a:r>
              <a:rPr lang="de-DE" dirty="0" smtClean="0"/>
              <a:t> wie Glycerin= mehr </a:t>
            </a:r>
            <a:r>
              <a:rPr lang="de-DE" dirty="0" err="1" smtClean="0"/>
              <a:t>Komplexizität</a:t>
            </a:r>
            <a:r>
              <a:rPr lang="de-DE" dirty="0" smtClean="0"/>
              <a:t> in der Weinstruktur</a:t>
            </a:r>
          </a:p>
          <a:p>
            <a:r>
              <a:rPr lang="de-DE" dirty="0" smtClean="0"/>
              <a:t>Besitzen extrazelluläre Enzyme wie </a:t>
            </a:r>
            <a:r>
              <a:rPr lang="de-DE" dirty="0" err="1"/>
              <a:t>P</a:t>
            </a:r>
            <a:r>
              <a:rPr lang="de-DE" dirty="0" err="1" smtClean="0"/>
              <a:t>ectinasen</a:t>
            </a:r>
            <a:r>
              <a:rPr lang="de-DE" dirty="0" smtClean="0"/>
              <a:t>, Proteasen, </a:t>
            </a:r>
            <a:r>
              <a:rPr lang="de-DE" dirty="0" err="1"/>
              <a:t>I</a:t>
            </a:r>
            <a:r>
              <a:rPr lang="de-DE" dirty="0" err="1" smtClean="0"/>
              <a:t>nvertasen</a:t>
            </a:r>
            <a:r>
              <a:rPr lang="de-DE" dirty="0" smtClean="0"/>
              <a:t>, </a:t>
            </a:r>
            <a:r>
              <a:rPr lang="de-DE" dirty="0"/>
              <a:t>A</a:t>
            </a:r>
            <a:r>
              <a:rPr lang="de-DE" dirty="0" smtClean="0"/>
              <a:t>mylasen, Lipasen</a:t>
            </a:r>
          </a:p>
          <a:p>
            <a:r>
              <a:rPr lang="de-DE" dirty="0" smtClean="0"/>
              <a:t>Hohe Alkoholtoleranz</a:t>
            </a:r>
          </a:p>
          <a:p>
            <a:r>
              <a:rPr lang="de-DE" dirty="0" smtClean="0"/>
              <a:t>Produktion von </a:t>
            </a:r>
            <a:r>
              <a:rPr lang="de-DE" dirty="0" err="1" smtClean="0"/>
              <a:t>Gylcerin</a:t>
            </a:r>
            <a:r>
              <a:rPr lang="de-DE" dirty="0" smtClean="0"/>
              <a:t> über einen Nebenweg der </a:t>
            </a:r>
            <a:r>
              <a:rPr lang="de-DE" dirty="0" err="1" smtClean="0"/>
              <a:t>Glycolyse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166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Candida </a:t>
            </a:r>
            <a:r>
              <a:rPr lang="de-DE" dirty="0" err="1" smtClean="0"/>
              <a:t>zemplinina</a:t>
            </a:r>
            <a:r>
              <a:rPr lang="de-DE" dirty="0" smtClean="0"/>
              <a:t>/</a:t>
            </a:r>
            <a:r>
              <a:rPr lang="de-DE" dirty="0" err="1" smtClean="0"/>
              <a:t>S.cerevisiae</a:t>
            </a:r>
            <a:r>
              <a:rPr lang="de-DE" dirty="0" smtClean="0"/>
              <a:t> gemischte Inokulationen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Erhöhten den </a:t>
            </a:r>
            <a:r>
              <a:rPr lang="de-DE" dirty="0" err="1" smtClean="0"/>
              <a:t>Mannoproteinanteil</a:t>
            </a:r>
            <a:r>
              <a:rPr lang="de-DE" dirty="0" smtClean="0"/>
              <a:t> im Wein (</a:t>
            </a:r>
            <a:r>
              <a:rPr lang="de-DE" dirty="0" err="1" smtClean="0"/>
              <a:t>Cominiti</a:t>
            </a:r>
            <a:r>
              <a:rPr lang="de-DE" dirty="0" smtClean="0"/>
              <a:t> et al., 2011)</a:t>
            </a:r>
          </a:p>
          <a:p>
            <a:r>
              <a:rPr lang="de-DE" dirty="0" smtClean="0"/>
              <a:t>Erhöhter </a:t>
            </a:r>
            <a:r>
              <a:rPr lang="de-DE" dirty="0" err="1" smtClean="0"/>
              <a:t>Glycerinanteil</a:t>
            </a:r>
            <a:endParaRPr lang="de-DE" dirty="0" smtClean="0"/>
          </a:p>
          <a:p>
            <a:r>
              <a:rPr lang="de-DE" dirty="0" smtClean="0"/>
              <a:t>Wenig Fructose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24321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Derzeit laufender Versuch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2538691"/>
          </a:xfrm>
        </p:spPr>
        <p:txBody>
          <a:bodyPr/>
          <a:lstStyle/>
          <a:p>
            <a:r>
              <a:rPr lang="de-DE" dirty="0" err="1" smtClean="0"/>
              <a:t>Saccharomyces</a:t>
            </a:r>
            <a:r>
              <a:rPr lang="de-DE" dirty="0" smtClean="0"/>
              <a:t> mit Candida </a:t>
            </a:r>
            <a:r>
              <a:rPr lang="de-DE" smtClean="0"/>
              <a:t>lactiscondensi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23" y="2534169"/>
            <a:ext cx="3496893" cy="261573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432" y="2534170"/>
            <a:ext cx="2859067" cy="255721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9107" y="5362042"/>
            <a:ext cx="1455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KUK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308653" y="5362042"/>
            <a:ext cx="1397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S.c</a:t>
            </a:r>
            <a:r>
              <a:rPr lang="de-DE" dirty="0" smtClean="0"/>
              <a:t>.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73075" y="5903366"/>
            <a:ext cx="552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Weine sind abgefüllt weitere Analysen folgen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71674" y="2322690"/>
            <a:ext cx="5389200" cy="2535060"/>
          </a:xfrm>
        </p:spPr>
        <p:txBody>
          <a:bodyPr/>
          <a:lstStyle/>
          <a:p>
            <a:r>
              <a:rPr lang="de-AT" dirty="0" smtClean="0"/>
              <a:t>Danke für Ihre </a:t>
            </a:r>
            <a:br>
              <a:rPr lang="de-AT" dirty="0" smtClean="0"/>
            </a:br>
            <a:r>
              <a:rPr lang="de-AT" dirty="0" smtClean="0"/>
              <a:t>Aufmerksamkeit!</a:t>
            </a:r>
            <a:br>
              <a:rPr lang="de-AT" dirty="0" smtClean="0"/>
            </a:br>
            <a:r>
              <a:rPr lang="de-AT" dirty="0" smtClean="0"/>
              <a:t>Ausblick auf nächstes Jahr</a:t>
            </a:r>
            <a:br>
              <a:rPr lang="de-AT" dirty="0" smtClean="0"/>
            </a:b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Dr. Karin Mandl</a:t>
            </a:r>
          </a:p>
          <a:p>
            <a:r>
              <a:rPr lang="de-DE" dirty="0" smtClean="0"/>
              <a:t>HBLA und BA für Wein- und Obstbau</a:t>
            </a:r>
          </a:p>
          <a:p>
            <a:r>
              <a:rPr lang="de-DE" dirty="0" smtClean="0">
                <a:hlinkClick r:id="rId2"/>
              </a:rPr>
              <a:t>Karin.Mandl@</a:t>
            </a:r>
            <a:r>
              <a:rPr lang="de-DE" dirty="0" smtClean="0"/>
              <a:t>weinobst.at 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408" y="1240358"/>
            <a:ext cx="3922299" cy="523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PPT-BMNT-4x3</Template>
  <TotalTime>0</TotalTime>
  <Words>238</Words>
  <Application>Microsoft Office PowerPoint</Application>
  <PresentationFormat>Bildschirmpräsentation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Neue K+K Linie des  Bundesamtes für  Wein-und Obstbau</vt:lpstr>
      <vt:lpstr>Candida lactis-condensi oder Stamerella lactis-condensi</vt:lpstr>
      <vt:lpstr>Verwandte Candidas</vt:lpstr>
      <vt:lpstr>Candida</vt:lpstr>
      <vt:lpstr>Candida zemplinina/S.cerevisiae gemischte Inokulationen</vt:lpstr>
      <vt:lpstr>Derzeit laufender Versuch</vt:lpstr>
      <vt:lpstr>Danke für Ihre  Aufmerksamkeit! Ausblick auf nächstes Jahr 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Windows-Benutzer</cp:lastModifiedBy>
  <cp:revision>123</cp:revision>
  <cp:lastPrinted>2021-06-30T09:41:55Z</cp:lastPrinted>
  <dcterms:created xsi:type="dcterms:W3CDTF">2018-12-17T10:40:27Z</dcterms:created>
  <dcterms:modified xsi:type="dcterms:W3CDTF">2021-07-07T07:05:06Z</dcterms:modified>
</cp:coreProperties>
</file>