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0"/>
  </p:notesMasterIdLst>
  <p:sldIdLst>
    <p:sldId id="257" r:id="rId2"/>
    <p:sldId id="290" r:id="rId3"/>
    <p:sldId id="291" r:id="rId4"/>
    <p:sldId id="293" r:id="rId5"/>
    <p:sldId id="305" r:id="rId6"/>
    <p:sldId id="295" r:id="rId7"/>
    <p:sldId id="294" r:id="rId8"/>
    <p:sldId id="296" r:id="rId9"/>
    <p:sldId id="297" r:id="rId10"/>
    <p:sldId id="298" r:id="rId11"/>
    <p:sldId id="299" r:id="rId12"/>
    <p:sldId id="300" r:id="rId13"/>
    <p:sldId id="301" r:id="rId14"/>
    <p:sldId id="284" r:id="rId15"/>
    <p:sldId id="302" r:id="rId16"/>
    <p:sldId id="304" r:id="rId17"/>
    <p:sldId id="303" r:id="rId18"/>
    <p:sldId id="25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17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nnahess\Documents\Diplomarbeit\Hess%20-%20Maischega&#776;rung%20versus%20Saftga&#776;rung%20bei%20wei&#223;en%20Aromasorten\Auswertung%20Statistik\Auswertungen%20Parameter\Tabellen\Tabelle%20%22Fruchtigkeit%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nnahess\Documents\Diplomarbeit\Hess%20-%20Maischega&#776;rung%20versus%20Saftga&#776;rung%20bei%20wei&#223;en%20Aromasorten\Auswertung%20Statistik\Auswertungen%20Parameter\Tabellen\Tabelle%20%22Sortentypizita&#776;t%20Geruch%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nnahess\Documents\Diplomarbeit\Hess%20-%20Maischega&#776;rung%20versus%20Saftga&#776;rung%20bei%20wei&#223;en%20Aromasorten\Auswertung%20Statistik\Auswertungen%20Parameter\Tabellen\Tabelle%20%22Gesamtqualita&#776;t%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nnahess\Documents\Diplomarbeit\Hess%20-%20Maischega&#776;rung%20versus%20Saftga&#776;rung%20bei%20wei&#223;en%20Aromasorten\Auswertung%20Statistik\Auswertungen%20Parameter\Tabellen\Tabelle%20%22Gesamtqualita&#776;t%2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Fruchtigkeit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Tabelle1!$C$3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Tabelle1!$B$5:$B$8</c:f>
              <c:strCache>
                <c:ptCount val="4"/>
                <c:pt idx="0">
                  <c:v>MG TR</c:v>
                </c:pt>
                <c:pt idx="1">
                  <c:v>SG TR</c:v>
                </c:pt>
                <c:pt idx="2">
                  <c:v>MG GM</c:v>
                </c:pt>
                <c:pt idx="3">
                  <c:v>SG GM</c:v>
                </c:pt>
              </c:strCache>
            </c:strRef>
          </c:cat>
          <c:val>
            <c:numRef>
              <c:f>Tabelle1!$C$5:$C$8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A48F-2145-BED3-55CB8ECB8F3B}"/>
            </c:ext>
          </c:extLst>
        </c:ser>
        <c:ser>
          <c:idx val="1"/>
          <c:order val="1"/>
          <c:tx>
            <c:strRef>
              <c:f>Tabelle1!$D$3</c:f>
              <c:strCache>
                <c:ptCount val="1"/>
                <c:pt idx="0">
                  <c:v>Mittelwerte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Tabelle1!$B$5:$B$8</c:f>
              <c:strCache>
                <c:ptCount val="4"/>
                <c:pt idx="0">
                  <c:v>MG TR</c:v>
                </c:pt>
                <c:pt idx="1">
                  <c:v>SG TR</c:v>
                </c:pt>
                <c:pt idx="2">
                  <c:v>MG GM</c:v>
                </c:pt>
                <c:pt idx="3">
                  <c:v>SG GM</c:v>
                </c:pt>
              </c:strCache>
            </c:strRef>
          </c:cat>
          <c:val>
            <c:numRef>
              <c:f>Tabelle1!$D$5:$D$8</c:f>
              <c:numCache>
                <c:formatCode>0.00_)</c:formatCode>
                <c:ptCount val="4"/>
                <c:pt idx="0">
                  <c:v>9.93</c:v>
                </c:pt>
                <c:pt idx="1">
                  <c:v>8.33</c:v>
                </c:pt>
                <c:pt idx="2">
                  <c:v>10.51</c:v>
                </c:pt>
                <c:pt idx="3">
                  <c:v>9.65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8F-2145-BED3-55CB8ECB8F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621883312"/>
        <c:axId val="621884960"/>
      </c:barChart>
      <c:catAx>
        <c:axId val="621883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1884960"/>
        <c:crosses val="autoZero"/>
        <c:auto val="1"/>
        <c:lblAlgn val="ctr"/>
        <c:lblOffset val="100"/>
        <c:noMultiLvlLbl val="0"/>
      </c:catAx>
      <c:valAx>
        <c:axId val="621884960"/>
        <c:scaling>
          <c:orientation val="minMax"/>
          <c:max val="1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621883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Sortentypizität Geruch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Tabelle1!$D$3</c:f>
              <c:strCache>
                <c:ptCount val="1"/>
                <c:pt idx="0">
                  <c:v>Mittelwerte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Tabelle1!$B$6:$B$9</c:f>
              <c:strCache>
                <c:ptCount val="4"/>
                <c:pt idx="0">
                  <c:v>MG TR</c:v>
                </c:pt>
                <c:pt idx="1">
                  <c:v>SG TR</c:v>
                </c:pt>
                <c:pt idx="2">
                  <c:v>MG GM</c:v>
                </c:pt>
                <c:pt idx="3">
                  <c:v>SG GM</c:v>
                </c:pt>
              </c:strCache>
            </c:strRef>
          </c:cat>
          <c:val>
            <c:numRef>
              <c:f>Tabelle1!$D$6:$D$9</c:f>
              <c:numCache>
                <c:formatCode>0.00_)</c:formatCode>
                <c:ptCount val="4"/>
                <c:pt idx="0">
                  <c:v>7.42</c:v>
                </c:pt>
                <c:pt idx="1">
                  <c:v>6.15</c:v>
                </c:pt>
                <c:pt idx="2">
                  <c:v>8.2325789517195762</c:v>
                </c:pt>
                <c:pt idx="3">
                  <c:v>6.9030468855989691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74-1647-AE81-1A6EC45F1E5A}"/>
            </c:ext>
          </c:extLst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95427536"/>
        <c:axId val="59548779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Tabelle1!$C$3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Tabelle1!$B$6:$B$9</c15:sqref>
                        </c15:formulaRef>
                      </c:ext>
                    </c:extLst>
                    <c:strCache>
                      <c:ptCount val="4"/>
                      <c:pt idx="0">
                        <c:v>MG TR</c:v>
                      </c:pt>
                      <c:pt idx="1">
                        <c:v>SG TR</c:v>
                      </c:pt>
                      <c:pt idx="2">
                        <c:v>MG GM</c:v>
                      </c:pt>
                      <c:pt idx="3">
                        <c:v>SG GM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Tabelle1!$C$6:$C$9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C574-1647-AE81-1A6EC45F1E5A}"/>
                  </c:ext>
                </c:extLst>
              </c15:ser>
            </c15:filteredBarSeries>
          </c:ext>
        </c:extLst>
      </c:barChart>
      <c:catAx>
        <c:axId val="59542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487792"/>
        <c:crosses val="autoZero"/>
        <c:auto val="1"/>
        <c:lblAlgn val="ctr"/>
        <c:lblOffset val="100"/>
        <c:noMultiLvlLbl val="0"/>
      </c:catAx>
      <c:valAx>
        <c:axId val="595487792"/>
        <c:scaling>
          <c:orientation val="minMax"/>
          <c:max val="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595427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Gesamtqualität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Tabelle1!$D$3</c:f>
              <c:strCache>
                <c:ptCount val="1"/>
                <c:pt idx="0">
                  <c:v>Mittelwerte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Tabelle1!$B$4:$B$7</c:f>
              <c:strCache>
                <c:ptCount val="4"/>
                <c:pt idx="0">
                  <c:v>MG TR</c:v>
                </c:pt>
                <c:pt idx="1">
                  <c:v>SG TR</c:v>
                </c:pt>
                <c:pt idx="2">
                  <c:v>MG GM</c:v>
                </c:pt>
                <c:pt idx="3">
                  <c:v>SG GM</c:v>
                </c:pt>
              </c:strCache>
            </c:strRef>
          </c:cat>
          <c:val>
            <c:numRef>
              <c:f>Tabelle1!$D$4:$D$7</c:f>
              <c:numCache>
                <c:formatCode>0.00_)</c:formatCode>
                <c:ptCount val="4"/>
                <c:pt idx="0">
                  <c:v>8.2838304924242436</c:v>
                </c:pt>
                <c:pt idx="1">
                  <c:v>8.2363478535353547</c:v>
                </c:pt>
                <c:pt idx="2">
                  <c:v>8.9061868686868699</c:v>
                </c:pt>
                <c:pt idx="3">
                  <c:v>8.8434343434343496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2E-C940-A2DE-B188E7AF2A85}"/>
            </c:ext>
          </c:extLst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22198480"/>
        <c:axId val="62220012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Tabelle1!$C$3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Tabelle1!$B$4:$B$7</c15:sqref>
                        </c15:formulaRef>
                      </c:ext>
                    </c:extLst>
                    <c:strCache>
                      <c:ptCount val="4"/>
                      <c:pt idx="0">
                        <c:v>MG TR</c:v>
                      </c:pt>
                      <c:pt idx="1">
                        <c:v>SG TR</c:v>
                      </c:pt>
                      <c:pt idx="2">
                        <c:v>MG GM</c:v>
                      </c:pt>
                      <c:pt idx="3">
                        <c:v>SG GM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Tabelle1!$C$4:$C$7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B42E-C940-A2DE-B188E7AF2A85}"/>
                  </c:ext>
                </c:extLst>
              </c15:ser>
            </c15:filteredBarSeries>
          </c:ext>
        </c:extLst>
      </c:barChart>
      <c:catAx>
        <c:axId val="622198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200128"/>
        <c:crosses val="autoZero"/>
        <c:auto val="1"/>
        <c:lblAlgn val="ctr"/>
        <c:lblOffset val="100"/>
        <c:noMultiLvlLbl val="0"/>
      </c:catAx>
      <c:valAx>
        <c:axId val="622200128"/>
        <c:scaling>
          <c:orientation val="minMax"/>
          <c:max val="1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622198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Gesamtqualität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Tabelle1!$D$3</c:f>
              <c:strCache>
                <c:ptCount val="1"/>
                <c:pt idx="0">
                  <c:v>Mittelwerte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Tabelle1!$B$4:$B$7</c:f>
              <c:strCache>
                <c:ptCount val="4"/>
                <c:pt idx="0">
                  <c:v>MG TR</c:v>
                </c:pt>
                <c:pt idx="1">
                  <c:v>SG TR</c:v>
                </c:pt>
                <c:pt idx="2">
                  <c:v>MG GM</c:v>
                </c:pt>
                <c:pt idx="3">
                  <c:v>SG GM</c:v>
                </c:pt>
              </c:strCache>
            </c:strRef>
          </c:cat>
          <c:val>
            <c:numRef>
              <c:f>Tabelle1!$D$4:$D$7</c:f>
              <c:numCache>
                <c:formatCode>0.00_)</c:formatCode>
                <c:ptCount val="4"/>
                <c:pt idx="0">
                  <c:v>8.2838304924242436</c:v>
                </c:pt>
                <c:pt idx="1">
                  <c:v>8.2363478535353547</c:v>
                </c:pt>
                <c:pt idx="2">
                  <c:v>8.9061868686868699</c:v>
                </c:pt>
                <c:pt idx="3">
                  <c:v>8.8434343434343496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2E-C940-A2DE-B188E7AF2A85}"/>
            </c:ext>
          </c:extLst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22198480"/>
        <c:axId val="62220012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Tabelle1!$C$3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Tabelle1!$B$4:$B$7</c15:sqref>
                        </c15:formulaRef>
                      </c:ext>
                    </c:extLst>
                    <c:strCache>
                      <c:ptCount val="4"/>
                      <c:pt idx="0">
                        <c:v>MG TR</c:v>
                      </c:pt>
                      <c:pt idx="1">
                        <c:v>SG TR</c:v>
                      </c:pt>
                      <c:pt idx="2">
                        <c:v>MG GM</c:v>
                      </c:pt>
                      <c:pt idx="3">
                        <c:v>SG GM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Tabelle1!$C$4:$C$7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B42E-C940-A2DE-B188E7AF2A85}"/>
                  </c:ext>
                </c:extLst>
              </c15:ser>
            </c15:filteredBarSeries>
          </c:ext>
        </c:extLst>
      </c:barChart>
      <c:catAx>
        <c:axId val="622198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200128"/>
        <c:crosses val="autoZero"/>
        <c:auto val="1"/>
        <c:lblAlgn val="ctr"/>
        <c:lblOffset val="100"/>
        <c:noMultiLvlLbl val="0"/>
      </c:catAx>
      <c:valAx>
        <c:axId val="622200128"/>
        <c:scaling>
          <c:orientation val="minMax"/>
          <c:max val="1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622198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108A3-AF77-C141-874E-6196843DE715}" type="datetimeFigureOut">
              <a:rPr lang="de-DE" smtClean="0"/>
              <a:t>19.01.2023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0F521-1E7E-3741-83EC-128EBE5FE7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324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0F521-1E7E-3741-83EC-128EBE5FE76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001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26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80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52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19999" y="1270001"/>
            <a:ext cx="10638035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719999" y="2414800"/>
            <a:ext cx="10638035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719667" y="5588000"/>
            <a:ext cx="4563533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7985211" y="230400"/>
            <a:ext cx="38174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1"/>
                </a:solidFill>
              </a:rPr>
              <a:t>Eine Einrichtung des Bundesministeriums für</a:t>
            </a:r>
            <a:br>
              <a:rPr lang="de-AT" sz="1200" dirty="0">
                <a:solidFill>
                  <a:schemeClr val="tx1"/>
                </a:solidFill>
              </a:rPr>
            </a:br>
            <a:r>
              <a:rPr lang="de-AT" sz="1200" dirty="0">
                <a:solidFill>
                  <a:schemeClr val="tx1"/>
                </a:solidFill>
              </a:rPr>
              <a:t>Nachhaltigkeit</a:t>
            </a:r>
            <a:r>
              <a:rPr lang="de-AT" sz="1200" baseline="0" dirty="0">
                <a:solidFill>
                  <a:schemeClr val="tx1"/>
                </a:solidFill>
              </a:rPr>
              <a:t> und Tourismus</a:t>
            </a:r>
            <a:endParaRPr lang="de-AT" sz="1200" dirty="0">
              <a:solidFill>
                <a:schemeClr val="tx1"/>
              </a:solidFill>
            </a:endParaRPr>
          </a:p>
        </p:txBody>
      </p:sp>
      <p:pic>
        <p:nvPicPr>
          <p:cNvPr id="8" name="Grafik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200" y="108000"/>
            <a:ext cx="3122288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156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19669" y="2164801"/>
            <a:ext cx="10638367" cy="397776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0272004" y="6387003"/>
            <a:ext cx="1086029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82627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9999" y="1339240"/>
            <a:ext cx="7185600" cy="1417608"/>
          </a:xfrm>
        </p:spPr>
        <p:txBody>
          <a:bodyPr/>
          <a:lstStyle>
            <a:lvl1pPr>
              <a:lnSpc>
                <a:spcPts val="5333"/>
              </a:lnSpc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</a:t>
            </a:r>
            <a:br>
              <a:rPr lang="de-DE"/>
            </a:br>
            <a:r>
              <a:rPr lang="de-DE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719667" y="4857751"/>
            <a:ext cx="4564800" cy="1284288"/>
          </a:xfrm>
        </p:spPr>
        <p:txBody>
          <a:bodyPr anchor="b" anchorCtr="0"/>
          <a:lstStyle>
            <a:lvl1pPr marL="0" indent="0">
              <a:lnSpc>
                <a:spcPts val="2400"/>
              </a:lnSpc>
              <a:spcAft>
                <a:spcPts val="0"/>
              </a:spcAft>
              <a:buNone/>
              <a:defRPr sz="1867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96451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6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05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8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0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0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44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01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53B89-9713-40F8-B2A3-B459D37B7F6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6C4E4-C8CA-46EF-9B1E-500A075E9C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82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7" r:id="rId13"/>
    <p:sldLayoutId id="214748366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Sensorische und analytische Unterschiede von Saftgärung versus Maischegärung bei Muskateller und Traminer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19999" y="3826042"/>
            <a:ext cx="10638035" cy="1179095"/>
          </a:xfrm>
        </p:spPr>
        <p:txBody>
          <a:bodyPr/>
          <a:lstStyle/>
          <a:p>
            <a:r>
              <a:rPr lang="de-AT" dirty="0"/>
              <a:t>OSR. Ing. Herbert Schödl, Anna Hess Diplomandin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DE" dirty="0"/>
              <a:t>Herbert SCHÖDL</a:t>
            </a:r>
          </a:p>
          <a:p>
            <a:r>
              <a:rPr lang="de-DE" dirty="0"/>
              <a:t>HBLA Klosterneuburg</a:t>
            </a:r>
          </a:p>
        </p:txBody>
      </p:sp>
    </p:spTree>
    <p:extLst>
      <p:ext uri="{BB962C8B-B14F-4D97-AF65-F5344CB8AC3E}">
        <p14:creationId xmlns:p14="http://schemas.microsoft.com/office/powerpoint/2010/main" val="167878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E91D4C-6F6C-FE41-ACD8-6A7B035FA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(Hess)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AC1FE6-63D0-DD4F-891C-A682598ED3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Gesamtphenole berechnet als Kaffeesäure in mg/l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8A022F-1251-8545-A47A-0AEAA27CA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9E8698-62F4-4044-B5B5-D5E4BF610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10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E2701145-DA2E-A24F-A4C3-E0D0B0B98D0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19668" y="2832025"/>
          <a:ext cx="5274904" cy="271449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809136">
                  <a:extLst>
                    <a:ext uri="{9D8B030D-6E8A-4147-A177-3AD203B41FA5}">
                      <a16:colId xmlns:a16="http://schemas.microsoft.com/office/drawing/2014/main" val="2985560098"/>
                    </a:ext>
                  </a:extLst>
                </a:gridCol>
                <a:gridCol w="1465768">
                  <a:extLst>
                    <a:ext uri="{9D8B030D-6E8A-4147-A177-3AD203B41FA5}">
                      <a16:colId xmlns:a16="http://schemas.microsoft.com/office/drawing/2014/main" val="1961520509"/>
                    </a:ext>
                  </a:extLst>
                </a:gridCol>
              </a:tblGrid>
              <a:tr h="339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AT" sz="1600" dirty="0">
                          <a:effectLst/>
                        </a:rPr>
                        <a:t>Saftgärung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575946071"/>
                  </a:ext>
                </a:extLst>
              </a:tr>
              <a:tr h="339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AT" sz="1600" dirty="0">
                          <a:effectLst/>
                        </a:rPr>
                        <a:t>Saftgärung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4171830713"/>
                  </a:ext>
                </a:extLst>
              </a:tr>
              <a:tr h="339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722881389"/>
                  </a:ext>
                </a:extLst>
              </a:tr>
              <a:tr h="339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57260815"/>
                  </a:ext>
                </a:extLst>
              </a:tr>
              <a:tr h="339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AT" sz="1600" dirty="0">
                          <a:effectLst/>
                        </a:rPr>
                        <a:t>Saftgärung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</a:t>
                      </a:r>
                      <a:r>
                        <a:rPr lang="de-AT" sz="1600" dirty="0">
                          <a:effectLst/>
                        </a:rPr>
                        <a:t> 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645932310"/>
                  </a:ext>
                </a:extLst>
              </a:tr>
              <a:tr h="339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AT" sz="1600" dirty="0">
                          <a:effectLst/>
                        </a:rPr>
                        <a:t>Saftgärung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235907233"/>
                  </a:ext>
                </a:extLst>
              </a:tr>
              <a:tr h="339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de-AT" sz="1600" dirty="0">
                          <a:effectLst/>
                        </a:rPr>
                        <a:t> 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380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297167613"/>
                  </a:ext>
                </a:extLst>
              </a:tr>
              <a:tr h="339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370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617325202"/>
                  </a:ext>
                </a:extLst>
              </a:tr>
            </a:tbl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6439E8DF-088F-5545-B83F-C780D6A9F3C8}"/>
              </a:ext>
            </a:extLst>
          </p:cNvPr>
          <p:cNvSpPr txBox="1"/>
          <p:nvPr/>
        </p:nvSpPr>
        <p:spPr>
          <a:xfrm>
            <a:off x="6711637" y="2832026"/>
            <a:ext cx="4490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de-DE" sz="2400" dirty="0"/>
              <a:t>Bei allen Maischegärungen deutlich höher</a:t>
            </a:r>
          </a:p>
        </p:txBody>
      </p:sp>
    </p:spTree>
    <p:extLst>
      <p:ext uri="{BB962C8B-B14F-4D97-AF65-F5344CB8AC3E}">
        <p14:creationId xmlns:p14="http://schemas.microsoft.com/office/powerpoint/2010/main" val="71656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E4B2B0-F5D0-1948-BACD-024D9522F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(Hess)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254BD4-4E35-0C4A-B9FB-ABFDF50A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Optischer Vergleich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78B37E-C938-224B-A51C-9851F7AB7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E6AAF4-D387-5449-B66E-AD389F79B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11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Grafik 5" descr="Ein Bild, das Wein, Tisch, drinnen, Wand enthält.&#10;&#10;Automatisch generierte Beschreibung">
            <a:extLst>
              <a:ext uri="{FF2B5EF4-FFF2-40B4-BE49-F238E27FC236}">
                <a16:creationId xmlns:a16="http://schemas.microsoft.com/office/drawing/2014/main" id="{FB352DDC-E28D-934F-9186-64F253B0B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532" y="2754699"/>
            <a:ext cx="3324213" cy="2492907"/>
          </a:xfrm>
          <a:prstGeom prst="rect">
            <a:avLst/>
          </a:prstGeom>
        </p:spPr>
      </p:pic>
      <p:pic>
        <p:nvPicPr>
          <p:cNvPr id="7" name="Grafik 6" descr="Ein Bild, das Wein, Tisch, Wand, drinnen enthält.&#10;&#10;Automatisch generierte Beschreibung">
            <a:extLst>
              <a:ext uri="{FF2B5EF4-FFF2-40B4-BE49-F238E27FC236}">
                <a16:creationId xmlns:a16="http://schemas.microsoft.com/office/drawing/2014/main" id="{181DB896-4B3B-7C4F-B9FE-931028A56E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080" y="2754700"/>
            <a:ext cx="3324213" cy="249340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0ADC004-E8F5-514B-A187-A3D5A483DAE4}"/>
              </a:ext>
            </a:extLst>
          </p:cNvPr>
          <p:cNvSpPr txBox="1"/>
          <p:nvPr/>
        </p:nvSpPr>
        <p:spPr>
          <a:xfrm>
            <a:off x="767106" y="5247606"/>
            <a:ext cx="3807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Saftgärung versus Maischegärung bei GM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706FB46-5D76-654D-AFAD-D82000B05ADC}"/>
              </a:ext>
            </a:extLst>
          </p:cNvPr>
          <p:cNvSpPr txBox="1"/>
          <p:nvPr/>
        </p:nvSpPr>
        <p:spPr>
          <a:xfrm>
            <a:off x="5714297" y="5247606"/>
            <a:ext cx="3807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Saftgärung versus Maischegärung bei TR</a:t>
            </a:r>
          </a:p>
        </p:txBody>
      </p:sp>
    </p:spTree>
    <p:extLst>
      <p:ext uri="{BB962C8B-B14F-4D97-AF65-F5344CB8AC3E}">
        <p14:creationId xmlns:p14="http://schemas.microsoft.com/office/powerpoint/2010/main" val="3579153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A7E9C7-4109-4648-BD1F-195F7BEA4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CB4535-AF2E-E842-B5C5-D1B08CEA55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94705" y="2235981"/>
            <a:ext cx="4263328" cy="3977767"/>
          </a:xfrm>
        </p:spPr>
        <p:txBody>
          <a:bodyPr/>
          <a:lstStyle/>
          <a:p>
            <a:r>
              <a:rPr lang="de-DE" dirty="0"/>
              <a:t>Auswertung Verkostung</a:t>
            </a:r>
          </a:p>
          <a:p>
            <a:r>
              <a:rPr lang="de-DE" dirty="0"/>
              <a:t>Signifikante Unterschiede (LSD-Wert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0,67</a:t>
            </a:r>
            <a:r>
              <a:rPr lang="de-DE" dirty="0"/>
              <a:t>) zwischen Maischegärung und Saftgärung beider Sorten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256EE1-87D4-2140-A265-6FB5527CA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3DAB45-57A2-4640-A107-DE0A3BF2E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12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3F91B1E7-660E-2E46-AB04-E31D9389BD9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720001" y="2235980"/>
          <a:ext cx="6111679" cy="3722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1837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CD0B4D-E253-4B44-9013-0E8310416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1C4491-29F0-4443-9B1F-AB9039A495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48505" y="2235981"/>
            <a:ext cx="3614817" cy="3977767"/>
          </a:xfrm>
        </p:spPr>
        <p:txBody>
          <a:bodyPr/>
          <a:lstStyle/>
          <a:p>
            <a:r>
              <a:rPr lang="de-DE" dirty="0"/>
              <a:t>Auswertung Verkostung</a:t>
            </a:r>
          </a:p>
          <a:p>
            <a:r>
              <a:rPr lang="de-DE" dirty="0"/>
              <a:t>Signifikante Unterschiede (LSD-Wert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0,83</a:t>
            </a:r>
            <a:r>
              <a:rPr lang="de-DE" dirty="0"/>
              <a:t>) zwischen Maischegärung und Saftgärung beider Sorten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37C6194-10BD-E64D-B407-BF7BB24FF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BC86D3-F3A5-D24A-9AF7-45BDA5EFD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13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2E187227-563E-634E-9D71-18933D49716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720000" y="2235981"/>
          <a:ext cx="6233792" cy="3679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4920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EC183-3F75-9941-8F60-BE4D4E0FE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(Hess)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AD93F1-3873-314F-BC37-B137EB7CAF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123" y="2235981"/>
            <a:ext cx="4444911" cy="3977767"/>
          </a:xfrm>
        </p:spPr>
        <p:txBody>
          <a:bodyPr/>
          <a:lstStyle/>
          <a:p>
            <a:r>
              <a:rPr lang="de-DE" dirty="0"/>
              <a:t>Auswertung Verkostung</a:t>
            </a:r>
          </a:p>
          <a:p>
            <a:r>
              <a:rPr lang="de-DE" dirty="0"/>
              <a:t>Keine signifikanten Unterschiede (LSD-Wert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0,51) zwischen Maischegärung und Saftgärung beider Sorten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ADE9B2-6A5C-2A4E-8EF7-C8DCFCD93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FDE1B1-C889-3B4E-9FC2-34A2A87BE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14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9E3BE87A-5D2E-0548-9174-09F5207B4BB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720001" y="2235981"/>
          <a:ext cx="6092383" cy="3710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0108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EC183-3F75-9941-8F60-BE4D4E0FE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(Hess)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AD93F1-3873-314F-BC37-B137EB7CAF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123" y="2235981"/>
            <a:ext cx="4444911" cy="3977767"/>
          </a:xfrm>
        </p:spPr>
        <p:txBody>
          <a:bodyPr/>
          <a:lstStyle/>
          <a:p>
            <a:r>
              <a:rPr lang="de-DE" dirty="0"/>
              <a:t>Auswertung Verkostung</a:t>
            </a:r>
          </a:p>
          <a:p>
            <a:r>
              <a:rPr lang="de-DE" dirty="0"/>
              <a:t>Keine signifikanten Unterschiede (LSD-Wert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0,51) zwischen Maischegärung und Saftgärung beider Sorten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ADE9B2-6A5C-2A4E-8EF7-C8DCFCD93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FDE1B1-C889-3B4E-9FC2-34A2A87BE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15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9E3BE87A-5D2E-0548-9174-09F5207B4BB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720001" y="2235981"/>
          <a:ext cx="6092383" cy="3710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6321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339B5F-CCD4-0A44-A20D-15B6B70D6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</a:t>
            </a:r>
            <a:r>
              <a:rPr lang="de-DE" baseline="-25000" dirty="0"/>
              <a:t>2</a:t>
            </a:r>
            <a:r>
              <a:rPr lang="de-DE" dirty="0"/>
              <a:t> Werte </a:t>
            </a:r>
            <a:r>
              <a:rPr lang="de-DE" dirty="0" err="1"/>
              <a:t>Jungwein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D72198-0C73-A042-B712-116C392336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2E89C35-EC85-314D-8E29-C422DEFCB459}"/>
              </a:ext>
            </a:extLst>
          </p:cNvPr>
          <p:cNvSpPr/>
          <p:nvPr/>
        </p:nvSpPr>
        <p:spPr>
          <a:xfrm>
            <a:off x="1714501" y="2136339"/>
            <a:ext cx="82132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dirty="0">
                <a:latin typeface="Arial" panose="020B0604020202020204" pitchFamily="34" charset="0"/>
              </a:rPr>
              <a:t>				           mg/l freies SO</a:t>
            </a:r>
            <a:r>
              <a:rPr lang="de-AT" baseline="-25000" dirty="0">
                <a:latin typeface="Arial" panose="020B0604020202020204" pitchFamily="34" charset="0"/>
              </a:rPr>
              <a:t>2</a:t>
            </a:r>
            <a:r>
              <a:rPr lang="de-AT" dirty="0">
                <a:latin typeface="Arial" panose="020B0604020202020204" pitchFamily="34" charset="0"/>
              </a:rPr>
              <a:t>Gesamt-SO</a:t>
            </a:r>
            <a:r>
              <a:rPr lang="de-AT" baseline="-25000" dirty="0">
                <a:latin typeface="Arial" panose="020B0604020202020204" pitchFamily="34" charset="0"/>
              </a:rPr>
              <a:t>2</a:t>
            </a:r>
            <a:r>
              <a:rPr lang="de-AT" dirty="0">
                <a:latin typeface="Arial" panose="020B0604020202020204" pitchFamily="34" charset="0"/>
              </a:rPr>
              <a:t>                                              </a:t>
            </a:r>
          </a:p>
          <a:p>
            <a:r>
              <a:rPr lang="de-AT" dirty="0">
                <a:latin typeface="Arial" panose="020B0604020202020204" pitchFamily="34" charset="0"/>
              </a:rPr>
              <a:t>Maischegärung 1 Gelber Muskateller 		</a:t>
            </a:r>
            <a:r>
              <a:rPr lang="de-AT" dirty="0" err="1">
                <a:latin typeface="Arial" panose="020B0604020202020204" pitchFamily="34" charset="0"/>
              </a:rPr>
              <a:t>n.n.</a:t>
            </a:r>
            <a:r>
              <a:rPr lang="de-AT" dirty="0">
                <a:latin typeface="Arial" panose="020B0604020202020204" pitchFamily="34" charset="0"/>
              </a:rPr>
              <a:t> </a:t>
            </a:r>
            <a:r>
              <a:rPr lang="de-AT" dirty="0" err="1">
                <a:latin typeface="Arial" panose="020B0604020202020204" pitchFamily="34" charset="0"/>
              </a:rPr>
              <a:t>n.n.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Maischegärung 2 Gelber Muskateller 		</a:t>
            </a:r>
            <a:r>
              <a:rPr lang="de-AT" dirty="0" err="1">
                <a:latin typeface="Arial" panose="020B0604020202020204" pitchFamily="34" charset="0"/>
              </a:rPr>
              <a:t>n.n.</a:t>
            </a:r>
            <a:r>
              <a:rPr lang="de-AT" dirty="0">
                <a:latin typeface="Arial" panose="020B0604020202020204" pitchFamily="34" charset="0"/>
              </a:rPr>
              <a:t> </a:t>
            </a:r>
            <a:r>
              <a:rPr lang="de-AT" dirty="0" err="1">
                <a:latin typeface="Arial" panose="020B0604020202020204" pitchFamily="34" charset="0"/>
              </a:rPr>
              <a:t>n.n.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Saftgärung 1 Gelber Muskateller			16   54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Saftgärung 2 Gelber Muskateller			 22  60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Maischegärung 1 Traminer 			</a:t>
            </a:r>
            <a:r>
              <a:rPr lang="de-AT" dirty="0" err="1">
                <a:latin typeface="Arial" panose="020B0604020202020204" pitchFamily="34" charset="0"/>
              </a:rPr>
              <a:t>n.n.</a:t>
            </a:r>
            <a:r>
              <a:rPr lang="de-AT" dirty="0">
                <a:latin typeface="Arial" panose="020B0604020202020204" pitchFamily="34" charset="0"/>
              </a:rPr>
              <a:t> </a:t>
            </a:r>
            <a:r>
              <a:rPr lang="de-AT" dirty="0" err="1">
                <a:latin typeface="Arial" panose="020B0604020202020204" pitchFamily="34" charset="0"/>
              </a:rPr>
              <a:t>n.n.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Maischegärung 2 Traminer 			</a:t>
            </a:r>
            <a:r>
              <a:rPr lang="de-AT" dirty="0" err="1">
                <a:latin typeface="Arial" panose="020B0604020202020204" pitchFamily="34" charset="0"/>
              </a:rPr>
              <a:t>n.n.</a:t>
            </a:r>
            <a:r>
              <a:rPr lang="de-AT" dirty="0">
                <a:latin typeface="Arial" panose="020B0604020202020204" pitchFamily="34" charset="0"/>
              </a:rPr>
              <a:t> </a:t>
            </a:r>
            <a:r>
              <a:rPr lang="de-AT" dirty="0" err="1">
                <a:latin typeface="Arial" panose="020B0604020202020204" pitchFamily="34" charset="0"/>
              </a:rPr>
              <a:t>n.n.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Saftgärung 1 Traminer 				28   69 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Saftgärung 2 Traminer 				29   70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573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75FFDC-F5E7-574F-BD2C-327A63762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</a:t>
            </a:r>
            <a:r>
              <a:rPr lang="de-DE" baseline="-25000" dirty="0"/>
              <a:t>2</a:t>
            </a:r>
            <a:r>
              <a:rPr lang="de-DE" dirty="0"/>
              <a:t> Werte bei Füllung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354BD91-0F19-C645-8ADA-70032E86D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F9B6D8D-D59C-3649-BB65-30824412DFDA}"/>
              </a:ext>
            </a:extLst>
          </p:cNvPr>
          <p:cNvSpPr/>
          <p:nvPr/>
        </p:nvSpPr>
        <p:spPr>
          <a:xfrm>
            <a:off x="1820635" y="1859340"/>
            <a:ext cx="813979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dirty="0">
                <a:latin typeface="Arial" panose="020B0604020202020204" pitchFamily="34" charset="0"/>
              </a:rPr>
              <a:t>                                                                             mg/l   freies SO</a:t>
            </a:r>
            <a:r>
              <a:rPr lang="de-AT" baseline="-25000" dirty="0">
                <a:latin typeface="Arial" panose="020B0604020202020204" pitchFamily="34" charset="0"/>
              </a:rPr>
              <a:t>2</a:t>
            </a:r>
            <a:r>
              <a:rPr lang="de-AT" dirty="0">
                <a:latin typeface="Arial" panose="020B0604020202020204" pitchFamily="34" charset="0"/>
              </a:rPr>
              <a:t> Gesamt-SO</a:t>
            </a:r>
            <a:r>
              <a:rPr lang="de-AT" baseline="-25000" dirty="0">
                <a:latin typeface="Arial" panose="020B0604020202020204" pitchFamily="34" charset="0"/>
              </a:rPr>
              <a:t>2</a:t>
            </a:r>
            <a:r>
              <a:rPr lang="de-AT" dirty="0">
                <a:latin typeface="Arial" panose="020B0604020202020204" pitchFamily="34" charset="0"/>
              </a:rPr>
              <a:t>     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Maischegärung 1 Gelber Muskateller 		    24 	      56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Maischegärung 2 Gelber Muskateller 		    25 	      54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Saftgärung 1 Gelber Muskateller 			    18            67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Saftgärung 2 Gelber Muskateller 			    22            75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Maischegärung 1 Traminer 			    22            50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Maischegärung 2 Traminer 			    14            47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Saftgärung 1 Traminer 				    25            84</a:t>
            </a:r>
            <a:r>
              <a:rPr lang="de-AT" dirty="0"/>
              <a:t/>
            </a:r>
            <a:br>
              <a:rPr lang="de-AT" dirty="0"/>
            </a:br>
            <a:r>
              <a:rPr lang="de-AT" dirty="0">
                <a:latin typeface="Arial" panose="020B0604020202020204" pitchFamily="34" charset="0"/>
              </a:rPr>
              <a:t>Saftgärung 2 Traminer 				    27            77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7195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719998" y="1339240"/>
            <a:ext cx="9643201" cy="1417608"/>
          </a:xfrm>
        </p:spPr>
        <p:txBody>
          <a:bodyPr/>
          <a:lstStyle/>
          <a:p>
            <a:r>
              <a:rPr lang="de-AT" dirty="0"/>
              <a:t>Danke für Ihre Aufmerksamkeit!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719667" y="4857751"/>
            <a:ext cx="5020733" cy="1284288"/>
          </a:xfrm>
        </p:spPr>
        <p:txBody>
          <a:bodyPr/>
          <a:lstStyle/>
          <a:p>
            <a:r>
              <a:rPr lang="de-DE" dirty="0"/>
              <a:t>Anna Hess, Magdalena </a:t>
            </a:r>
            <a:r>
              <a:rPr lang="de-DE" dirty="0" err="1"/>
              <a:t>Niederl</a:t>
            </a:r>
            <a:r>
              <a:rPr lang="de-DE" dirty="0"/>
              <a:t>, Marlene </a:t>
            </a:r>
            <a:r>
              <a:rPr lang="de-DE" dirty="0" err="1"/>
              <a:t>Steinbatz</a:t>
            </a:r>
            <a:endParaRPr lang="de-DE" dirty="0"/>
          </a:p>
          <a:p>
            <a:r>
              <a:rPr lang="de-DE" dirty="0"/>
              <a:t>HBLA und BA Klosterneuburg</a:t>
            </a:r>
          </a:p>
          <a:p>
            <a:r>
              <a:rPr lang="de-DE" dirty="0"/>
              <a:t>Klosterneuburg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20</a:t>
            </a:r>
            <a:r>
              <a:rPr lang="de-DE" dirty="0"/>
              <a:t>. April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</a:p>
        </p:txBody>
      </p:sp>
      <p:pic>
        <p:nvPicPr>
          <p:cNvPr id="4" name="Inhaltsplatzhalter 7">
            <a:extLst>
              <a:ext uri="{FF2B5EF4-FFF2-40B4-BE49-F238E27FC236}">
                <a16:creationId xmlns:a16="http://schemas.microsoft.com/office/drawing/2014/main" id="{2CEE0DAD-6540-1448-B86D-75A9A6F2F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401" y="2343150"/>
            <a:ext cx="5032374" cy="379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65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AA97D-53EC-AA4A-A4A3-D6ABC27940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Begriffe</a:t>
            </a:r>
            <a:br>
              <a:rPr lang="de-DE" dirty="0"/>
            </a:b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66FB51E-C70C-A44E-8F20-12F0A870DD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7174" y="1956840"/>
            <a:ext cx="10638035" cy="3908179"/>
          </a:xfrm>
        </p:spPr>
        <p:txBody>
          <a:bodyPr>
            <a:normAutofit/>
          </a:bodyPr>
          <a:lstStyle/>
          <a:p>
            <a:r>
              <a:rPr lang="de-DE" dirty="0"/>
              <a:t>Orangewein – </a:t>
            </a:r>
            <a:r>
              <a:rPr lang="de-DE" dirty="0" err="1"/>
              <a:t>Weisswein</a:t>
            </a:r>
            <a:r>
              <a:rPr lang="de-DE" dirty="0"/>
              <a:t> mittels Maischegärung </a:t>
            </a:r>
          </a:p>
          <a:p>
            <a:r>
              <a:rPr lang="de-DE" sz="2000" dirty="0"/>
              <a:t>Ursprüngliche Art Wein zu erzeugen: Maischegärung vor 4500-5000 Jahren aus Georgien</a:t>
            </a:r>
          </a:p>
          <a:p>
            <a:r>
              <a:rPr lang="de-DE" sz="2000" dirty="0"/>
              <a:t>Leichtere Pressbarkeit, Enzymabbau, bessere Haltbarkeit ohne SO</a:t>
            </a:r>
            <a:r>
              <a:rPr lang="de-DE" sz="2000" baseline="-25000" dirty="0"/>
              <a:t>2   </a:t>
            </a:r>
            <a:r>
              <a:rPr lang="de-DE" sz="2000" dirty="0"/>
              <a:t>intensiveres gelb bis orange</a:t>
            </a:r>
          </a:p>
          <a:p>
            <a:r>
              <a:rPr lang="de-DE" sz="2000" dirty="0" smtClean="0"/>
              <a:t>Oft nicht 100% Orangewein: </a:t>
            </a:r>
            <a:r>
              <a:rPr lang="de-DE" sz="2000" dirty="0" err="1" smtClean="0"/>
              <a:t>z.B.:nur</a:t>
            </a:r>
            <a:r>
              <a:rPr lang="de-DE" sz="2000" dirty="0" smtClean="0"/>
              <a:t> kurze </a:t>
            </a:r>
            <a:r>
              <a:rPr lang="de-DE" sz="2000" dirty="0" err="1" smtClean="0"/>
              <a:t>Angärung</a:t>
            </a:r>
            <a:r>
              <a:rPr lang="de-DE" sz="2000" dirty="0" smtClean="0"/>
              <a:t> auf der Maische oder Rückverschnitte mit Saftgärung</a:t>
            </a:r>
            <a:endParaRPr lang="de-DE" sz="2000" dirty="0"/>
          </a:p>
          <a:p>
            <a:endParaRPr lang="de-DE" sz="2000" baseline="-25000" dirty="0"/>
          </a:p>
          <a:p>
            <a:endParaRPr lang="de-DE" sz="2000" baseline="-250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ACC693A-9FB1-A540-A7C9-7352968DFF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48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ACF580-75BC-914F-ACDF-D7DE0E2325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Orangewein / biodynamischen Anbau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1C5E835-EDA9-CD40-A684-32C4DC93B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999" y="2414800"/>
            <a:ext cx="10638035" cy="3421796"/>
          </a:xfrm>
        </p:spPr>
        <p:txBody>
          <a:bodyPr>
            <a:normAutofit fontScale="55000" lnSpcReduction="20000"/>
          </a:bodyPr>
          <a:lstStyle/>
          <a:p>
            <a:r>
              <a:rPr lang="de-DE" sz="2000" dirty="0"/>
              <a:t>Förderung der Bodenqualität, Begrünung, Förderung der Bodenvitalität und Abwehrkräfte durch Stärkungsmittel und Kräuterpräparate (Kompost, Schachtelhalm, Brennnessel, etc.) Verzicht auf chemisch-synthetischer Stickstoffdünger, Verzicht auf Herbizide, Insektizide, systemisch wirkende Fungizide; Zusammenhang zwischen kosmischen und natürlichen </a:t>
            </a:r>
            <a:r>
              <a:rPr lang="de-DE" sz="2000" dirty="0" smtClean="0"/>
              <a:t>Kräften;</a:t>
            </a:r>
            <a:endParaRPr lang="de-DE" sz="2000" dirty="0"/>
          </a:p>
          <a:p>
            <a:r>
              <a:rPr lang="de-DE" sz="2000" dirty="0"/>
              <a:t>Kellerwirtschaft: ohne Verwendung von Reinzuchthefe, </a:t>
            </a:r>
            <a:r>
              <a:rPr lang="de-DE" sz="2000" dirty="0" smtClean="0"/>
              <a:t>geringere Anreicherung, Metaweinsäure</a:t>
            </a:r>
            <a:r>
              <a:rPr lang="de-DE" sz="2000" dirty="0"/>
              <a:t>, teilweise ohne Filtration, minimal </a:t>
            </a:r>
            <a:r>
              <a:rPr lang="de-DE" sz="2000" dirty="0" smtClean="0"/>
              <a:t>SO</a:t>
            </a:r>
            <a:r>
              <a:rPr lang="de-DE" sz="2000" baseline="-25000" dirty="0" smtClean="0"/>
              <a:t>2</a:t>
            </a:r>
            <a:r>
              <a:rPr lang="de-DE" sz="2000" dirty="0" smtClean="0"/>
              <a:t> , niedrigere </a:t>
            </a:r>
            <a:r>
              <a:rPr lang="de-DE" sz="2000" dirty="0"/>
              <a:t>SO</a:t>
            </a:r>
            <a:r>
              <a:rPr lang="de-DE" sz="2000" baseline="-25000" dirty="0"/>
              <a:t>2</a:t>
            </a:r>
            <a:r>
              <a:rPr lang="de-DE" sz="2000" dirty="0"/>
              <a:t> </a:t>
            </a:r>
            <a:r>
              <a:rPr lang="de-DE" sz="2000" dirty="0" smtClean="0"/>
              <a:t>Grenzwerte  etc.</a:t>
            </a:r>
            <a:endParaRPr lang="de-DE" sz="2000" baseline="-25000" dirty="0"/>
          </a:p>
          <a:p>
            <a:r>
              <a:rPr lang="de-DE" sz="2000" dirty="0"/>
              <a:t>Siehe Demeter Richtlinien für Wein,  respekt-BIODYN-Kellereirichtlinien</a:t>
            </a:r>
          </a:p>
          <a:p>
            <a:r>
              <a:rPr lang="de-DE" sz="2900" i="1" dirty="0"/>
              <a:t>tiefe, komplexe, vom </a:t>
            </a:r>
            <a:r>
              <a:rPr lang="de-DE" sz="2900" i="1" dirty="0" err="1"/>
              <a:t>Terroir</a:t>
            </a:r>
            <a:r>
              <a:rPr lang="de-DE" sz="2900" i="1" dirty="0"/>
              <a:t> geprägte Weine</a:t>
            </a:r>
          </a:p>
          <a:p>
            <a:endParaRPr lang="de-DE" sz="20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B8FD59A-A98F-D742-BF65-42740C1662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393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4409C5-ED6E-5C48-A4EF-59DCEA4AE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Material und Methoden (Hess)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8393E74-936A-7441-9AAA-B98620D9C5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Trauben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400</a:t>
            </a:r>
            <a:r>
              <a:rPr lang="de-DE" dirty="0"/>
              <a:t> kg Gelber Muskateller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400</a:t>
            </a:r>
            <a:r>
              <a:rPr lang="de-DE" dirty="0"/>
              <a:t> kg Traminer</a:t>
            </a:r>
          </a:p>
          <a:p>
            <a:r>
              <a:rPr lang="de-DE" dirty="0" err="1"/>
              <a:t>Rebler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8DACF3-E567-574C-BEC9-A7006CBA5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93DEF6D-D5CA-3640-B94D-182DAF506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4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703BB9-6A70-4A49-BFA3-1E2690F991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571" y="2164800"/>
            <a:ext cx="1569832" cy="209310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82A20A3-2336-0B48-B5B1-6FA4B48300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612" y="2164800"/>
            <a:ext cx="1569832" cy="209310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66B45E3-D8DD-D445-8D1C-78CC8B9DB8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775" y="4153683"/>
            <a:ext cx="2145671" cy="160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36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F59F08-0127-834D-A862-5670D5A63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Mostgewicht/Säure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DBF157-744D-CA4E-A785-A20AEC6CAA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C5F658F-C762-5446-B240-123BDB5FCCB9}"/>
              </a:ext>
            </a:extLst>
          </p:cNvPr>
          <p:cNvSpPr/>
          <p:nvPr/>
        </p:nvSpPr>
        <p:spPr>
          <a:xfrm>
            <a:off x="1471613" y="2828836"/>
            <a:ext cx="10058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2400" dirty="0">
                <a:latin typeface="Arial" panose="020B0604020202020204" pitchFamily="34" charset="0"/>
              </a:rPr>
              <a:t>Analytische Werte Traubenmaterial</a:t>
            </a:r>
            <a:r>
              <a:rPr lang="de-AT" sz="2400" dirty="0"/>
              <a:t/>
            </a:r>
            <a:br>
              <a:rPr lang="de-AT" sz="2400" dirty="0"/>
            </a:br>
            <a:r>
              <a:rPr lang="de-AT" sz="2400" dirty="0"/>
              <a:t>			</a:t>
            </a:r>
            <a:r>
              <a:rPr lang="de-AT" sz="2400" dirty="0">
                <a:latin typeface="Arial" panose="020B0604020202020204" pitchFamily="34" charset="0"/>
              </a:rPr>
              <a:t>Mostgewicht Gesamtsäure pH-Wert</a:t>
            </a:r>
            <a:r>
              <a:rPr lang="de-AT" sz="2400" dirty="0"/>
              <a:t/>
            </a:r>
            <a:br>
              <a:rPr lang="de-AT" sz="2400" dirty="0"/>
            </a:br>
            <a:r>
              <a:rPr lang="de-AT" sz="2400" dirty="0"/>
              <a:t>			         °KMW                   </a:t>
            </a:r>
            <a:r>
              <a:rPr lang="de-AT" sz="2400" dirty="0" err="1"/>
              <a:t>g</a:t>
            </a:r>
            <a:r>
              <a:rPr lang="de-AT" sz="2400" dirty="0"/>
              <a:t>/l</a:t>
            </a:r>
          </a:p>
          <a:p>
            <a:endParaRPr lang="de-AT" sz="2400" dirty="0">
              <a:latin typeface="Arial" panose="020B0604020202020204" pitchFamily="34" charset="0"/>
            </a:endParaRPr>
          </a:p>
          <a:p>
            <a:r>
              <a:rPr lang="de-AT" sz="2400" dirty="0">
                <a:latin typeface="Arial" panose="020B0604020202020204" pitchFamily="34" charset="0"/>
              </a:rPr>
              <a:t>Gelber Muskateller 	        17,0°              10,2           3,10</a:t>
            </a:r>
            <a:r>
              <a:rPr lang="de-AT" sz="2400" dirty="0"/>
              <a:t/>
            </a:r>
            <a:br>
              <a:rPr lang="de-AT" sz="2400" dirty="0"/>
            </a:br>
            <a:endParaRPr lang="de-AT" sz="2400" dirty="0"/>
          </a:p>
          <a:p>
            <a:r>
              <a:rPr lang="de-AT" sz="2400" dirty="0">
                <a:latin typeface="Arial" panose="020B0604020202020204" pitchFamily="34" charset="0"/>
              </a:rPr>
              <a:t>Traminer                          18,7°                6,6           3,14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3848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26B6B-8B04-EB49-8894-3E89FFD35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Material und Methoden (Hess)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4CED00-8CB1-3E42-8C12-EDD2C6C11F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Pressen</a:t>
            </a:r>
          </a:p>
          <a:p>
            <a:pPr lvl="1"/>
            <a:r>
              <a:rPr lang="de-DE" dirty="0"/>
              <a:t>Tankpresse</a:t>
            </a:r>
          </a:p>
          <a:p>
            <a:pPr lvl="1"/>
            <a:r>
              <a:rPr lang="de-DE" dirty="0"/>
              <a:t>Hydropresse</a:t>
            </a:r>
          </a:p>
          <a:p>
            <a:r>
              <a:rPr lang="de-DE" dirty="0"/>
              <a:t>Reinzuchthefe</a:t>
            </a:r>
          </a:p>
          <a:p>
            <a:pPr lvl="1"/>
            <a:r>
              <a:rPr lang="de-DE" dirty="0" err="1"/>
              <a:t>Lalvin</a:t>
            </a:r>
            <a:r>
              <a:rPr lang="de-DE" dirty="0"/>
              <a:t> RC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212</a:t>
            </a:r>
            <a:r>
              <a:rPr lang="de-DE" dirty="0"/>
              <a:t> (</a:t>
            </a:r>
            <a:r>
              <a:rPr lang="de-DE" dirty="0" err="1"/>
              <a:t>Lallemand</a:t>
            </a:r>
            <a:r>
              <a:rPr lang="de-DE" dirty="0"/>
              <a:t>)</a:t>
            </a:r>
          </a:p>
          <a:p>
            <a:r>
              <a:rPr lang="de-DE" dirty="0"/>
              <a:t>FTIR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205AB1-2CBA-1A4B-BE3E-0E73B1830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01E62D-DECA-A443-B9A2-687876008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6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12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EF5CEF-2434-254B-8320-AC98851F0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Material und Methoden (Hess)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67E6D6F-4D0A-8648-9CEC-C9F6CC3A33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Versuchsplan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CBAE7B3-E9D4-864C-9985-9CE58EA1C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18C92F-BC12-674F-B740-08C55E613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7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8192B30-BD3C-0D44-BF64-2E4967F86E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75" y="2003834"/>
            <a:ext cx="4779560" cy="438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09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9EEC22-C409-CD40-A11D-D27FB2442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8F91160-9B90-7D43-9658-2BFD4A472F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Analytische Ergebnisse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76D8D6-B44F-D34B-9597-6CB2A9B7C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ABB4383-65D6-D54B-B239-6A5DDE5C5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8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AAF06009-7127-6B4E-B22D-234B5776764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19668" y="2720531"/>
          <a:ext cx="10679708" cy="28663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78645">
                  <a:extLst>
                    <a:ext uri="{9D8B030D-6E8A-4147-A177-3AD203B41FA5}">
                      <a16:colId xmlns:a16="http://schemas.microsoft.com/office/drawing/2014/main" val="3675204663"/>
                    </a:ext>
                  </a:extLst>
                </a:gridCol>
                <a:gridCol w="875623">
                  <a:extLst>
                    <a:ext uri="{9D8B030D-6E8A-4147-A177-3AD203B41FA5}">
                      <a16:colId xmlns:a16="http://schemas.microsoft.com/office/drawing/2014/main" val="3766668117"/>
                    </a:ext>
                  </a:extLst>
                </a:gridCol>
                <a:gridCol w="1115996">
                  <a:extLst>
                    <a:ext uri="{9D8B030D-6E8A-4147-A177-3AD203B41FA5}">
                      <a16:colId xmlns:a16="http://schemas.microsoft.com/office/drawing/2014/main" val="3334576811"/>
                    </a:ext>
                  </a:extLst>
                </a:gridCol>
                <a:gridCol w="924256">
                  <a:extLst>
                    <a:ext uri="{9D8B030D-6E8A-4147-A177-3AD203B41FA5}">
                      <a16:colId xmlns:a16="http://schemas.microsoft.com/office/drawing/2014/main" val="3581860678"/>
                    </a:ext>
                  </a:extLst>
                </a:gridCol>
                <a:gridCol w="905347">
                  <a:extLst>
                    <a:ext uri="{9D8B030D-6E8A-4147-A177-3AD203B41FA5}">
                      <a16:colId xmlns:a16="http://schemas.microsoft.com/office/drawing/2014/main" val="2168091557"/>
                    </a:ext>
                  </a:extLst>
                </a:gridCol>
                <a:gridCol w="977775">
                  <a:extLst>
                    <a:ext uri="{9D8B030D-6E8A-4147-A177-3AD203B41FA5}">
                      <a16:colId xmlns:a16="http://schemas.microsoft.com/office/drawing/2014/main" val="1769275506"/>
                    </a:ext>
                  </a:extLst>
                </a:gridCol>
                <a:gridCol w="933935">
                  <a:extLst>
                    <a:ext uri="{9D8B030D-6E8A-4147-A177-3AD203B41FA5}">
                      <a16:colId xmlns:a16="http://schemas.microsoft.com/office/drawing/2014/main" val="1704459960"/>
                    </a:ext>
                  </a:extLst>
                </a:gridCol>
                <a:gridCol w="973328">
                  <a:extLst>
                    <a:ext uri="{9D8B030D-6E8A-4147-A177-3AD203B41FA5}">
                      <a16:colId xmlns:a16="http://schemas.microsoft.com/office/drawing/2014/main" val="2279557934"/>
                    </a:ext>
                  </a:extLst>
                </a:gridCol>
                <a:gridCol w="808776">
                  <a:extLst>
                    <a:ext uri="{9D8B030D-6E8A-4147-A177-3AD203B41FA5}">
                      <a16:colId xmlns:a16="http://schemas.microsoft.com/office/drawing/2014/main" val="2483546342"/>
                    </a:ext>
                  </a:extLst>
                </a:gridCol>
                <a:gridCol w="1186027">
                  <a:extLst>
                    <a:ext uri="{9D8B030D-6E8A-4147-A177-3AD203B41FA5}">
                      <a16:colId xmlns:a16="http://schemas.microsoft.com/office/drawing/2014/main" val="3906511367"/>
                    </a:ext>
                  </a:extLst>
                </a:gridCol>
              </a:tblGrid>
              <a:tr h="731520">
                <a:tc>
                  <a:txBody>
                    <a:bodyPr/>
                    <a:lstStyle/>
                    <a:p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Alkohol</a:t>
                      </a:r>
                    </a:p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vol.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Restzucker</a:t>
                      </a:r>
                    </a:p>
                    <a:p>
                      <a:pPr algn="ctr"/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Gesamt-</a:t>
                      </a:r>
                    </a:p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säure </a:t>
                      </a:r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Wein-</a:t>
                      </a:r>
                    </a:p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säure </a:t>
                      </a:r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Äpfel-</a:t>
                      </a:r>
                    </a:p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säure </a:t>
                      </a:r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Milch-</a:t>
                      </a:r>
                    </a:p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säure </a:t>
                      </a:r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Flüchtige Säure </a:t>
                      </a:r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Extrakt</a:t>
                      </a:r>
                    </a:p>
                    <a:p>
                      <a:pPr algn="ctr"/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Gesamtphenole mg/l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294049010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Saftgärung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11,6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3,7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26,1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585220739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Saftgärung </a:t>
                      </a:r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11,1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2,2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4,7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3,5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46592524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11,8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n.n.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5,6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21,3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933381055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11,8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n.n.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5,6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2,9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3,1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21,2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059946337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Saftgärung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</a:t>
                      </a:r>
                      <a:r>
                        <a:rPr lang="de-AT" sz="1600" dirty="0">
                          <a:effectLst/>
                        </a:rPr>
                        <a:t> 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13,2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n.n.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7,3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3,2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22,3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456025697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Saftgärung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 </a:t>
                      </a:r>
                      <a:r>
                        <a:rPr lang="de-AT" sz="1600" dirty="0">
                          <a:effectLst/>
                        </a:rPr>
                        <a:t>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n.n.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3,6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21,9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461135065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 </a:t>
                      </a:r>
                      <a:r>
                        <a:rPr lang="de-AT" sz="1600" dirty="0">
                          <a:effectLst/>
                        </a:rPr>
                        <a:t>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12,8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n.n.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4,3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2,4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22,6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380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8685334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12,8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n.n.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1,9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2,3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22,7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370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326637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1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3B3ED0-A8FE-084B-BEC6-C7F8471B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(Hess)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A78AFD-A092-9D4A-BAD9-F325C07C68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Biologischer Säureabbau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9FB7948-464D-A94F-9E04-91EA1A762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Die Erzeugung von Natural </a:t>
            </a:r>
            <a:r>
              <a:rPr lang="de-AT" dirty="0" err="1"/>
              <a:t>Wines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5495A8-BD02-3645-B6F7-4A185B5C5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>
                <a:latin typeface="Calibri" panose="020F0502020204030204" pitchFamily="34" charset="0"/>
                <a:cs typeface="Calibri" panose="020F0502020204030204" pitchFamily="34" charset="0"/>
              </a:rPr>
              <a:pPr/>
              <a:t>9</a:t>
            </a:fld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BC4FC577-357F-3B48-A9B8-414303EFC2C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19669" y="2889472"/>
          <a:ext cx="5917887" cy="24022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837032">
                  <a:extLst>
                    <a:ext uri="{9D8B030D-6E8A-4147-A177-3AD203B41FA5}">
                      <a16:colId xmlns:a16="http://schemas.microsoft.com/office/drawing/2014/main" val="3675204663"/>
                    </a:ext>
                  </a:extLst>
                </a:gridCol>
                <a:gridCol w="1513952">
                  <a:extLst>
                    <a:ext uri="{9D8B030D-6E8A-4147-A177-3AD203B41FA5}">
                      <a16:colId xmlns:a16="http://schemas.microsoft.com/office/drawing/2014/main" val="1769275506"/>
                    </a:ext>
                  </a:extLst>
                </a:gridCol>
                <a:gridCol w="1566903">
                  <a:extLst>
                    <a:ext uri="{9D8B030D-6E8A-4147-A177-3AD203B41FA5}">
                      <a16:colId xmlns:a16="http://schemas.microsoft.com/office/drawing/2014/main" val="1704459960"/>
                    </a:ext>
                  </a:extLst>
                </a:gridCol>
              </a:tblGrid>
              <a:tr h="267424">
                <a:tc>
                  <a:txBody>
                    <a:bodyPr/>
                    <a:lstStyle/>
                    <a:p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Äpfelsäure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Milchsäure </a:t>
                      </a:r>
                      <a:r>
                        <a:rPr lang="de-A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de-A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294049010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Saftgärung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3,7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585220739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Saftgärung </a:t>
                      </a:r>
                      <a:r>
                        <a:rPr lang="de-AT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3,5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46592524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933381055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GM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3,1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059946337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Saftgärung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</a:t>
                      </a:r>
                      <a:r>
                        <a:rPr lang="de-AT" sz="1600" dirty="0">
                          <a:effectLst/>
                        </a:rPr>
                        <a:t> 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3,2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456025697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Saftgärung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 </a:t>
                      </a:r>
                      <a:r>
                        <a:rPr lang="de-AT" sz="1600" dirty="0">
                          <a:effectLst/>
                        </a:rPr>
                        <a:t>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461135065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 </a:t>
                      </a:r>
                      <a:r>
                        <a:rPr lang="de-AT" sz="1600" dirty="0">
                          <a:effectLst/>
                        </a:rPr>
                        <a:t>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2,4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8685334"/>
                  </a:ext>
                </a:extLst>
              </a:tr>
              <a:tr h="266848">
                <a:tc>
                  <a:txBody>
                    <a:bodyPr/>
                    <a:lstStyle/>
                    <a:p>
                      <a:r>
                        <a:rPr lang="de-AT" sz="1600" dirty="0">
                          <a:effectLst/>
                        </a:rPr>
                        <a:t>Maischegärung </a:t>
                      </a:r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de-AT" sz="1600" dirty="0">
                          <a:effectLst/>
                        </a:rPr>
                        <a:t> TR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0,0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2,3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326637727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4D9F057E-E17C-1140-AA30-E1813FB323FB}"/>
              </a:ext>
            </a:extLst>
          </p:cNvPr>
          <p:cNvSpPr txBox="1"/>
          <p:nvPr/>
        </p:nvSpPr>
        <p:spPr>
          <a:xfrm>
            <a:off x="7099396" y="2952579"/>
            <a:ext cx="3911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de-DE" sz="2400" dirty="0"/>
              <a:t>Maischegärungen BSA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de-DE" sz="2400" dirty="0"/>
              <a:t>Zwischen Abschluss der Gärung (</a:t>
            </a:r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</a:rPr>
              <a:t>08.10.2022</a:t>
            </a:r>
            <a:r>
              <a:rPr lang="de-DE" sz="2400" dirty="0"/>
              <a:t>) und Analyse vom </a:t>
            </a:r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</a:rPr>
              <a:t>24.11.2022 </a:t>
            </a:r>
            <a:r>
              <a:rPr lang="de-DE" sz="2400" dirty="0"/>
              <a:t>spontan passiert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23180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846</Words>
  <Application>Microsoft Office PowerPoint</Application>
  <PresentationFormat>Breitbild</PresentationFormat>
  <Paragraphs>232</Paragraphs>
  <Slides>18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</vt:lpstr>
      <vt:lpstr>Sensorische und analytische Unterschiede von Saftgärung versus Maischegärung bei Muskateller und Traminer</vt:lpstr>
      <vt:lpstr>Begriffe </vt:lpstr>
      <vt:lpstr>Orangewein / biodynamischen Anbau</vt:lpstr>
      <vt:lpstr>Material und Methoden (Hess)</vt:lpstr>
      <vt:lpstr>Mostgewicht/Säure</vt:lpstr>
      <vt:lpstr>Material und Methoden (Hess)</vt:lpstr>
      <vt:lpstr>Material und Methoden (Hess)</vt:lpstr>
      <vt:lpstr>Ergebnisse</vt:lpstr>
      <vt:lpstr>Ergebnisse (Hess)</vt:lpstr>
      <vt:lpstr>Ergebnisse (Hess)</vt:lpstr>
      <vt:lpstr>Ergebnisse (Hess)</vt:lpstr>
      <vt:lpstr>Ergebnisse</vt:lpstr>
      <vt:lpstr>Ergebnisse</vt:lpstr>
      <vt:lpstr>Ergebnisse (Hess)</vt:lpstr>
      <vt:lpstr>Ergebnisse (Hess)</vt:lpstr>
      <vt:lpstr>SO2 Werte Jungwein</vt:lpstr>
      <vt:lpstr>SO2 Werte bei Füllung</vt:lpstr>
      <vt:lpstr>Danke für Ihre Aufmerksamkeit!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Schödl Herbert</dc:creator>
  <cp:lastModifiedBy>Schödl Herbert</cp:lastModifiedBy>
  <cp:revision>31</cp:revision>
  <dcterms:created xsi:type="dcterms:W3CDTF">2019-02-20T19:15:19Z</dcterms:created>
  <dcterms:modified xsi:type="dcterms:W3CDTF">2023-01-19T08:01:26Z</dcterms:modified>
</cp:coreProperties>
</file>