
<file path=[Content_Types].xml><?xml version="1.0" encoding="utf-8"?>
<Types xmlns="http://schemas.openxmlformats.org/package/2006/content-types">
  <Default Extension="png" ContentType="image/png"/>
  <Default Extension="jfif" ContentType="image/jpeg"/>
  <Default Extension="bin" ContentType="application/vnd.openxmlformats-officedocument.oleObject"/>
  <Default Extension="jpeg" ContentType="image/jpeg"/>
  <Default Extension="webp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74" r:id="rId2"/>
    <p:sldId id="319" r:id="rId3"/>
    <p:sldId id="322" r:id="rId4"/>
    <p:sldId id="320" r:id="rId5"/>
    <p:sldId id="323" r:id="rId6"/>
    <p:sldId id="321" r:id="rId7"/>
    <p:sldId id="299" r:id="rId8"/>
    <p:sldId id="280" r:id="rId9"/>
    <p:sldId id="300" r:id="rId10"/>
    <p:sldId id="303" r:id="rId11"/>
    <p:sldId id="305" r:id="rId12"/>
    <p:sldId id="301" r:id="rId13"/>
    <p:sldId id="302" r:id="rId14"/>
    <p:sldId id="307" r:id="rId15"/>
    <p:sldId id="310" r:id="rId16"/>
    <p:sldId id="311" r:id="rId17"/>
    <p:sldId id="313" r:id="rId18"/>
    <p:sldId id="309" r:id="rId19"/>
    <p:sldId id="316" r:id="rId20"/>
    <p:sldId id="317" r:id="rId21"/>
    <p:sldId id="318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9141"/>
    <a:srgbClr val="A84F56"/>
    <a:srgbClr val="E1B7B4"/>
    <a:srgbClr val="FFFF99"/>
    <a:srgbClr val="B4CA96"/>
    <a:srgbClr val="A59466"/>
    <a:srgbClr val="D24B00"/>
    <a:srgbClr val="ABC4D8"/>
    <a:srgbClr val="3E82A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7101" autoAdjust="0"/>
  </p:normalViewPr>
  <p:slideViewPr>
    <p:cSldViewPr>
      <p:cViewPr varScale="1">
        <p:scale>
          <a:sx n="95" d="100"/>
          <a:sy n="95" d="100"/>
        </p:scale>
        <p:origin x="317" y="67"/>
      </p:cViewPr>
      <p:guideLst>
        <p:guide orient="horz" pos="1620"/>
        <p:guide pos="292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5FD8-44CD-8895-3C1653C92BE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5FD8-44CD-8895-3C1653C92B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5FD8-44CD-8895-3C1653C92BE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5FD8-44CD-8895-3C1653C92BE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5FD8-44CD-8895-3C1653C92BE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5FD8-44CD-8895-3C1653C92BEC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5FD8-44CD-8895-3C1653C92BEC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1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DDD63FE-3BB9-4863-991D-D5FC2FEE30C4}" type="CATEGORYNAME">
                      <a:rPr lang="en-US"/>
                      <a:pPr>
                        <a:defRPr sz="1400" i="1"/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E5C1308D-5262-406E-9C47-0F9403C37114}" type="PERCENTAGE">
                      <a:rPr lang="en-US" baseline="0"/>
                      <a:pPr>
                        <a:defRPr sz="1400" i="1"/>
                      </a:pPr>
                      <a:t>[PERCENTAGE]</a:t>
                    </a:fld>
                    <a:r>
                      <a:rPr lang="en-US" baseline="0"/>
                      <a:t> (15)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1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FD8-44CD-8895-3C1653C92BEC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1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CAE4EBE-1D35-49BC-8EAA-110D63097F57}" type="CATEGORYNAME">
                      <a:rPr lang="en-US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CB113107-BD54-4D73-8778-94CF32F98ADF}" type="PERCENTAGE">
                      <a:rPr lang="en-US" baseline="0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[PERCENTAGE]</a:t>
                    </a:fld>
                    <a:r>
                      <a:rPr lang="en-US" baseline="0"/>
                      <a:t> (11)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1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FD8-44CD-8895-3C1653C92BEC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1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43DFB0A-80AC-4B27-AC88-93EFCCE5B2DE}" type="CATEGORYNAME">
                      <a:rPr lang="en-US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286DDDD4-706D-493E-853E-E1A086C6E4C1}" type="PERCENTAGE">
                      <a:rPr lang="en-US" baseline="0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[PERCENTAGE]</a:t>
                    </a:fld>
                    <a:r>
                      <a:rPr lang="en-US" baseline="0"/>
                      <a:t> (8)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1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FD8-44CD-8895-3C1653C92BEC}"/>
                </c:ext>
              </c:extLst>
            </c:dLbl>
            <c:dLbl>
              <c:idx val="3"/>
              <c:layout>
                <c:manualLayout>
                  <c:x val="1.0081232384557569E-2"/>
                  <c:y val="-1.2531252944844443E-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1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4DAA9567-D97A-4298-AD92-675F8E2FC124}" type="CATEGORYNAME">
                      <a:rPr lang="en-US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282EBFA2-1608-4DA7-AA33-8A26663CD83C}" type="PERCENTAGE">
                      <a:rPr lang="en-US" baseline="0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[PERCENTAGE]</a:t>
                    </a:fld>
                    <a:r>
                      <a:rPr lang="en-US" baseline="0"/>
                      <a:t> (6)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1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091489107323055"/>
                      <c:h val="0.1727380587184437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FD8-44CD-8895-3C1653C92BEC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1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0D1C114-D49A-46E2-8A89-EA9083B9354D}" type="CATEGORYNAME">
                      <a:rPr lang="en-US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86E233B8-3A7C-42BD-85A6-26D3C0C122FE}" type="PERCENTAGE">
                      <a:rPr lang="en-US" baseline="0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[PERCENTAGE]</a:t>
                    </a:fld>
                    <a:r>
                      <a:rPr lang="en-US" baseline="0"/>
                      <a:t> (5)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1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5FD8-44CD-8895-3C1653C92BEC}"/>
                </c:ext>
              </c:extLst>
            </c:dLbl>
            <c:dLbl>
              <c:idx val="5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1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70656BA-DB07-4139-816A-58CD5607F1F7}" type="CATEGORYNAME">
                      <a:rPr lang="en-US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129E85AC-838F-4BEC-9594-8AB9392205D0}" type="PERCENTAGE">
                      <a:rPr lang="en-US" baseline="0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[PERCENTAGE]</a:t>
                    </a:fld>
                    <a:r>
                      <a:rPr lang="en-US" baseline="0"/>
                      <a:t> (5)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1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5FD8-44CD-8895-3C1653C92BEC}"/>
                </c:ext>
              </c:extLst>
            </c:dLbl>
            <c:dLbl>
              <c:idx val="6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1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78BC03B-087E-41DD-B548-4E6A3A834121}" type="CATEGORYNAME">
                      <a:rPr lang="en-US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[CATEGORY NAME]</a:t>
                    </a:fld>
                    <a:r>
                      <a:rPr lang="en-US" baseline="0"/>
                      <a:t>
</a:t>
                    </a:r>
                    <a:fld id="{785C0FD6-9491-42E1-AD50-6675C5051918}" type="PERCENTAGE">
                      <a:rPr lang="en-US" baseline="0"/>
                      <a:pPr>
                        <a:defRPr sz="1400" i="1">
                          <a:solidFill>
                            <a:schemeClr val="accent1"/>
                          </a:solidFill>
                        </a:defRPr>
                      </a:pPr>
                      <a:t>[PERCENTAGE]</a:t>
                    </a:fld>
                    <a:r>
                      <a:rPr lang="en-US" baseline="0"/>
                      <a:t> (26)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1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5FD8-44CD-8895-3C1653C92B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1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Sheet6!$G$2:$G$8</c:f>
              <c:strCache>
                <c:ptCount val="7"/>
                <c:pt idx="0">
                  <c:v>Penicillium crustosum</c:v>
                </c:pt>
                <c:pt idx="1">
                  <c:v>Penicillium brevicompactum </c:v>
                </c:pt>
                <c:pt idx="2">
                  <c:v>Aspergillus versicolor </c:v>
                </c:pt>
                <c:pt idx="3">
                  <c:v>Aspergillus niger group</c:v>
                </c:pt>
                <c:pt idx="4">
                  <c:v>Penicillium expansum </c:v>
                </c:pt>
                <c:pt idx="5">
                  <c:v>Aspergillus glaucus group</c:v>
                </c:pt>
                <c:pt idx="6">
                  <c:v>Others</c:v>
                </c:pt>
              </c:strCache>
            </c:strRef>
          </c:cat>
          <c:val>
            <c:numRef>
              <c:f>Sheet6!$H$2:$H$8</c:f>
              <c:numCache>
                <c:formatCode>General</c:formatCode>
                <c:ptCount val="7"/>
                <c:pt idx="0">
                  <c:v>15</c:v>
                </c:pt>
                <c:pt idx="1">
                  <c:v>11</c:v>
                </c:pt>
                <c:pt idx="2">
                  <c:v>8</c:v>
                </c:pt>
                <c:pt idx="3">
                  <c:v>6</c:v>
                </c:pt>
                <c:pt idx="4">
                  <c:v>5</c:v>
                </c:pt>
                <c:pt idx="5">
                  <c:v>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FD8-44CD-8895-3C1653C92BEC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C8426-9735-4A2C-9C2D-F96915253A2A}" type="datetimeFigureOut">
              <a:rPr lang="de-AT" smtClean="0"/>
              <a:t>25.01.2023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5FD52-1786-47DA-9361-30EFCE32237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043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38469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44606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25524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36788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Interestingly</a:t>
            </a:r>
            <a:r>
              <a:rPr lang="de-DE" baseline="0" dirty="0"/>
              <a:t>, 3 jams out of 15 did not contain any detectable level of mycotoxins produces by P. crustosum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1310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Interestingly</a:t>
            </a:r>
            <a:r>
              <a:rPr lang="de-DE" baseline="0" dirty="0"/>
              <a:t>, 3 jams out of 15 did not contain any detectable level of mycotoxins produces by P. crustosum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29250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Interestingly</a:t>
            </a:r>
            <a:r>
              <a:rPr lang="de-DE" baseline="0" dirty="0"/>
              <a:t>, 3 jams out of 15 did not contain any detectable level of mycotoxins produces by P. crustosum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23868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439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Interestingly</a:t>
            </a:r>
            <a:r>
              <a:rPr lang="de-DE" baseline="0" dirty="0"/>
              <a:t>, 3 jams out of 15 did not contain any detectable level of mycotoxins produces by P. crustosum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49010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06312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727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63274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2621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581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2727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1468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4800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7151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To me it was a controversion</a:t>
            </a:r>
            <a:r>
              <a:rPr lang="de-DE" baseline="0" dirty="0"/>
              <a:t> because all the food safety reccomendation are to toss the complete jar when the mold occure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0622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We</a:t>
            </a:r>
            <a:r>
              <a:rPr lang="de-DE" baseline="0" dirty="0"/>
              <a:t> were contacted by the Austrian Institute for viciculture and fruit growing in Klosterneuburg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45FD52-1786-47DA-9361-30EFCE32237F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6632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D1FE23EC-510A-4FF8-A4BB-47B50D8EF68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15616" y="1995686"/>
            <a:ext cx="7772400" cy="1102519"/>
          </a:xfrm>
        </p:spPr>
        <p:txBody>
          <a:bodyPr anchor="b">
            <a:normAutofit/>
          </a:bodyPr>
          <a:lstStyle>
            <a:lvl1pPr algn="r">
              <a:defRPr sz="3200" i="1">
                <a:solidFill>
                  <a:schemeClr val="bg2">
                    <a:lumMod val="50000"/>
                  </a:schemeClr>
                </a:solidFill>
                <a:latin typeface="+mj-lt"/>
                <a:cs typeface="Microsoft Sans Serif" panose="020B0604020202020204" pitchFamily="34" charset="0"/>
              </a:defRPr>
            </a:lvl1pPr>
          </a:lstStyle>
          <a:p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5C64EA54-9E9A-413F-B734-5A9A5D1943E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4240" y="3131634"/>
            <a:ext cx="7743779" cy="810090"/>
          </a:xfrm>
        </p:spPr>
        <p:txBody>
          <a:bodyPr>
            <a:noAutofit/>
          </a:bodyPr>
          <a:lstStyle>
            <a:lvl1pPr marL="0" indent="0" algn="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+mn-lt"/>
                <a:cs typeface="Microsoft Sans Serif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event</a:t>
            </a:r>
            <a:r>
              <a:rPr lang="de-DE" dirty="0"/>
              <a:t>, date</a:t>
            </a:r>
          </a:p>
          <a:p>
            <a:r>
              <a:rPr lang="de-DE" dirty="0" err="1"/>
              <a:t>name</a:t>
            </a:r>
            <a:r>
              <a:rPr lang="de-DE" dirty="0"/>
              <a:t>/</a:t>
            </a:r>
            <a:r>
              <a:rPr lang="de-DE" dirty="0" err="1"/>
              <a:t>position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F030EAA-4691-FE42-B74C-8E1A6C99DF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110"/>
            <a:ext cx="9144000" cy="107448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FE21FF6-5DF9-4ABF-A576-0F470E9D72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206" y="4328260"/>
            <a:ext cx="7743779" cy="76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904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02972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ED072FAD-266E-3241-97AD-CCEB6779820E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251520" y="2046382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53718C23-17D6-CD42-9BA1-75919EE67C1A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251520" y="3389792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7951CA0F-7065-4DED-A48C-52374C72D6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563C3D9C-8DA8-45D5-9EDA-D659F1CB9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44692C80-67FE-475B-8CFB-BB6281E74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622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07F3F591-AEFA-F243-9147-78EEC02334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74278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i="1">
                <a:solidFill>
                  <a:srgbClr val="A59466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1883D22E-C8BC-41CD-ACA5-0356FDA5A6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C96644EF-E5E8-47B4-A32E-C66BAA7AF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64A31E3-ABF0-4697-96A3-CA6CE5AC9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647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3" y="789552"/>
            <a:ext cx="2862895" cy="479822"/>
          </a:xfrm>
          <a:solidFill>
            <a:srgbClr val="6D914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1523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3140556" y="789552"/>
            <a:ext cx="2862895" cy="479822"/>
          </a:xfrm>
          <a:solidFill>
            <a:srgbClr val="A84F56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5"/>
          </p:nvPr>
        </p:nvSpPr>
        <p:spPr>
          <a:xfrm>
            <a:off x="6029588" y="789552"/>
            <a:ext cx="2862895" cy="479822"/>
          </a:xfrm>
          <a:solidFill>
            <a:srgbClr val="3E82A4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DD654BBA-061F-9A40-A207-E4B2F6C61081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3131840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A16A822F-56F6-2144-93A8-88AE4DBC2867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6035584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1CEC995A-BF06-459C-96E4-7DBBF0853F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C0C82E03-B867-4848-AC34-AC941C280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7" name="Foliennummernplatzhalter 5">
            <a:extLst>
              <a:ext uri="{FF2B5EF4-FFF2-40B4-BE49-F238E27FC236}">
                <a16:creationId xmlns:a16="http://schemas.microsoft.com/office/drawing/2014/main" id="{74B75092-8E47-47F3-B040-CD1E731EB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943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</p:spPr>
        <p:txBody>
          <a:bodyPr/>
          <a:lstStyle>
            <a:lvl1pPr algn="l">
              <a:defRPr sz="3000" i="1">
                <a:solidFill>
                  <a:srgbClr val="A59466"/>
                </a:solidFill>
                <a:latin typeface="+mn-lt"/>
              </a:defRPr>
            </a:lvl1pPr>
          </a:lstStyle>
          <a:p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02971"/>
            <a:ext cx="8640960" cy="1178313"/>
          </a:xfrm>
          <a:solidFill>
            <a:srgbClr val="B4CA96"/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i="1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28635" indent="-285744">
              <a:buFont typeface="Calibri" panose="020F0502020204030204" pitchFamily="34" charset="0"/>
              <a:buChar char="»"/>
              <a:defRPr lang="de-DE" sz="160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895328" indent="-228594">
              <a:buFont typeface="Calibri" panose="020F0502020204030204" pitchFamily="34" charset="0"/>
              <a:buChar char="&gt;"/>
              <a:defRPr lang="de-DE" sz="140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44580" indent="-228594">
              <a:defRPr sz="1200"/>
            </a:lvl4pPr>
            <a:lvl5pPr marL="1162022" indent="-257168">
              <a:buFont typeface="Arial" panose="020B0604020202020204" pitchFamily="34" charset="0"/>
              <a:buChar char="−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3"/>
          </p:nvPr>
        </p:nvSpPr>
        <p:spPr>
          <a:xfrm>
            <a:off x="251520" y="2069408"/>
            <a:ext cx="8640960" cy="1178313"/>
          </a:xfrm>
          <a:solidFill>
            <a:srgbClr val="E1B7B4"/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de-DE"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lang="de-DE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44580" indent="-228594"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4"/>
          </p:nvPr>
        </p:nvSpPr>
        <p:spPr>
          <a:xfrm>
            <a:off x="251520" y="3435847"/>
            <a:ext cx="8640960" cy="1178313"/>
          </a:xfrm>
          <a:solidFill>
            <a:srgbClr val="ABC4D8"/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de-DE"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lang="de-DE"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44580" indent="-228594"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6076CD99-8E2C-4DA4-B6AB-8AC42BE9FA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3E1497CA-917E-4A94-BE89-149E3F166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0F15ACA5-E5E6-4390-B786-948F6E8CD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5FD6E17B-4B04-604F-A05B-41B48BF14E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74488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1DB5199D-831C-7940-A23A-0C346582E2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1523" y="2245892"/>
            <a:ext cx="8621174" cy="1102519"/>
          </a:xfrm>
        </p:spPr>
        <p:txBody>
          <a:bodyPr anchor="b">
            <a:normAutofit/>
          </a:bodyPr>
          <a:lstStyle>
            <a:lvl1pPr algn="r">
              <a:defRPr sz="3000" i="1">
                <a:solidFill>
                  <a:srgbClr val="6D9141"/>
                </a:solidFill>
                <a:latin typeface="+mj-lt"/>
                <a:cs typeface="Microsoft Sans Serif" panose="020B0604020202020204" pitchFamily="34" charset="0"/>
              </a:defRPr>
            </a:lvl1pPr>
          </a:lstStyle>
          <a:p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13" name="Untertitel 2">
            <a:extLst>
              <a:ext uri="{FF2B5EF4-FFF2-40B4-BE49-F238E27FC236}">
                <a16:creationId xmlns:a16="http://schemas.microsoft.com/office/drawing/2014/main" id="{3EB7DF8E-52CE-4347-AD5F-7BB47BB6EFE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51523" y="3381840"/>
            <a:ext cx="8621175" cy="810090"/>
          </a:xfrm>
        </p:spPr>
        <p:txBody>
          <a:bodyPr>
            <a:noAutofit/>
          </a:bodyPr>
          <a:lstStyle>
            <a:lvl1pPr marL="0" indent="0" algn="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+mn-lt"/>
                <a:cs typeface="Microsoft Sans Serif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event</a:t>
            </a:r>
            <a:r>
              <a:rPr lang="de-DE" dirty="0"/>
              <a:t>, date, </a:t>
            </a:r>
            <a:r>
              <a:rPr lang="de-DE" dirty="0" err="1"/>
              <a:t>place</a:t>
            </a:r>
            <a:endParaRPr lang="de-DE" dirty="0"/>
          </a:p>
          <a:p>
            <a:r>
              <a:rPr lang="de-DE" dirty="0" err="1"/>
              <a:t>name</a:t>
            </a:r>
            <a:r>
              <a:rPr lang="de-DE" dirty="0"/>
              <a:t>/</a:t>
            </a:r>
            <a:r>
              <a:rPr lang="de-DE" dirty="0" err="1"/>
              <a:t>position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F7B7948-E8B8-4CF6-976D-F94FF5AECF5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367610"/>
            <a:ext cx="7344815" cy="72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661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789E67F9-3396-B446-BA0A-370CA81DD0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1523" y="2245892"/>
            <a:ext cx="8621174" cy="1102519"/>
          </a:xfrm>
        </p:spPr>
        <p:txBody>
          <a:bodyPr anchor="b">
            <a:normAutofit/>
          </a:bodyPr>
          <a:lstStyle>
            <a:lvl1pPr algn="r">
              <a:defRPr sz="3000" i="1">
                <a:solidFill>
                  <a:srgbClr val="6D9141"/>
                </a:solidFill>
                <a:latin typeface="+mj-lt"/>
                <a:cs typeface="Microsoft Sans Serif" panose="020B0604020202020204" pitchFamily="34" charset="0"/>
              </a:defRPr>
            </a:lvl1pPr>
          </a:lstStyle>
          <a:p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C2B00CDB-EE41-4042-ADAF-F4758FEBBF9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51523" y="3381840"/>
            <a:ext cx="8621175" cy="810090"/>
          </a:xfrm>
        </p:spPr>
        <p:txBody>
          <a:bodyPr>
            <a:noAutofit/>
          </a:bodyPr>
          <a:lstStyle>
            <a:lvl1pPr marL="0" indent="0" algn="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+mn-lt"/>
                <a:cs typeface="Microsoft Sans Serif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event</a:t>
            </a:r>
            <a:r>
              <a:rPr lang="de-DE" dirty="0"/>
              <a:t>, date, </a:t>
            </a:r>
            <a:r>
              <a:rPr lang="de-DE" dirty="0" err="1"/>
              <a:t>place</a:t>
            </a:r>
            <a:endParaRPr lang="de-DE" dirty="0"/>
          </a:p>
          <a:p>
            <a:r>
              <a:rPr lang="de-DE" dirty="0" err="1"/>
              <a:t>name</a:t>
            </a:r>
            <a:r>
              <a:rPr lang="de-DE" dirty="0"/>
              <a:t>/</a:t>
            </a:r>
            <a:r>
              <a:rPr lang="de-DE" dirty="0" err="1"/>
              <a:t>position</a:t>
            </a: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0C7C4A2-86F0-224C-9496-9F42BBC0CC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7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138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40479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 dirty="0">
                <a:solidFill>
                  <a:srgbClr val="6D914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Agenda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 marL="514338" indent="-514338">
              <a:buAutoNum type="arabicPeriod"/>
              <a:defRPr lang="de-DE" sz="180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de-DE" sz="2400" smtClean="0"/>
            </a:lvl2pPr>
            <a:lvl3pPr marL="895328" indent="-228594">
              <a:buFont typeface="Arial" panose="020B0604020202020204" pitchFamily="34" charset="0"/>
              <a:buChar char="»"/>
              <a:defRPr lang="de-DE" smtClean="0"/>
            </a:lvl3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de-DE" dirty="0"/>
              <a:t>Thema</a:t>
            </a:r>
          </a:p>
          <a:p>
            <a:pPr lvl="0"/>
            <a:r>
              <a:rPr lang="de-DE" dirty="0"/>
              <a:t>Thema</a:t>
            </a:r>
          </a:p>
          <a:p>
            <a:pPr lvl="0"/>
            <a:r>
              <a:rPr lang="de-DE" dirty="0"/>
              <a:t>Thema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8A462F8D-588B-429C-897E-0782A067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EAF8041C-5FBA-44DE-9FB5-5862956EF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2137E9F-331C-44F2-8333-972B6BFD2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661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6D914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57CC2246-D6D6-4E15-9456-2846BBD202E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smtClean="0"/>
            </a:lvl1pPr>
            <a:lvl2pPr>
              <a:defRPr lang="de-DE" sz="2200" smtClean="0"/>
            </a:lvl2pPr>
            <a:lvl3pPr marL="895328" indent="-228594">
              <a:buFont typeface="Calibri" panose="020F0502020204030204" pitchFamily="34" charset="0"/>
              <a:buChar char="&gt;"/>
              <a:defRPr lang="de-DE" smtClean="0"/>
            </a:lvl3pPr>
            <a:lvl4pPr marL="1344580" indent="-228594">
              <a:defRPr sz="1800"/>
            </a:lvl4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7F54CA1B-FE02-4742-BBB8-1F99726A53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EDFE78C9-8ECF-42DC-AA05-40720C53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F5A3B59-FE59-42F9-8116-3A06F28F4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892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40479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6D914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smtClean="0"/>
            </a:lvl1pPr>
            <a:lvl2pPr>
              <a:defRPr lang="de-DE" sz="1600" smtClean="0"/>
            </a:lvl2pPr>
            <a:lvl3pPr marL="895328" indent="-228594">
              <a:buFont typeface="Calibri" panose="020F0502020204030204" pitchFamily="34" charset="0"/>
              <a:buChar char="&gt;"/>
              <a:defRPr lang="de-DE" sz="1400" smtClean="0"/>
            </a:lvl3pPr>
            <a:lvl4pPr marL="1344580" indent="-228594">
              <a:defRPr sz="1200"/>
            </a:lvl4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097BF5A3-79EB-403A-89C9-C4A3245397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8E0A480-B623-4745-AFB4-F6704D4B6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23FC7336-9727-48A7-ADCC-837D731B9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040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6D914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A8CBD8C4-3EE3-4B2E-985D-924AE99BB0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AA8AC319-4959-4C92-9446-B4E6611EA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9ADD4C6E-4BFA-405B-9800-FA6449913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89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5D049D1B-2E9A-1F47-9D4D-CED968B8A9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110"/>
            <a:ext cx="9144000" cy="1074488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00B63B4-1A82-1F48-A737-F3C0FA1BF03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15616" y="1995686"/>
            <a:ext cx="7772400" cy="1102519"/>
          </a:xfrm>
        </p:spPr>
        <p:txBody>
          <a:bodyPr anchor="b">
            <a:normAutofit/>
          </a:bodyPr>
          <a:lstStyle>
            <a:lvl1pPr algn="r">
              <a:defRPr sz="3200" i="1">
                <a:solidFill>
                  <a:schemeClr val="bg2">
                    <a:lumMod val="50000"/>
                  </a:schemeClr>
                </a:solidFill>
                <a:latin typeface="+mj-lt"/>
                <a:cs typeface="Microsoft Sans Serif" panose="020B0604020202020204" pitchFamily="34" charset="0"/>
              </a:defRPr>
            </a:lvl1pPr>
          </a:lstStyle>
          <a:p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E8B959A0-FCFA-5442-B691-2573A45C103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4240" y="3131634"/>
            <a:ext cx="7743779" cy="810090"/>
          </a:xfrm>
        </p:spPr>
        <p:txBody>
          <a:bodyPr>
            <a:noAutofit/>
          </a:bodyPr>
          <a:lstStyle>
            <a:lvl1pPr marL="0" indent="0" algn="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+mn-lt"/>
                <a:cs typeface="Microsoft Sans Serif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event</a:t>
            </a:r>
            <a:r>
              <a:rPr lang="de-DE" dirty="0"/>
              <a:t>, date</a:t>
            </a:r>
          </a:p>
          <a:p>
            <a:r>
              <a:rPr lang="de-DE" dirty="0" err="1"/>
              <a:t>name</a:t>
            </a:r>
            <a:r>
              <a:rPr lang="de-DE" dirty="0"/>
              <a:t>/</a:t>
            </a:r>
            <a:r>
              <a:rPr lang="de-DE" dirty="0" err="1"/>
              <a:t>position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43981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6D914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6189" y="735547"/>
            <a:ext cx="4160974" cy="38590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27C6B5BE-CDD7-444F-9C49-7F61A249E30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719548" y="735547"/>
            <a:ext cx="4160974" cy="38590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1FB3E39D-BF6F-48B5-B64C-104F429E6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4294684A-8BCD-443E-8866-827E45294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0C0D967-455C-4926-943D-0DBBAB4B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252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6D914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520" y="615054"/>
            <a:ext cx="4248472" cy="356611"/>
          </a:xfrm>
          <a:solidFill>
            <a:srgbClr val="6D9141"/>
          </a:solidFill>
        </p:spPr>
        <p:txBody>
          <a:bodyPr vert="horz" lIns="91440" tIns="45720" rIns="91440" bIns="45720" rtlCol="0"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</a:defRPr>
            </a:lvl1pPr>
            <a:lvl2pPr>
              <a:defRPr lang="de-DE" sz="2200" dirty="0"/>
            </a:lvl2pPr>
            <a:lvl3pPr>
              <a:defRPr lang="de-DE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251520" y="1072064"/>
            <a:ext cx="4248472" cy="355191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52F17C3-F427-4B64-99DC-5F1D0D6FBA8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44008" y="615054"/>
            <a:ext cx="4248472" cy="356611"/>
          </a:xfrm>
          <a:solidFill>
            <a:srgbClr val="6D9141"/>
          </a:solidFill>
        </p:spPr>
        <p:txBody>
          <a:bodyPr vert="horz" lIns="91440" tIns="45720" rIns="91440" bIns="45720" rtlCol="0"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</a:defRPr>
            </a:lvl1pPr>
            <a:lvl2pPr>
              <a:defRPr lang="de-DE" sz="2200" dirty="0"/>
            </a:lvl2pPr>
            <a:lvl3pPr>
              <a:defRPr lang="de-DE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0BB37226-23D9-4779-8BAA-33746F2213B9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644008" y="1072064"/>
            <a:ext cx="4248472" cy="355191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1266D11B-69B8-459C-8F69-506118C905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2430FE20-532F-4908-9C22-7A200922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20A2AE39-BCA0-497E-B373-5BE451D3E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2360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568471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3" y="789552"/>
            <a:ext cx="2862895" cy="479822"/>
          </a:xfrm>
          <a:solidFill>
            <a:srgbClr val="6D914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1523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3140556" y="789552"/>
            <a:ext cx="2862895" cy="479822"/>
          </a:xfrm>
          <a:solidFill>
            <a:srgbClr val="6D914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5"/>
          </p:nvPr>
        </p:nvSpPr>
        <p:spPr>
          <a:xfrm>
            <a:off x="6029588" y="789552"/>
            <a:ext cx="2862895" cy="479822"/>
          </a:xfrm>
          <a:solidFill>
            <a:srgbClr val="6D9141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Inhaltsplatzhalter 3">
            <a:extLst>
              <a:ext uri="{FF2B5EF4-FFF2-40B4-BE49-F238E27FC236}">
                <a16:creationId xmlns:a16="http://schemas.microsoft.com/office/drawing/2014/main" id="{CA7818D7-9EA9-0D49-92C2-ED598C429BBA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3130662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8" name="Inhaltsplatzhalter 3">
            <a:extLst>
              <a:ext uri="{FF2B5EF4-FFF2-40B4-BE49-F238E27FC236}">
                <a16:creationId xmlns:a16="http://schemas.microsoft.com/office/drawing/2014/main" id="{AF139F04-4C1E-E84F-91EB-52C7FF926EDA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6018717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F8721111-1EC0-4EDF-A11A-3A10EA942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BDC76395-D0BC-4E47-819F-19DC7943A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20" name="Foliennummernplatzhalter 5">
            <a:extLst>
              <a:ext uri="{FF2B5EF4-FFF2-40B4-BE49-F238E27FC236}">
                <a16:creationId xmlns:a16="http://schemas.microsoft.com/office/drawing/2014/main" id="{D61559A2-E4BA-4FF1-9A16-67622E069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48265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6D9141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02972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16D07F0-3694-9041-8491-07E4242D718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51520" y="2006671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DD09F6B4-6036-014A-8F71-CB21377EFCE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51520" y="3310370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A37C3223-D72B-4B11-A941-B1D2CAF249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1BEF9F49-1B14-4348-A4F0-6F60B037E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CB78E51C-CADC-493D-B6C8-2C1FE654F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750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0916DCF-5E7A-D94C-9C57-8F4455A910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74488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00F1DE91-0B60-E641-BDC5-1D189B79A2D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1523" y="2245892"/>
            <a:ext cx="8621174" cy="1102519"/>
          </a:xfrm>
          <a:noFill/>
        </p:spPr>
        <p:txBody>
          <a:bodyPr wrap="square" lIns="81043" tIns="40522" rIns="81043" bIns="40522" rtlCol="0" anchor="b">
            <a:normAutofit/>
          </a:bodyPr>
          <a:lstStyle>
            <a:lvl1pPr>
              <a:defRPr lang="en-GB" sz="3200" i="1">
                <a:solidFill>
                  <a:srgbClr val="A84F56"/>
                </a:solidFill>
                <a:latin typeface="+mn-lt"/>
              </a:defRPr>
            </a:lvl1pPr>
          </a:lstStyle>
          <a:p>
            <a:pPr lvl="0" algn="r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15" name="Untertitel 2">
            <a:extLst>
              <a:ext uri="{FF2B5EF4-FFF2-40B4-BE49-F238E27FC236}">
                <a16:creationId xmlns:a16="http://schemas.microsoft.com/office/drawing/2014/main" id="{9DE3EE3F-3641-0C4B-A0AD-4F8F51DB61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51523" y="3381840"/>
            <a:ext cx="8621175" cy="810090"/>
          </a:xfrm>
        </p:spPr>
        <p:txBody>
          <a:bodyPr>
            <a:noAutofit/>
          </a:bodyPr>
          <a:lstStyle>
            <a:lvl1pPr marL="0" indent="0" algn="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+mn-lt"/>
                <a:cs typeface="Microsoft Sans Serif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event</a:t>
            </a:r>
            <a:r>
              <a:rPr lang="de-DE" dirty="0"/>
              <a:t>, date, </a:t>
            </a:r>
            <a:r>
              <a:rPr lang="de-DE" dirty="0" err="1"/>
              <a:t>place</a:t>
            </a:r>
            <a:endParaRPr lang="de-DE" dirty="0"/>
          </a:p>
          <a:p>
            <a:r>
              <a:rPr lang="de-DE" dirty="0" err="1"/>
              <a:t>name</a:t>
            </a:r>
            <a:r>
              <a:rPr lang="de-DE" dirty="0"/>
              <a:t>/</a:t>
            </a:r>
            <a:r>
              <a:rPr lang="de-DE" dirty="0" err="1"/>
              <a:t>position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F5DEB07-EDE3-4110-8246-3C00EDA645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367610"/>
            <a:ext cx="7344815" cy="72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403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1523" y="2245892"/>
            <a:ext cx="8621174" cy="1102519"/>
          </a:xfrm>
          <a:noFill/>
        </p:spPr>
        <p:txBody>
          <a:bodyPr wrap="square" lIns="81043" tIns="40522" rIns="81043" bIns="40522" rtlCol="0" anchor="b">
            <a:normAutofit/>
          </a:bodyPr>
          <a:lstStyle>
            <a:lvl1pPr>
              <a:defRPr lang="en-GB" sz="3200" i="1">
                <a:solidFill>
                  <a:srgbClr val="A84F56"/>
                </a:solidFill>
                <a:latin typeface="+mn-lt"/>
              </a:defRPr>
            </a:lvl1pPr>
          </a:lstStyle>
          <a:p>
            <a:pPr lvl="0" algn="r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51523" y="3381840"/>
            <a:ext cx="8621175" cy="810090"/>
          </a:xfrm>
        </p:spPr>
        <p:txBody>
          <a:bodyPr>
            <a:noAutofit/>
          </a:bodyPr>
          <a:lstStyle>
            <a:lvl1pPr marL="0" indent="0" algn="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+mn-lt"/>
                <a:cs typeface="Microsoft Sans Serif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event</a:t>
            </a:r>
            <a:r>
              <a:rPr lang="de-DE" dirty="0"/>
              <a:t>, date, </a:t>
            </a:r>
            <a:r>
              <a:rPr lang="de-DE" dirty="0" err="1"/>
              <a:t>place</a:t>
            </a:r>
            <a:endParaRPr lang="de-DE" dirty="0"/>
          </a:p>
          <a:p>
            <a:r>
              <a:rPr lang="de-DE" dirty="0" err="1"/>
              <a:t>name</a:t>
            </a:r>
            <a:r>
              <a:rPr lang="de-DE" dirty="0"/>
              <a:t>/</a:t>
            </a:r>
            <a:r>
              <a:rPr lang="de-DE" dirty="0" err="1"/>
              <a:t>position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3FA050B-53DB-8E47-B9D7-1C13EF9442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7"/>
            <a:ext cx="9144000" cy="107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1841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40479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 dirty="0">
                <a:solidFill>
                  <a:srgbClr val="A84F56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Agenda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 marL="514338" indent="-514338">
              <a:buAutoNum type="arabicPeriod"/>
              <a:defRPr lang="de-DE" sz="180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de-DE" sz="2400" smtClean="0"/>
            </a:lvl2pPr>
            <a:lvl3pPr marL="895328" indent="-228594">
              <a:buFont typeface="Arial" panose="020B0604020202020204" pitchFamily="34" charset="0"/>
              <a:buChar char="»"/>
              <a:defRPr lang="de-DE" smtClean="0"/>
            </a:lvl3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de-DE" dirty="0"/>
              <a:t>Thema</a:t>
            </a:r>
          </a:p>
          <a:p>
            <a:pPr lvl="0"/>
            <a:r>
              <a:rPr lang="de-DE" dirty="0"/>
              <a:t>Thema</a:t>
            </a:r>
          </a:p>
          <a:p>
            <a:pPr lvl="0"/>
            <a:r>
              <a:rPr lang="de-DE" dirty="0"/>
              <a:t>Thema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C2E324C2-312E-4D3F-86DF-DFAA0B7783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914463AF-80FF-4DB3-8781-A2ED82322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B6FA1A7C-7CCA-463C-9CC1-04069E51A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4667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A84F56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57CC2246-D6D6-4E15-9456-2846BBD202E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smtClean="0"/>
            </a:lvl1pPr>
            <a:lvl2pPr>
              <a:defRPr lang="de-DE" sz="2200" smtClean="0"/>
            </a:lvl2pPr>
            <a:lvl3pPr marL="895328" indent="-228594">
              <a:buFont typeface="Calibri" panose="020F0502020204030204" pitchFamily="34" charset="0"/>
              <a:buChar char="&gt;"/>
              <a:defRPr lang="de-DE" smtClean="0"/>
            </a:lvl3pPr>
            <a:lvl4pPr marL="1344580" indent="-228594">
              <a:defRPr sz="1800"/>
            </a:lvl4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52D163B7-AB88-4776-8410-76F981FBF5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37B986D2-4ABD-44C3-B319-BED4A97B4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C27D0FC2-536B-49B7-8890-05C0B98D4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90882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40479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A84F56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smtClean="0"/>
            </a:lvl1pPr>
            <a:lvl2pPr>
              <a:defRPr lang="de-DE" sz="1600" smtClean="0"/>
            </a:lvl2pPr>
            <a:lvl3pPr marL="895328" indent="-228594">
              <a:buFont typeface="Calibri" panose="020F0502020204030204" pitchFamily="34" charset="0"/>
              <a:buChar char="&gt;"/>
              <a:defRPr lang="de-DE" sz="1400" smtClean="0"/>
            </a:lvl3pPr>
            <a:lvl4pPr marL="1344580" indent="-228594">
              <a:defRPr sz="1200"/>
            </a:lvl4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00D98D72-F639-405F-BA49-3F94156C2B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0A8CBCFD-5E5B-48D3-A92A-23DD92807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E0D50C49-535E-49AF-8D7B-BB74CDAD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53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A84F56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60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40479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 dirty="0">
                <a:latin typeface="+mn-lt"/>
              </a:defRPr>
            </a:lvl1pPr>
          </a:lstStyle>
          <a:p>
            <a:pPr lvl="0"/>
            <a:r>
              <a:rPr lang="de-DE" dirty="0"/>
              <a:t>Agenda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 marL="514338" indent="-514338">
              <a:buAutoNum type="arabicPeriod"/>
              <a:defRPr lang="de-DE" sz="180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de-DE" sz="2400" smtClean="0"/>
            </a:lvl2pPr>
            <a:lvl3pPr marL="895328" indent="-228594">
              <a:buFont typeface="Arial" panose="020B0604020202020204" pitchFamily="34" charset="0"/>
              <a:buChar char="»"/>
              <a:defRPr lang="de-DE" smtClean="0"/>
            </a:lvl3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de-DE" dirty="0"/>
              <a:t>Thema</a:t>
            </a:r>
          </a:p>
          <a:p>
            <a:pPr lvl="0"/>
            <a:r>
              <a:rPr lang="de-DE" dirty="0"/>
              <a:t>Thema</a:t>
            </a:r>
          </a:p>
          <a:p>
            <a:pPr lvl="0"/>
            <a:r>
              <a:rPr lang="de-DE" dirty="0"/>
              <a:t>Thema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CC7C0F75-9D19-8640-B822-54129417F2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3C0FC9-F9F6-4ACC-AAFF-7085149D3F2D}" type="datetime1">
              <a:rPr lang="en-GB" smtClean="0"/>
              <a:pPr/>
              <a:t>25/01/2023</a:t>
            </a:fld>
            <a:endParaRPr lang="en-GB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F5ADBB2C-7B50-BF49-841C-DA73B35EF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A3C4554-9C40-594A-A266-51BA4D6AC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5637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A84F56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6189" y="735547"/>
            <a:ext cx="4160974" cy="38590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A67A4093-8204-FE4D-99D3-FB6730944EEB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731506" y="735547"/>
            <a:ext cx="4160974" cy="38590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DA1B8B25-D1B6-46F9-9B35-4D560868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B21C706B-1A30-47BE-ADC1-0869EB9DB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1F0086B6-A9AE-4369-A7FC-03911C6DF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931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A84F56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520" y="615054"/>
            <a:ext cx="4248472" cy="356611"/>
          </a:xfrm>
          <a:solidFill>
            <a:srgbClr val="A84F56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</a:defRPr>
            </a:lvl1pPr>
            <a:lvl2pPr>
              <a:defRPr lang="de-DE" sz="2200" dirty="0"/>
            </a:lvl2pPr>
            <a:lvl3pPr>
              <a:defRPr lang="de-DE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251520" y="1072064"/>
            <a:ext cx="4248472" cy="355191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52F17C3-F427-4B64-99DC-5F1D0D6FBA8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44008" y="615054"/>
            <a:ext cx="4248472" cy="356611"/>
          </a:xfrm>
          <a:solidFill>
            <a:srgbClr val="A84F56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</a:defRPr>
            </a:lvl1pPr>
            <a:lvl2pPr>
              <a:defRPr lang="de-DE" sz="2200" dirty="0"/>
            </a:lvl2pPr>
            <a:lvl3pPr>
              <a:defRPr lang="de-DE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0BB37226-23D9-4779-8BAA-33746F2213B9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644008" y="1072064"/>
            <a:ext cx="4248472" cy="355191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5F6C3AE8-236A-4F0C-A424-2053941D46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99EE1BDF-0495-419D-90A3-954D3AFCD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EDD53464-42FF-441B-8B19-CF50FD7A2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66861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20694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3" y="789552"/>
            <a:ext cx="2862895" cy="479822"/>
          </a:xfrm>
          <a:solidFill>
            <a:srgbClr val="A84F56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1523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3140556" y="789552"/>
            <a:ext cx="2862895" cy="479822"/>
          </a:xfrm>
          <a:solidFill>
            <a:srgbClr val="A84F56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5"/>
          </p:nvPr>
        </p:nvSpPr>
        <p:spPr>
          <a:xfrm>
            <a:off x="6029588" y="789552"/>
            <a:ext cx="2862895" cy="479822"/>
          </a:xfrm>
          <a:solidFill>
            <a:srgbClr val="A84F56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Inhaltsplatzhalter 3">
            <a:extLst>
              <a:ext uri="{FF2B5EF4-FFF2-40B4-BE49-F238E27FC236}">
                <a16:creationId xmlns:a16="http://schemas.microsoft.com/office/drawing/2014/main" id="{681AA90C-72CF-8C4D-886F-7A1D8FF17C64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3130525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8" name="Inhaltsplatzhalter 3">
            <a:extLst>
              <a:ext uri="{FF2B5EF4-FFF2-40B4-BE49-F238E27FC236}">
                <a16:creationId xmlns:a16="http://schemas.microsoft.com/office/drawing/2014/main" id="{7290D6F7-DDE6-E349-B18B-1391B0730997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018581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3086ED3-99D9-407D-BE7B-8C3FE30C5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9" name="Fußzeilenplatzhalter 4">
            <a:extLst>
              <a:ext uri="{FF2B5EF4-FFF2-40B4-BE49-F238E27FC236}">
                <a16:creationId xmlns:a16="http://schemas.microsoft.com/office/drawing/2014/main" id="{C1AC50DC-1166-49CA-BF7B-6ABC85A85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20" name="Foliennummernplatzhalter 5">
            <a:extLst>
              <a:ext uri="{FF2B5EF4-FFF2-40B4-BE49-F238E27FC236}">
                <a16:creationId xmlns:a16="http://schemas.microsoft.com/office/drawing/2014/main" id="{8D6ADB07-4B7B-4C60-9A3C-730FC2C0C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6545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A84F56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02972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A4BD27E7-AE4B-F340-BA32-FB41070F9D5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51520" y="1996537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B0E0BADF-3F4E-F24F-B8FD-B1E91A612408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51520" y="3290102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2BCDA9E4-BD07-4671-BA9A-F3F01F542E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F2340985-95C1-4978-B36C-B709C658C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7F90522E-1A44-4715-8F76-ABB8915EA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85349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35568294-D85E-4D47-9AC8-6D4D4CE0D5C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1519" y="2246401"/>
            <a:ext cx="8636496" cy="1102519"/>
          </a:xfrm>
        </p:spPr>
        <p:txBody>
          <a:bodyPr anchor="b">
            <a:normAutofit/>
          </a:bodyPr>
          <a:lstStyle>
            <a:lvl1pPr algn="r">
              <a:defRPr sz="3200" i="1">
                <a:solidFill>
                  <a:srgbClr val="3E82A4"/>
                </a:solidFill>
                <a:latin typeface="+mn-lt"/>
                <a:cs typeface="Microsoft Sans Serif" panose="020B0604020202020204" pitchFamily="34" charset="0"/>
              </a:defRPr>
            </a:lvl1pPr>
          </a:lstStyle>
          <a:p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20D4C542-9D53-CB48-9B5D-04C34DA1D32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51520" y="3383100"/>
            <a:ext cx="8636496" cy="810090"/>
          </a:xfrm>
        </p:spPr>
        <p:txBody>
          <a:bodyPr>
            <a:noAutofit/>
          </a:bodyPr>
          <a:lstStyle>
            <a:lvl1pPr marL="0" indent="0" algn="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+mj-lt"/>
                <a:cs typeface="Microsoft Sans Serif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event</a:t>
            </a:r>
            <a:r>
              <a:rPr lang="de-DE" dirty="0"/>
              <a:t>, date, </a:t>
            </a:r>
            <a:r>
              <a:rPr lang="de-DE" dirty="0" err="1"/>
              <a:t>place</a:t>
            </a:r>
            <a:endParaRPr lang="de-DE" dirty="0"/>
          </a:p>
          <a:p>
            <a:r>
              <a:rPr lang="de-DE" dirty="0" err="1"/>
              <a:t>name</a:t>
            </a:r>
            <a:r>
              <a:rPr lang="de-DE" dirty="0"/>
              <a:t>/</a:t>
            </a:r>
            <a:r>
              <a:rPr lang="de-DE" dirty="0" err="1"/>
              <a:t>position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A1E3E8F-95B1-F746-8C84-1BCAB01F46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7448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D44B67C-6217-4D48-8384-93DFBD195BF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367610"/>
            <a:ext cx="7344815" cy="72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7084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6F6565C-8749-8D49-BCBE-9CE2A8B88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74488"/>
          </a:xfrm>
          <a:prstGeom prst="rect">
            <a:avLst/>
          </a:prstGeom>
        </p:spPr>
      </p:pic>
      <p:sp>
        <p:nvSpPr>
          <p:cNvPr id="17" name="Titel 1">
            <a:extLst>
              <a:ext uri="{FF2B5EF4-FFF2-40B4-BE49-F238E27FC236}">
                <a16:creationId xmlns:a16="http://schemas.microsoft.com/office/drawing/2014/main" id="{8B17E6F4-0E26-E14A-8018-CD2D0C0D9A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1519" y="2246401"/>
            <a:ext cx="8636496" cy="1102519"/>
          </a:xfrm>
        </p:spPr>
        <p:txBody>
          <a:bodyPr anchor="b">
            <a:normAutofit/>
          </a:bodyPr>
          <a:lstStyle>
            <a:lvl1pPr algn="r">
              <a:defRPr sz="3200" i="1">
                <a:solidFill>
                  <a:srgbClr val="3E82A4"/>
                </a:solidFill>
                <a:latin typeface="+mn-lt"/>
                <a:cs typeface="Microsoft Sans Serif" panose="020B0604020202020204" pitchFamily="34" charset="0"/>
              </a:defRPr>
            </a:lvl1pPr>
          </a:lstStyle>
          <a:p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18" name="Untertitel 2">
            <a:extLst>
              <a:ext uri="{FF2B5EF4-FFF2-40B4-BE49-F238E27FC236}">
                <a16:creationId xmlns:a16="http://schemas.microsoft.com/office/drawing/2014/main" id="{4084A45F-9245-7742-83A9-32D8A276C4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51520" y="3383100"/>
            <a:ext cx="8636496" cy="810090"/>
          </a:xfrm>
        </p:spPr>
        <p:txBody>
          <a:bodyPr>
            <a:noAutofit/>
          </a:bodyPr>
          <a:lstStyle>
            <a:lvl1pPr marL="0" indent="0" algn="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+mj-lt"/>
                <a:cs typeface="Microsoft Sans Serif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err="1"/>
              <a:t>event</a:t>
            </a:r>
            <a:r>
              <a:rPr lang="de-DE" dirty="0"/>
              <a:t>, date, </a:t>
            </a:r>
            <a:r>
              <a:rPr lang="de-DE" dirty="0" err="1"/>
              <a:t>place</a:t>
            </a:r>
            <a:endParaRPr lang="de-DE" dirty="0"/>
          </a:p>
          <a:p>
            <a:r>
              <a:rPr lang="de-DE" dirty="0" err="1"/>
              <a:t>name</a:t>
            </a:r>
            <a:r>
              <a:rPr lang="de-DE" dirty="0"/>
              <a:t>/</a:t>
            </a:r>
            <a:r>
              <a:rPr lang="de-DE" dirty="0" err="1"/>
              <a:t>position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12587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40479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 dirty="0">
                <a:solidFill>
                  <a:srgbClr val="3E82A4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Agenda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 marL="514338" indent="-514338">
              <a:buAutoNum type="arabicPeriod"/>
              <a:defRPr lang="de-DE" sz="180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de-DE" sz="2400" smtClean="0"/>
            </a:lvl2pPr>
            <a:lvl3pPr marL="895328" indent="-228594">
              <a:buFont typeface="Arial" panose="020B0604020202020204" pitchFamily="34" charset="0"/>
              <a:buChar char="»"/>
              <a:defRPr lang="de-DE" smtClean="0"/>
            </a:lvl3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de-DE" dirty="0"/>
              <a:t>Thema</a:t>
            </a:r>
          </a:p>
          <a:p>
            <a:pPr lvl="0"/>
            <a:r>
              <a:rPr lang="de-DE" dirty="0"/>
              <a:t>Thema</a:t>
            </a:r>
          </a:p>
          <a:p>
            <a:pPr lvl="0"/>
            <a:r>
              <a:rPr lang="de-DE" dirty="0"/>
              <a:t>Thema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C57E8DE-1E15-4A77-B279-B5CC95A0B0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C709580-A8FE-449B-915C-8F05F8AAB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E602F241-C6F8-488F-9AE2-B662AF835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7950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3E82A4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57CC2246-D6D6-4E15-9456-2846BBD202E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smtClean="0"/>
            </a:lvl1pPr>
            <a:lvl2pPr>
              <a:defRPr lang="de-DE" sz="2200" smtClean="0"/>
            </a:lvl2pPr>
            <a:lvl3pPr marL="895328" indent="-228594">
              <a:buFont typeface="Calibri" panose="020F0502020204030204" pitchFamily="34" charset="0"/>
              <a:buChar char="&gt;"/>
              <a:defRPr lang="de-DE" smtClean="0"/>
            </a:lvl3pPr>
            <a:lvl4pPr marL="1344580" indent="-228594">
              <a:defRPr sz="1800"/>
            </a:lvl4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1A555252-B5A4-463B-B702-305215FCB6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25DDF8ED-5D91-4F00-8640-F17ED03CA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A94C6259-A7AB-4EFA-9E0E-680ED725B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0699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40479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3E82A4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smtClean="0"/>
            </a:lvl1pPr>
            <a:lvl2pPr>
              <a:defRPr lang="de-DE" sz="1600" smtClean="0"/>
            </a:lvl2pPr>
            <a:lvl3pPr marL="895328" indent="-228594">
              <a:buFont typeface="Calibri" panose="020F0502020204030204" pitchFamily="34" charset="0"/>
              <a:buChar char="&gt;"/>
              <a:defRPr lang="de-DE" sz="1400" smtClean="0"/>
            </a:lvl3pPr>
            <a:lvl4pPr marL="1344580" indent="-228594">
              <a:defRPr sz="1200"/>
            </a:lvl4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62C34A86-1E47-4044-BA6D-BA8F0B4F04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3061415F-62F0-4D14-BAF1-3F8EF2733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96F2E521-37E0-4545-A5E2-BBF13322B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55173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3E82A4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4FAD5FE9-5489-4CA7-A602-7AE186007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A06FE65E-DE94-4517-903A-939AF0A3C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32FE6375-284D-465E-AB41-9130B81CE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40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57CC2246-D6D6-4E15-9456-2846BBD202E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smtClean="0"/>
            </a:lvl1pPr>
            <a:lvl2pPr>
              <a:defRPr lang="de-DE" sz="2200" smtClean="0"/>
            </a:lvl2pPr>
            <a:lvl3pPr marL="895328" indent="-228594">
              <a:buFont typeface="Calibri" panose="020F0502020204030204" pitchFamily="34" charset="0"/>
              <a:buChar char="&gt;"/>
              <a:defRPr lang="de-DE" smtClean="0"/>
            </a:lvl3pPr>
            <a:lvl4pPr marL="1344580" indent="-228594">
              <a:defRPr sz="1800"/>
            </a:lvl4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AE30EA16-611B-4029-A9D6-63121D10BE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463C0FC9-F9F6-4ACC-AAFF-7085149D3F2D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EC99D5D5-0022-49BB-9E49-2E8101063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algn="ctr"/>
            <a:r>
              <a:rPr lang="en-GB" dirty="0"/>
              <a:t>Name of Event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45D23FD7-CE60-4745-82D2-5B7F2998B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4245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3E82A4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6189" y="735547"/>
            <a:ext cx="4160974" cy="38590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21CA83CD-40C5-814C-B498-42699E9E71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728601" y="735547"/>
            <a:ext cx="4160974" cy="38590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4A92775B-C6BF-437D-9536-86B2A7EA21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241051CC-84B7-49FA-8628-BFE2EDB66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24325A6D-5349-4996-8142-6C6370E5D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1692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3E82A4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520" y="615054"/>
            <a:ext cx="4248472" cy="356611"/>
          </a:xfrm>
          <a:solidFill>
            <a:srgbClr val="3E82A4"/>
          </a:solidFill>
        </p:spPr>
        <p:txBody>
          <a:bodyPr vert="horz" lIns="91440" tIns="45720" rIns="91440" bIns="45720" rtlCol="0"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</a:defRPr>
            </a:lvl1pPr>
            <a:lvl2pPr>
              <a:defRPr lang="de-DE" sz="2200" dirty="0"/>
            </a:lvl2pPr>
            <a:lvl3pPr>
              <a:defRPr lang="de-DE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251520" y="1072064"/>
            <a:ext cx="4248472" cy="355191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800"/>
            </a:lvl2pPr>
            <a:lvl3pPr>
              <a:defRPr lang="de-DE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52F17C3-F427-4B64-99DC-5F1D0D6FBA8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44008" y="615054"/>
            <a:ext cx="4248472" cy="356611"/>
          </a:xfrm>
          <a:solidFill>
            <a:srgbClr val="3E82A4"/>
          </a:solidFill>
        </p:spPr>
        <p:txBody>
          <a:bodyPr vert="horz" lIns="91440" tIns="45720" rIns="91440" bIns="45720" rtlCol="0"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</a:defRPr>
            </a:lvl1pPr>
            <a:lvl2pPr>
              <a:defRPr lang="de-DE" sz="2200" dirty="0"/>
            </a:lvl2pPr>
            <a:lvl3pPr>
              <a:defRPr lang="de-DE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0BB37226-23D9-4779-8BAA-33746F2213B9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644008" y="1072064"/>
            <a:ext cx="4248472" cy="355191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800"/>
            </a:lvl2pPr>
            <a:lvl3pPr>
              <a:defRPr lang="de-DE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15BFD01F-9E87-4E54-88D6-CE8356C464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3FBFF863-821A-44BC-924A-0ACB34277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AF8DEB4C-97DF-479A-8DD3-B53C726A1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8913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3" y="789552"/>
            <a:ext cx="2862895" cy="479822"/>
          </a:xfrm>
          <a:solidFill>
            <a:srgbClr val="3E82A4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1523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3140556" y="789552"/>
            <a:ext cx="2862895" cy="479822"/>
          </a:xfrm>
          <a:solidFill>
            <a:srgbClr val="3E82A4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5"/>
          </p:nvPr>
        </p:nvSpPr>
        <p:spPr>
          <a:xfrm>
            <a:off x="6029588" y="789552"/>
            <a:ext cx="2862895" cy="479822"/>
          </a:xfrm>
          <a:solidFill>
            <a:srgbClr val="3E82A4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2ADBB466-5B3D-1C40-B172-DDE5C449919C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3139578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34DC5522-0965-E14A-B29D-70A264CB5D2B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029588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F5B1FD3F-396E-4823-890E-9EB4A509CA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D00752A-85C9-49BB-97E1-5E4719907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7" name="Foliennummernplatzhalter 5">
            <a:extLst>
              <a:ext uri="{FF2B5EF4-FFF2-40B4-BE49-F238E27FC236}">
                <a16:creationId xmlns:a16="http://schemas.microsoft.com/office/drawing/2014/main" id="{A1500EF2-1BA0-4C18-816F-E05953CED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51350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solidFill>
                  <a:srgbClr val="3E82A4"/>
                </a:solidFill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02972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E443643F-2B4E-F94D-A27B-B274A8CEF3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51520" y="1997618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5D4FD895-97D6-4A46-A48F-97555CE994A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51520" y="3292264"/>
            <a:ext cx="8640960" cy="11903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 dirty="0"/>
            </a:lvl1pPr>
            <a:lvl2pPr>
              <a:defRPr lang="de-DE" sz="1600" dirty="0"/>
            </a:lvl2pPr>
            <a:lvl3pPr>
              <a:defRPr lang="de-DE" sz="1400" dirty="0"/>
            </a:lvl3pPr>
            <a:lvl4pPr>
              <a:defRPr lang="de-DE" sz="1200" dirty="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0E591C9D-BE23-45B2-B27D-3C690EC840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61E410C-7272-4AB3-93B3-3A8BFA31E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943AD35D-EFB9-46FA-8933-084386D20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7353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640479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35546"/>
            <a:ext cx="8640960" cy="388843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smtClean="0"/>
            </a:lvl1pPr>
            <a:lvl2pPr>
              <a:defRPr lang="de-DE" sz="1600" smtClean="0"/>
            </a:lvl2pPr>
            <a:lvl3pPr marL="895328" indent="-228594">
              <a:buFont typeface="Calibri" panose="020F0502020204030204" pitchFamily="34" charset="0"/>
              <a:buChar char="&gt;"/>
              <a:defRPr lang="de-DE" sz="1400" smtClean="0"/>
            </a:lvl3pPr>
            <a:lvl4pPr marL="1344580" indent="-228594">
              <a:defRPr sz="1200"/>
            </a:lvl4pPr>
            <a:lvl5pPr marL="1162022" indent="-257168">
              <a:buFont typeface="Arial" panose="020B0604020202020204" pitchFamily="34" charset="0"/>
              <a:buChar char="−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CD3A5954-6FBA-5B44-B753-6A88DBA2C0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C0F3855E-1CAE-4F4E-9D46-EA4BDD5E0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94AA24AD-5C5F-794B-B2AF-F905BC7AD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515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D80D441C-8E82-466A-A45F-33B8FCB157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CD5BDB31-3C07-427A-BAEF-6A6CAB193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A5917056-7FD3-4ECD-88BE-A5734038A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925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6189" y="735547"/>
            <a:ext cx="4160974" cy="38590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292EDED9-FDAB-C64C-BE96-8AD85B45DB4B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746230" y="735547"/>
            <a:ext cx="4126467" cy="385907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1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2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12CEA0DA-0F19-4BBC-ADD2-EFD9126A0A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A1715AEE-670C-472D-B535-D3FC601FF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9BFF96E1-38D0-4583-B34F-D85F5F3D5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97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0" y="81001"/>
            <a:ext cx="8640480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251520" y="615054"/>
            <a:ext cx="4248472" cy="356611"/>
          </a:xfrm>
          <a:solidFill>
            <a:srgbClr val="A59466"/>
          </a:solidFill>
        </p:spPr>
        <p:txBody>
          <a:bodyPr vert="horz" lIns="91440" tIns="45720" rIns="91440" bIns="45720" rtlCol="0"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</a:defRPr>
            </a:lvl1pPr>
            <a:lvl2pPr>
              <a:defRPr lang="de-DE" sz="2200" dirty="0"/>
            </a:lvl2pPr>
            <a:lvl3pPr>
              <a:defRPr lang="de-DE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3" hasCustomPrompt="1"/>
          </p:nvPr>
        </p:nvSpPr>
        <p:spPr>
          <a:xfrm>
            <a:off x="251520" y="1072064"/>
            <a:ext cx="4248472" cy="355191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52F17C3-F427-4B64-99DC-5F1D0D6FBA8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44008" y="615054"/>
            <a:ext cx="4248472" cy="356611"/>
          </a:xfrm>
          <a:solidFill>
            <a:srgbClr val="A59466"/>
          </a:solidFill>
        </p:spPr>
        <p:txBody>
          <a:bodyPr vert="horz" lIns="91440" tIns="45720" rIns="91440" bIns="45720" rtlCol="0">
            <a:noAutofit/>
          </a:bodyPr>
          <a:lstStyle>
            <a:lvl1pPr>
              <a:defRPr lang="de-DE" sz="1800" b="1" dirty="0">
                <a:solidFill>
                  <a:schemeClr val="bg1"/>
                </a:solidFill>
              </a:defRPr>
            </a:lvl1pPr>
            <a:lvl2pPr>
              <a:defRPr lang="de-DE" sz="2200" dirty="0"/>
            </a:lvl2pPr>
            <a:lvl3pPr>
              <a:defRPr lang="de-DE" dirty="0"/>
            </a:lvl3pPr>
            <a:lvl4pPr>
              <a:defRPr lang="de-DE" sz="1800" dirty="0"/>
            </a:lvl4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0BB37226-23D9-4779-8BAA-33746F2213B9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644008" y="1072064"/>
            <a:ext cx="4248472" cy="355191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1C7BFB01-BA54-4801-BCF2-3D39E8D356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DF87321C-0C16-4DC4-8959-87F9A562B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D2FAE0A9-FD7B-4B5D-8B44-E4990833B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2737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2003" y="81001"/>
            <a:ext cx="8568471" cy="543500"/>
          </a:xfrm>
          <a:noFill/>
        </p:spPr>
        <p:txBody>
          <a:bodyPr wrap="square" lIns="81043" tIns="40522" rIns="81043" bIns="40522" rtlCol="0">
            <a:spAutoFit/>
          </a:bodyPr>
          <a:lstStyle>
            <a:lvl1pPr>
              <a:defRPr lang="en-GB" sz="3000" i="1">
                <a:latin typeface="+mn-lt"/>
              </a:defRPr>
            </a:lvl1pPr>
          </a:lstStyle>
          <a:p>
            <a:pPr lvl="0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3" y="789552"/>
            <a:ext cx="2862895" cy="479822"/>
          </a:xfrm>
          <a:solidFill>
            <a:srgbClr val="A59466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1523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3140556" y="789552"/>
            <a:ext cx="2862895" cy="479822"/>
          </a:xfrm>
          <a:solidFill>
            <a:srgbClr val="A59466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5"/>
          </p:nvPr>
        </p:nvSpPr>
        <p:spPr>
          <a:xfrm>
            <a:off x="6029588" y="789552"/>
            <a:ext cx="2862895" cy="479822"/>
          </a:xfrm>
          <a:solidFill>
            <a:srgbClr val="A59466"/>
          </a:solidFill>
        </p:spPr>
        <p:txBody>
          <a:bodyPr anchor="ctr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Inhaltsplatzhalter 3">
            <a:extLst>
              <a:ext uri="{FF2B5EF4-FFF2-40B4-BE49-F238E27FC236}">
                <a16:creationId xmlns:a16="http://schemas.microsoft.com/office/drawing/2014/main" id="{1293979A-1AFA-1A43-B8FB-7F19CEDDDBCB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3140556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4A77D4FA-EE74-4C4B-9544-CD1F1DD429C4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6023359" y="1275606"/>
            <a:ext cx="2862895" cy="329436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DE" sz="1800" b="0"/>
            </a:lvl1pPr>
            <a:lvl2pPr>
              <a:defRPr lang="de-DE" sz="1600"/>
            </a:lvl2pPr>
            <a:lvl3pPr>
              <a:defRPr lang="de-DE" sz="1400"/>
            </a:lvl3pPr>
            <a:lvl4pPr>
              <a:defRPr lang="de-DE" sz="1800"/>
            </a:lvl4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marL="895328" lvl="2" indent="-228594">
              <a:buFont typeface="Calibri" panose="020F0502020204030204" pitchFamily="34" charset="0"/>
              <a:buChar char="&gt;"/>
            </a:pPr>
            <a:r>
              <a:rPr lang="de-DE" dirty="0"/>
              <a:t>Dritte Ebene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6A851221-6B7E-4285-9920-3DD284A426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CEB8B71D-8474-414B-9621-4E8F622BD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17" name="Foliennummernplatzhalter 5">
            <a:extLst>
              <a:ext uri="{FF2B5EF4-FFF2-40B4-BE49-F238E27FC236}">
                <a16:creationId xmlns:a16="http://schemas.microsoft.com/office/drawing/2014/main" id="{4F8DD801-B1C3-4E58-AF18-9EF8BF431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21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2003" y="81001"/>
            <a:ext cx="8620693" cy="543500"/>
          </a:xfrm>
          <a:prstGeom prst="rect">
            <a:avLst/>
          </a:prstGeom>
          <a:noFill/>
        </p:spPr>
        <p:txBody>
          <a:bodyPr wrap="square" lIns="81043" tIns="40522" rIns="81043" bIns="40522" rtlCol="0">
            <a:spAutoFit/>
          </a:bodyPr>
          <a:lstStyle/>
          <a:p>
            <a:pPr marL="0" lvl="0" algn="l"/>
            <a:r>
              <a:rPr lang="de-DE" dirty="0"/>
              <a:t>Titelmasterformat 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19" y="735546"/>
            <a:ext cx="8621177" cy="388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0151279-25D1-FA4D-8751-CC57379968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51523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ED0531C-960F-4DE5-A619-E7C1E70D9D7A}" type="datetime1">
              <a:rPr lang="en-GB" smtClean="0"/>
              <a:pPr/>
              <a:t>25/01/2023</a:t>
            </a:fld>
            <a:endParaRPr lang="en-GB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B90FBF59-A4F8-D34D-99DB-FB0F613AE4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85123" y="4767264"/>
            <a:ext cx="4353974" cy="273844"/>
          </a:xfrm>
          <a:prstGeom prst="rect">
            <a:avLst/>
          </a:prstGeom>
        </p:spPr>
        <p:txBody>
          <a:bodyPr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/>
              <a:t>Name of Event</a:t>
            </a:r>
            <a:endParaRPr lang="en-GB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933C1D6C-697A-5D47-A04A-467FC955D7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39097" y="4767264"/>
            <a:ext cx="2133600" cy="27384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84B6F8E-84E8-4F59-9C40-80916D8220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118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67" r:id="rId4"/>
    <p:sldLayoutId id="2147483659" r:id="rId5"/>
    <p:sldLayoutId id="2147483654" r:id="rId6"/>
    <p:sldLayoutId id="2147483652" r:id="rId7"/>
    <p:sldLayoutId id="2147483668" r:id="rId8"/>
    <p:sldLayoutId id="2147483657" r:id="rId9"/>
    <p:sldLayoutId id="2147483656" r:id="rId10"/>
    <p:sldLayoutId id="2147483655" r:id="rId11"/>
    <p:sldLayoutId id="2147483653" r:id="rId12"/>
    <p:sldLayoutId id="2147483658" r:id="rId13"/>
    <p:sldLayoutId id="2147483661" r:id="rId14"/>
    <p:sldLayoutId id="2147483664" r:id="rId15"/>
    <p:sldLayoutId id="2147483672" r:id="rId16"/>
    <p:sldLayoutId id="2147483691" r:id="rId17"/>
    <p:sldLayoutId id="2147483676" r:id="rId18"/>
    <p:sldLayoutId id="2147483688" r:id="rId19"/>
    <p:sldLayoutId id="2147483679" r:id="rId20"/>
    <p:sldLayoutId id="2147483669" r:id="rId21"/>
    <p:sldLayoutId id="2147483682" r:id="rId22"/>
    <p:sldLayoutId id="2147483685" r:id="rId23"/>
    <p:sldLayoutId id="2147483662" r:id="rId24"/>
    <p:sldLayoutId id="2147483665" r:id="rId25"/>
    <p:sldLayoutId id="2147483673" r:id="rId26"/>
    <p:sldLayoutId id="2147483692" r:id="rId27"/>
    <p:sldLayoutId id="2147483678" r:id="rId28"/>
    <p:sldLayoutId id="2147483689" r:id="rId29"/>
    <p:sldLayoutId id="2147483680" r:id="rId30"/>
    <p:sldLayoutId id="2147483670" r:id="rId31"/>
    <p:sldLayoutId id="2147483683" r:id="rId32"/>
    <p:sldLayoutId id="2147483686" r:id="rId33"/>
    <p:sldLayoutId id="2147483660" r:id="rId34"/>
    <p:sldLayoutId id="2147483666" r:id="rId35"/>
    <p:sldLayoutId id="2147483674" r:id="rId36"/>
    <p:sldLayoutId id="2147483693" r:id="rId37"/>
    <p:sldLayoutId id="2147483677" r:id="rId38"/>
    <p:sldLayoutId id="2147483690" r:id="rId39"/>
    <p:sldLayoutId id="2147483681" r:id="rId40"/>
    <p:sldLayoutId id="2147483671" r:id="rId41"/>
    <p:sldLayoutId id="2147483684" r:id="rId42"/>
    <p:sldLayoutId id="2147483687" r:id="rId43"/>
  </p:sldLayoutIdLst>
  <p:hf hdr="0"/>
  <p:txStyles>
    <p:titleStyle>
      <a:lvl1pPr algn="l" defTabSz="914377" rtl="0" eaLnBrk="1" latinLnBrk="0" hangingPunct="1">
        <a:spcBef>
          <a:spcPct val="0"/>
        </a:spcBef>
        <a:buNone/>
        <a:defRPr lang="en-GB" sz="3000" b="0" i="1" kern="1200">
          <a:solidFill>
            <a:srgbClr val="A59466"/>
          </a:solidFill>
          <a:latin typeface="+mn-lt"/>
          <a:ea typeface="Gulim" panose="020B0600000101010101" pitchFamily="34" charset="-127"/>
          <a:cs typeface="Microsoft Sans Serif" panose="020B0604020202020204" pitchFamily="34" charset="0"/>
        </a:defRPr>
      </a:lvl1pPr>
    </p:titleStyle>
    <p:bodyStyle>
      <a:lvl1pPr marL="0" indent="0" algn="l" defTabSz="914377" rtl="0" eaLnBrk="1" latinLnBrk="0" hangingPunct="1">
        <a:spcBef>
          <a:spcPct val="20000"/>
        </a:spcBef>
        <a:buFont typeface="Arial" panose="020B0604020202020204" pitchFamily="34" charset="0"/>
        <a:buNone/>
        <a:defRPr lang="de-DE" sz="1800" kern="120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28635" indent="-285744" algn="l" defTabSz="914377" rtl="0" eaLnBrk="1" latinLnBrk="0" hangingPunct="1">
        <a:spcBef>
          <a:spcPct val="20000"/>
        </a:spcBef>
        <a:buFont typeface="Calibri" panose="020F0502020204030204" pitchFamily="34" charset="0"/>
        <a:buChar char="»"/>
        <a:defRPr lang="de-DE" sz="1600" kern="120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009625" indent="-342891" algn="l" defTabSz="914377" rtl="0" eaLnBrk="1" latinLnBrk="0" hangingPunct="1">
        <a:spcBef>
          <a:spcPct val="20000"/>
        </a:spcBef>
        <a:buFont typeface="Courier New" panose="02070309020205020404" pitchFamily="49" charset="0"/>
        <a:buChar char="o"/>
        <a:defRPr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438239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»"/>
        <a:defRPr lang="en-GB" sz="20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fif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9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8.e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eb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A517F2A-445B-A940-972F-190D7A230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733550"/>
            <a:ext cx="8348464" cy="609600"/>
          </a:xfrm>
        </p:spPr>
        <p:txBody>
          <a:bodyPr>
            <a:normAutofit/>
          </a:bodyPr>
          <a:lstStyle/>
          <a:p>
            <a:pPr algn="ctr"/>
            <a:r>
              <a:rPr lang="de-DE" b="1" dirty="0" err="1"/>
              <a:t>Is</a:t>
            </a:r>
            <a:r>
              <a:rPr lang="de-DE" b="1" dirty="0"/>
              <a:t> </a:t>
            </a:r>
            <a:r>
              <a:rPr lang="de-DE" b="1" dirty="0" err="1"/>
              <a:t>it</a:t>
            </a:r>
            <a:r>
              <a:rPr lang="de-DE" b="1" dirty="0"/>
              <a:t> </a:t>
            </a:r>
            <a:r>
              <a:rPr lang="de-DE" b="1" dirty="0" err="1"/>
              <a:t>safe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eat</a:t>
            </a:r>
            <a:r>
              <a:rPr lang="de-DE" b="1" dirty="0"/>
              <a:t> </a:t>
            </a:r>
            <a:r>
              <a:rPr lang="de-DE" b="1" dirty="0" err="1"/>
              <a:t>mouldy</a:t>
            </a:r>
            <a:r>
              <a:rPr lang="de-DE" b="1" dirty="0"/>
              <a:t> </a:t>
            </a:r>
            <a:r>
              <a:rPr lang="de-DE" b="1" dirty="0" err="1"/>
              <a:t>jams</a:t>
            </a:r>
            <a:r>
              <a:rPr lang="de-DE" b="1" dirty="0"/>
              <a:t>?</a:t>
            </a:r>
            <a:endParaRPr lang="de-AT" sz="3200" dirty="0"/>
          </a:p>
        </p:txBody>
      </p:sp>
      <p:sp>
        <p:nvSpPr>
          <p:cNvPr id="6" name="Untertitel 2">
            <a:extLst>
              <a:ext uri="{FF2B5EF4-FFF2-40B4-BE49-F238E27FC236}">
                <a16:creationId xmlns:a16="http://schemas.microsoft.com/office/drawing/2014/main" id="{3C350467-004A-F442-AAE6-8F1ABFE9E9D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09600" y="3802229"/>
            <a:ext cx="7772400" cy="434253"/>
          </a:xfrm>
        </p:spPr>
        <p:txBody>
          <a:bodyPr>
            <a:normAutofit/>
          </a:bodyPr>
          <a:lstStyle/>
          <a:p>
            <a:pPr algn="ctr"/>
            <a:r>
              <a:rPr lang="de-DE" sz="1600" dirty="0"/>
              <a:t>Forschungstag Obstbau, 26</a:t>
            </a:r>
            <a:r>
              <a:rPr lang="de-DE" sz="1600" baseline="30000" dirty="0"/>
              <a:t>th</a:t>
            </a:r>
            <a:r>
              <a:rPr lang="de-DE" sz="1600" dirty="0"/>
              <a:t> </a:t>
            </a:r>
            <a:r>
              <a:rPr lang="de-DE" sz="1600" dirty="0" err="1"/>
              <a:t>January</a:t>
            </a:r>
            <a:r>
              <a:rPr lang="de-DE" sz="1600" dirty="0"/>
              <a:t> 2023</a:t>
            </a:r>
          </a:p>
          <a:p>
            <a:pPr algn="ctr"/>
            <a:endParaRPr lang="de-AT" sz="1600" dirty="0"/>
          </a:p>
        </p:txBody>
      </p:sp>
      <p:sp>
        <p:nvSpPr>
          <p:cNvPr id="2" name="Rectangle 1"/>
          <p:cNvSpPr/>
          <p:nvPr/>
        </p:nvSpPr>
        <p:spPr>
          <a:xfrm>
            <a:off x="76200" y="57150"/>
            <a:ext cx="6858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Rectangle 2"/>
          <p:cNvSpPr/>
          <p:nvPr/>
        </p:nvSpPr>
        <p:spPr>
          <a:xfrm>
            <a:off x="0" y="57150"/>
            <a:ext cx="762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TextBox 3"/>
          <p:cNvSpPr txBox="1"/>
          <p:nvPr/>
        </p:nvSpPr>
        <p:spPr>
          <a:xfrm>
            <a:off x="495300" y="3111964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Austrian Competence Centre for Feed and Food Quality, Safety and Innovation</a:t>
            </a:r>
            <a:endParaRPr lang="de-DE" b="1" dirty="0"/>
          </a:p>
          <a:p>
            <a:pPr algn="ctr"/>
            <a:r>
              <a:rPr lang="de-DE" b="1" dirty="0"/>
              <a:t>University </a:t>
            </a:r>
            <a:r>
              <a:rPr lang="de-DE" b="1" dirty="0" err="1"/>
              <a:t>of</a:t>
            </a:r>
            <a:r>
              <a:rPr lang="de-DE" b="1" dirty="0"/>
              <a:t> Natural Resources and Life Science, IFA-Tulln</a:t>
            </a:r>
          </a:p>
          <a:p>
            <a:pPr algn="ctr"/>
            <a:endParaRPr lang="de-AT" b="1" dirty="0"/>
          </a:p>
        </p:txBody>
      </p:sp>
      <p:pic>
        <p:nvPicPr>
          <p:cNvPr id="11268" name="Picture 4" descr="Datei:IFA Tulln logo.jpg – Wikiped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6" y="123461"/>
            <a:ext cx="731935" cy="73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181600" y="257175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i="1" dirty="0">
                <a:solidFill>
                  <a:srgbClr val="6D914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Alexandra Malachová</a:t>
            </a:r>
            <a:endParaRPr lang="cs-CZ" sz="2400" b="1" i="1" dirty="0">
              <a:solidFill>
                <a:srgbClr val="6D914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2812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3" y="252403"/>
            <a:ext cx="2948397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Goal of the study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10" name="Picture 2" descr="Výsledek obrázku pro jam kresleny obraz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373" y="1936371"/>
            <a:ext cx="122872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/>
          <p:cNvSpPr/>
          <p:nvPr/>
        </p:nvSpPr>
        <p:spPr>
          <a:xfrm>
            <a:off x="533399" y="2856580"/>
            <a:ext cx="3208509" cy="1298377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Investigation of the metabolomic profile of isolated fungi</a:t>
            </a:r>
            <a:endParaRPr lang="de-AT" b="1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33400" y="967968"/>
            <a:ext cx="3208509" cy="1298377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chemeClr val="bg1">
                    <a:lumMod val="95000"/>
                  </a:schemeClr>
                </a:solidFill>
              </a:rPr>
              <a:t>Identification of fungi isolated from the jam surface</a:t>
            </a:r>
            <a:endParaRPr lang="de-AT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410199" y="2873573"/>
            <a:ext cx="3208509" cy="129837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Penetration of mycotoxins from the surface</a:t>
            </a:r>
            <a:endParaRPr lang="de-AT" b="1" dirty="0"/>
          </a:p>
        </p:txBody>
      </p:sp>
      <p:sp>
        <p:nvSpPr>
          <p:cNvPr id="19" name="Oval 18"/>
          <p:cNvSpPr/>
          <p:nvPr/>
        </p:nvSpPr>
        <p:spPr>
          <a:xfrm>
            <a:off x="5456041" y="980147"/>
            <a:ext cx="3208509" cy="1298377"/>
          </a:xfrm>
          <a:prstGeom prst="ellipse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Determination of mycotoxins in mouldy jams</a:t>
            </a:r>
            <a:endParaRPr lang="de-AT" b="1" dirty="0"/>
          </a:p>
        </p:txBody>
      </p:sp>
      <p:sp>
        <p:nvSpPr>
          <p:cNvPr id="20" name="Right Arrow 19"/>
          <p:cNvSpPr/>
          <p:nvPr/>
        </p:nvSpPr>
        <p:spPr>
          <a:xfrm rot="19934544">
            <a:off x="4973053" y="1876460"/>
            <a:ext cx="516354" cy="221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Right Arrow 20"/>
          <p:cNvSpPr/>
          <p:nvPr/>
        </p:nvSpPr>
        <p:spPr>
          <a:xfrm rot="1625880">
            <a:off x="4948044" y="3033296"/>
            <a:ext cx="516354" cy="221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Right Arrow 21"/>
          <p:cNvSpPr/>
          <p:nvPr/>
        </p:nvSpPr>
        <p:spPr>
          <a:xfrm rot="12558369">
            <a:off x="3667781" y="1901111"/>
            <a:ext cx="516354" cy="221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3" name="Right Arrow 22"/>
          <p:cNvSpPr/>
          <p:nvPr/>
        </p:nvSpPr>
        <p:spPr>
          <a:xfrm rot="8550829">
            <a:off x="3660673" y="3049757"/>
            <a:ext cx="516354" cy="221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0594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6BDB-6BCE-44CD-868B-40C47026AD83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211977" y="895350"/>
            <a:ext cx="3208509" cy="1298377"/>
          </a:xfrm>
          <a:prstGeom prst="ellipse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Determination of mycotoxins in mouldy jams</a:t>
            </a:r>
            <a:endParaRPr lang="de-AT" b="1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52003" y="57150"/>
            <a:ext cx="8640479" cy="543500"/>
          </a:xfrm>
        </p:spPr>
        <p:txBody>
          <a:bodyPr/>
          <a:lstStyle/>
          <a:p>
            <a:r>
              <a:rPr lang="de-DE" dirty="0" err="1">
                <a:solidFill>
                  <a:srgbClr val="6D9141"/>
                </a:solidFill>
              </a:rPr>
              <a:t>Mycotoxin</a:t>
            </a:r>
            <a:r>
              <a:rPr lang="de-DE" dirty="0">
                <a:solidFill>
                  <a:srgbClr val="6D9141"/>
                </a:solidFill>
              </a:rPr>
              <a:t> </a:t>
            </a:r>
            <a:r>
              <a:rPr lang="de-DE" dirty="0" err="1">
                <a:solidFill>
                  <a:srgbClr val="6D9141"/>
                </a:solidFill>
              </a:rPr>
              <a:t>determination</a:t>
            </a:r>
            <a:endParaRPr lang="de-AT" dirty="0">
              <a:solidFill>
                <a:srgbClr val="6D9141"/>
              </a:solidFill>
            </a:endParaRPr>
          </a:p>
        </p:txBody>
      </p:sp>
      <p:pic>
        <p:nvPicPr>
          <p:cNvPr id="14" name="Picture 13" descr="N:\AZ\Melita\DIPLOMSKI\slike\Penicillium brevicompactum\17M_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02" t="14158" r="28020" b="13409"/>
          <a:stretch/>
        </p:blipFill>
        <p:spPr bwMode="auto">
          <a:xfrm rot="5400000">
            <a:off x="6895532" y="385247"/>
            <a:ext cx="1981200" cy="20007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Oval 14"/>
          <p:cNvSpPr/>
          <p:nvPr/>
        </p:nvSpPr>
        <p:spPr>
          <a:xfrm>
            <a:off x="3657600" y="588676"/>
            <a:ext cx="2350954" cy="4498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Sampling</a:t>
            </a:r>
            <a:endParaRPr lang="de-AT" dirty="0"/>
          </a:p>
        </p:txBody>
      </p:sp>
      <p:sp>
        <p:nvSpPr>
          <p:cNvPr id="17" name="Oval 16"/>
          <p:cNvSpPr/>
          <p:nvPr/>
        </p:nvSpPr>
        <p:spPr>
          <a:xfrm>
            <a:off x="7538197" y="1365988"/>
            <a:ext cx="472421" cy="49381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Oval 17"/>
          <p:cNvSpPr/>
          <p:nvPr/>
        </p:nvSpPr>
        <p:spPr>
          <a:xfrm>
            <a:off x="7395904" y="849588"/>
            <a:ext cx="378503" cy="39836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9" name="Picture 18" descr="N:\AZ\Melita\DIPLOMSKI\slike\Penicillium brevicompactum\17M_2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313" t="20789" r="27910"/>
          <a:stretch/>
        </p:blipFill>
        <p:spPr bwMode="auto">
          <a:xfrm rot="5400000">
            <a:off x="6886321" y="2495008"/>
            <a:ext cx="2028537" cy="20296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Oval 19"/>
          <p:cNvSpPr/>
          <p:nvPr/>
        </p:nvSpPr>
        <p:spPr>
          <a:xfrm>
            <a:off x="7709521" y="3521220"/>
            <a:ext cx="304800" cy="32287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Down Arrow 21"/>
          <p:cNvSpPr/>
          <p:nvPr/>
        </p:nvSpPr>
        <p:spPr>
          <a:xfrm rot="21540000">
            <a:off x="4736982" y="1040738"/>
            <a:ext cx="222221" cy="584893"/>
          </a:xfrm>
          <a:prstGeom prst="downArrow">
            <a:avLst>
              <a:gd name="adj1" fmla="val 47000"/>
              <a:gd name="adj2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3" name="TextBox 22"/>
          <p:cNvSpPr txBox="1"/>
          <p:nvPr/>
        </p:nvSpPr>
        <p:spPr>
          <a:xfrm>
            <a:off x="4889015" y="1091689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 sampling spots</a:t>
            </a:r>
            <a:endParaRPr lang="de-AT" dirty="0"/>
          </a:p>
        </p:txBody>
      </p:sp>
      <p:grpSp>
        <p:nvGrpSpPr>
          <p:cNvPr id="32" name="Group 31"/>
          <p:cNvGrpSpPr/>
          <p:nvPr/>
        </p:nvGrpSpPr>
        <p:grpSpPr>
          <a:xfrm>
            <a:off x="3692926" y="1672178"/>
            <a:ext cx="3603539" cy="2575972"/>
            <a:chOff x="3692926" y="1345055"/>
            <a:chExt cx="3603539" cy="2575972"/>
          </a:xfrm>
        </p:grpSpPr>
        <p:sp>
          <p:nvSpPr>
            <p:cNvPr id="25" name="Oval 24"/>
            <p:cNvSpPr/>
            <p:nvPr/>
          </p:nvSpPr>
          <p:spPr>
            <a:xfrm>
              <a:off x="3692926" y="1345055"/>
              <a:ext cx="2350954" cy="44797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Extraction</a:t>
              </a:r>
              <a:endParaRPr lang="de-AT" dirty="0"/>
            </a:p>
          </p:txBody>
        </p:sp>
        <p:sp>
          <p:nvSpPr>
            <p:cNvPr id="26" name="Down Arrow 25"/>
            <p:cNvSpPr/>
            <p:nvPr/>
          </p:nvSpPr>
          <p:spPr>
            <a:xfrm rot="21540000">
              <a:off x="4753172" y="1794924"/>
              <a:ext cx="222221" cy="584893"/>
            </a:xfrm>
            <a:prstGeom prst="downArrow">
              <a:avLst>
                <a:gd name="adj1" fmla="val 47000"/>
                <a:gd name="adj2" fmla="val 5000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76800" y="1743429"/>
              <a:ext cx="22182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/>
                <a:t>ACN/H</a:t>
              </a:r>
              <a:r>
                <a:rPr lang="de-DE" sz="1600" baseline="-25000" dirty="0"/>
                <a:t>2</a:t>
              </a:r>
              <a:r>
                <a:rPr lang="de-DE" sz="1600" dirty="0"/>
                <a:t>O/HAc, (79/20/1,v/v/v)</a:t>
              </a:r>
              <a:endParaRPr lang="de-AT" sz="1600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3710168" y="2393900"/>
              <a:ext cx="2350954" cy="44797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Dilution 1:1</a:t>
              </a:r>
              <a:endParaRPr lang="de-AT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74768" y="2854227"/>
              <a:ext cx="26216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/>
                <a:t>ACN/H</a:t>
              </a:r>
              <a:r>
                <a:rPr lang="de-DE" sz="1600" baseline="-25000" dirty="0"/>
                <a:t>2</a:t>
              </a:r>
              <a:r>
                <a:rPr lang="de-DE" sz="1600" dirty="0"/>
                <a:t>O/HAc, (20/79/1,v/v/v)</a:t>
              </a:r>
              <a:endParaRPr lang="de-AT" sz="16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3716173" y="3473053"/>
              <a:ext cx="2350954" cy="447974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LC-MS/MS</a:t>
              </a:r>
              <a:endParaRPr lang="de-AT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809725" y="2166853"/>
            <a:ext cx="1143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/>
              <a:t>1:4 ratio  </a:t>
            </a:r>
            <a:endParaRPr lang="de-AT" sz="1600" dirty="0"/>
          </a:p>
        </p:txBody>
      </p:sp>
      <p:sp>
        <p:nvSpPr>
          <p:cNvPr id="35" name="Down Arrow 34"/>
          <p:cNvSpPr/>
          <p:nvPr/>
        </p:nvSpPr>
        <p:spPr>
          <a:xfrm rot="21540000">
            <a:off x="4768164" y="3208316"/>
            <a:ext cx="222221" cy="584893"/>
          </a:xfrm>
          <a:prstGeom prst="downArrow">
            <a:avLst>
              <a:gd name="adj1" fmla="val 47000"/>
              <a:gd name="adj2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7" name="Oval 36"/>
          <p:cNvSpPr/>
          <p:nvPr/>
        </p:nvSpPr>
        <p:spPr>
          <a:xfrm>
            <a:off x="165227" y="2568773"/>
            <a:ext cx="3208509" cy="129837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Penetration of mycotoxins from the surface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440569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49"/>
          <p:cNvPicPr>
            <a:picLocks noChangeAspect="1"/>
          </p:cNvPicPr>
          <p:nvPr/>
        </p:nvPicPr>
        <p:blipFill rotWithShape="1">
          <a:blip r:embed="rId3"/>
          <a:srcRect l="15398" r="14788"/>
          <a:stretch/>
        </p:blipFill>
        <p:spPr>
          <a:xfrm>
            <a:off x="6324600" y="2583998"/>
            <a:ext cx="2656466" cy="2166233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2069" name="Picture 206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253797"/>
            <a:ext cx="5867400" cy="2242212"/>
          </a:xfrm>
          <a:prstGeom prst="rect">
            <a:avLst/>
          </a:prstGeom>
        </p:spPr>
      </p:pic>
      <p:pic>
        <p:nvPicPr>
          <p:cNvPr id="2049" name="Picture 204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66916"/>
            <a:ext cx="2276475" cy="20097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800" y="2647950"/>
            <a:ext cx="624840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Agilent 1290 Infinity</a:t>
            </a:r>
            <a:r>
              <a:rPr lang="cs-CZ" dirty="0"/>
              <a:t> liquid chromatograph </a:t>
            </a:r>
            <a:endParaRPr lang="de-DE" dirty="0"/>
          </a:p>
          <a:p>
            <a:pPr>
              <a:tabLst>
                <a:tab pos="269875" algn="l"/>
              </a:tabLst>
            </a:pPr>
            <a:r>
              <a:rPr lang="en-US" dirty="0"/>
              <a:t>	</a:t>
            </a:r>
            <a:r>
              <a:rPr lang="en-US" dirty="0" err="1"/>
              <a:t>Phenomenex</a:t>
            </a:r>
            <a:r>
              <a:rPr lang="en-US" dirty="0"/>
              <a:t> Gemini </a:t>
            </a:r>
            <a:r>
              <a:rPr lang="cs-CZ" dirty="0"/>
              <a:t>HPLC column </a:t>
            </a:r>
            <a:r>
              <a:rPr lang="de-DE" dirty="0"/>
              <a:t>(</a:t>
            </a:r>
            <a:r>
              <a:rPr lang="en-US" dirty="0"/>
              <a:t>C18, 150 x 4.6 mm, 5 µm)</a:t>
            </a:r>
          </a:p>
          <a:p>
            <a:pPr marL="285750" indent="-28575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en-US" dirty="0" err="1"/>
              <a:t>Sciex</a:t>
            </a:r>
            <a:r>
              <a:rPr lang="en-US" dirty="0"/>
              <a:t> </a:t>
            </a:r>
            <a:r>
              <a:rPr lang="en-US" dirty="0" err="1"/>
              <a:t>Qtrap</a:t>
            </a:r>
            <a:r>
              <a:rPr lang="en-US" dirty="0"/>
              <a:t> 5500, MRM scheduled mode, </a:t>
            </a:r>
            <a:r>
              <a:rPr lang="en-US" dirty="0" err="1"/>
              <a:t>pos</a:t>
            </a:r>
            <a:r>
              <a:rPr lang="en-US" dirty="0"/>
              <a:t>/</a:t>
            </a:r>
            <a:r>
              <a:rPr lang="en-US" dirty="0" err="1"/>
              <a:t>neg</a:t>
            </a:r>
            <a:r>
              <a:rPr lang="en-US" dirty="0"/>
              <a:t> ionization</a:t>
            </a:r>
          </a:p>
          <a:p>
            <a:pPr>
              <a:tabLst>
                <a:tab pos="269875" algn="l"/>
              </a:tabLst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1200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analytes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40 min</a:t>
            </a:r>
          </a:p>
          <a:p>
            <a:pPr marL="285750" indent="-28575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 accuracy evaluated on spiked matrix</a:t>
            </a:r>
          </a:p>
          <a:p>
            <a:pPr marL="285750" indent="-285750">
              <a:buFont typeface="Wingdings" panose="05000000000000000000" pitchFamily="2" charset="2"/>
              <a:buChar char="Ø"/>
              <a:tabLst>
                <a:tab pos="269875" algn="l"/>
              </a:tabLst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results were corrected on apparent recovery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3" y="123250"/>
            <a:ext cx="8640479" cy="543500"/>
          </a:xfrm>
          <a:solidFill>
            <a:schemeClr val="bg1"/>
          </a:solidFill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Liquid </a:t>
            </a:r>
            <a:r>
              <a:rPr lang="de-DE" dirty="0" err="1">
                <a:solidFill>
                  <a:srgbClr val="6D9141"/>
                </a:solidFill>
              </a:rPr>
              <a:t>chromatography</a:t>
            </a:r>
            <a:r>
              <a:rPr lang="de-DE" dirty="0">
                <a:solidFill>
                  <a:srgbClr val="6D9141"/>
                </a:solidFill>
              </a:rPr>
              <a:t>-tandem </a:t>
            </a:r>
            <a:r>
              <a:rPr lang="de-DE" dirty="0" err="1">
                <a:solidFill>
                  <a:srgbClr val="6D9141"/>
                </a:solidFill>
              </a:rPr>
              <a:t>mass</a:t>
            </a:r>
            <a:r>
              <a:rPr lang="de-DE" dirty="0">
                <a:solidFill>
                  <a:srgbClr val="6D9141"/>
                </a:solidFill>
              </a:rPr>
              <a:t> </a:t>
            </a:r>
            <a:r>
              <a:rPr lang="de-DE" dirty="0" err="1">
                <a:solidFill>
                  <a:srgbClr val="6D9141"/>
                </a:solidFill>
              </a:rPr>
              <a:t>spectrometry</a:t>
            </a:r>
            <a:endParaRPr lang="de-AT" dirty="0">
              <a:solidFill>
                <a:srgbClr val="6D91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81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3" y="81001"/>
            <a:ext cx="8640479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Fungal identification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13</a:t>
            </a:fld>
            <a:endParaRPr lang="en-GB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8261573"/>
              </p:ext>
            </p:extLst>
          </p:nvPr>
        </p:nvGraphicFramePr>
        <p:xfrm>
          <a:off x="381000" y="673869"/>
          <a:ext cx="8188483" cy="3990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052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3" y="123250"/>
            <a:ext cx="8640479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Penicillium crustosum-mycotoxin profile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1380" y="4767264"/>
            <a:ext cx="2133600" cy="273844"/>
          </a:xfrm>
        </p:spPr>
        <p:txBody>
          <a:bodyPr/>
          <a:lstStyle/>
          <a:p>
            <a:fld id="{B84B6F8E-84E8-4F59-9C40-80916D82201A}" type="slidenum">
              <a:rPr lang="en-GB" smtClean="0"/>
              <a:pPr/>
              <a:t>14</a:t>
            </a:fld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422413"/>
              </p:ext>
            </p:extLst>
          </p:nvPr>
        </p:nvGraphicFramePr>
        <p:xfrm>
          <a:off x="381000" y="1108808"/>
          <a:ext cx="5105400" cy="2819400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400452851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11444081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774560822"/>
                    </a:ext>
                  </a:extLst>
                </a:gridCol>
              </a:tblGrid>
              <a:tr h="248774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Metabolite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Fungal extract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tabLst>
                          <a:tab pos="269875" algn="l"/>
                        </a:tabLst>
                      </a:pPr>
                      <a:r>
                        <a:rPr lang="de-A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590942"/>
                  </a:ext>
                </a:extLst>
              </a:tr>
              <a:tr h="248774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paspalin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7647402"/>
                  </a:ext>
                </a:extLst>
              </a:tr>
              <a:tr h="238823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viridicatin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370654"/>
                  </a:ext>
                </a:extLst>
              </a:tr>
              <a:tr h="238823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roquefortin 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94793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penitrem 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920704"/>
                  </a:ext>
                </a:extLst>
              </a:tr>
              <a:tr h="238823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viridicatol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197541"/>
                  </a:ext>
                </a:extLst>
              </a:tr>
              <a:tr h="238823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cyclopenin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745607"/>
                  </a:ext>
                </a:extLst>
              </a:tr>
              <a:tr h="238823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cyclopeptin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256522"/>
                  </a:ext>
                </a:extLst>
              </a:tr>
              <a:tr h="238823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cyclopenol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1961015"/>
                  </a:ext>
                </a:extLst>
              </a:tr>
              <a:tr h="248774">
                <a:tc>
                  <a:txBody>
                    <a:bodyPr/>
                    <a:lstStyle/>
                    <a:p>
                      <a:pPr algn="l" fontAlgn="b"/>
                      <a:r>
                        <a:rPr lang="de-A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dehydrocyclopeptin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8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554206"/>
                  </a:ext>
                </a:extLst>
              </a:tr>
            </a:tbl>
          </a:graphicData>
        </a:graphic>
      </p:graphicFrame>
      <p:pic>
        <p:nvPicPr>
          <p:cNvPr id="6150" name="Picture 6" descr="Cyclopenol | CAS 20007-85-6 | AdipoGen Life Sciences | Biomol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568" y="895350"/>
            <a:ext cx="1828800" cy="129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629400" y="189719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0070C0"/>
                </a:solidFill>
              </a:rPr>
              <a:t>cyclopenol</a:t>
            </a:r>
            <a:endParaRPr lang="de-AT" b="1" dirty="0">
              <a:solidFill>
                <a:srgbClr val="0070C0"/>
              </a:solidFill>
            </a:endParaRPr>
          </a:p>
        </p:txBody>
      </p:sp>
      <p:pic>
        <p:nvPicPr>
          <p:cNvPr id="6154" name="Picture 10" descr="Roquefortine C, Neurotoxin (CAS 58735-64-1) (ab144345) | Abca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339" y="2807545"/>
            <a:ext cx="2209800" cy="165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791200" y="410741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0070C0"/>
                </a:solidFill>
              </a:rPr>
              <a:t>roquefortin C</a:t>
            </a:r>
            <a:endParaRPr lang="de-AT" b="1" dirty="0">
              <a:solidFill>
                <a:srgbClr val="0070C0"/>
              </a:solidFill>
            </a:endParaRPr>
          </a:p>
        </p:txBody>
      </p:sp>
      <p:sp>
        <p:nvSpPr>
          <p:cNvPr id="13" name="AutoShape 12" descr="Cyclopenin | CAS 19553-26-5 | AdipoGen Life Sciences | Biomol.d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95669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3" y="123250"/>
            <a:ext cx="8640479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Penicillium crustosum metabolites distribution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WMF 2022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1380" y="4767264"/>
            <a:ext cx="2133600" cy="273844"/>
          </a:xfrm>
        </p:spPr>
        <p:txBody>
          <a:bodyPr/>
          <a:lstStyle/>
          <a:p>
            <a:fld id="{B84B6F8E-84E8-4F59-9C40-80916D82201A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8" t="41237" r="9822" b="18762"/>
          <a:stretch/>
        </p:blipFill>
        <p:spPr>
          <a:xfrm>
            <a:off x="389323" y="645690"/>
            <a:ext cx="2057400" cy="2057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2" t="38714" r="11111" b="22767"/>
          <a:stretch/>
        </p:blipFill>
        <p:spPr>
          <a:xfrm>
            <a:off x="2665200" y="643890"/>
            <a:ext cx="2059200" cy="20592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808756"/>
              </p:ext>
            </p:extLst>
          </p:nvPr>
        </p:nvGraphicFramePr>
        <p:xfrm>
          <a:off x="381000" y="2785588"/>
          <a:ext cx="8153400" cy="2255520"/>
        </p:xfrm>
        <a:graphic>
          <a:graphicData uri="http://schemas.openxmlformats.org/drawingml/2006/table">
            <a:tbl>
              <a:tblPr/>
              <a:tblGrid>
                <a:gridCol w="1234541">
                  <a:extLst>
                    <a:ext uri="{9D8B030D-6E8A-4147-A177-3AD203B41FA5}">
                      <a16:colId xmlns:a16="http://schemas.microsoft.com/office/drawing/2014/main" val="822420219"/>
                    </a:ext>
                  </a:extLst>
                </a:gridCol>
                <a:gridCol w="1614401">
                  <a:extLst>
                    <a:ext uri="{9D8B030D-6E8A-4147-A177-3AD203B41FA5}">
                      <a16:colId xmlns:a16="http://schemas.microsoft.com/office/drawing/2014/main" val="310313867"/>
                    </a:ext>
                  </a:extLst>
                </a:gridCol>
                <a:gridCol w="2591180">
                  <a:extLst>
                    <a:ext uri="{9D8B030D-6E8A-4147-A177-3AD203B41FA5}">
                      <a16:colId xmlns:a16="http://schemas.microsoft.com/office/drawing/2014/main" val="2625003964"/>
                    </a:ext>
                  </a:extLst>
                </a:gridCol>
                <a:gridCol w="2713278">
                  <a:extLst>
                    <a:ext uri="{9D8B030D-6E8A-4147-A177-3AD203B41FA5}">
                      <a16:colId xmlns:a16="http://schemas.microsoft.com/office/drawing/2014/main" val="227524995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Analyte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Mycelium (µg/kg)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cm below mycelium spot (µg/kg)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Surface 1 cm from mycelium spot  (µg/kg)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5917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cyclopenol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68078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cyclopenin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80271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cyclopeptin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2590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roquefortin 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658276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penitrem 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n.d.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n.d.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3487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viridicatin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0142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viridicatol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85534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72032" y="666750"/>
            <a:ext cx="318136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Apricot jam</a:t>
            </a:r>
          </a:p>
          <a:p>
            <a:pPr marL="1884363" indent="-1884363">
              <a:tabLst>
                <a:tab pos="1797050" algn="l"/>
              </a:tabLst>
            </a:pPr>
            <a:r>
              <a:rPr lang="de-DE" dirty="0"/>
              <a:t>Fruit content (%): 	70</a:t>
            </a:r>
          </a:p>
          <a:p>
            <a:r>
              <a:rPr lang="de-DE" dirty="0"/>
              <a:t>Sugar content (%):  41</a:t>
            </a:r>
          </a:p>
          <a:p>
            <a:r>
              <a:rPr lang="de-DE" dirty="0"/>
              <a:t>Pectin:		yes</a:t>
            </a:r>
          </a:p>
          <a:p>
            <a:r>
              <a:rPr lang="de-DE" dirty="0"/>
              <a:t>Preservative: 	lemon juice</a:t>
            </a:r>
          </a:p>
          <a:p>
            <a:endParaRPr lang="de-AT" dirty="0"/>
          </a:p>
        </p:txBody>
      </p:sp>
      <p:sp>
        <p:nvSpPr>
          <p:cNvPr id="8" name="TextBox 7"/>
          <p:cNvSpPr txBox="1"/>
          <p:nvPr/>
        </p:nvSpPr>
        <p:spPr>
          <a:xfrm>
            <a:off x="4972032" y="2202418"/>
            <a:ext cx="3181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mycotoxin levels!</a:t>
            </a:r>
            <a:endParaRPr lang="de-AT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0533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003" y="123250"/>
            <a:ext cx="8640479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Penicillium crustosum metabolites distribution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WMF 2022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1380" y="4767264"/>
            <a:ext cx="2133600" cy="273844"/>
          </a:xfrm>
        </p:spPr>
        <p:txBody>
          <a:bodyPr/>
          <a:lstStyle/>
          <a:p>
            <a:fld id="{B84B6F8E-84E8-4F59-9C40-80916D82201A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4659" r="35833" b="15890"/>
          <a:stretch/>
        </p:blipFill>
        <p:spPr>
          <a:xfrm>
            <a:off x="337094" y="602647"/>
            <a:ext cx="2150719" cy="205920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1" t="44837" r="22675" b="24500"/>
          <a:stretch/>
        </p:blipFill>
        <p:spPr>
          <a:xfrm>
            <a:off x="2617494" y="602647"/>
            <a:ext cx="2059200" cy="205920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515364"/>
              </p:ext>
            </p:extLst>
          </p:nvPr>
        </p:nvGraphicFramePr>
        <p:xfrm>
          <a:off x="304801" y="2736263"/>
          <a:ext cx="8077200" cy="2255520"/>
        </p:xfrm>
        <a:graphic>
          <a:graphicData uri="http://schemas.openxmlformats.org/drawingml/2006/table">
            <a:tbl>
              <a:tblPr/>
              <a:tblGrid>
                <a:gridCol w="1223003">
                  <a:extLst>
                    <a:ext uri="{9D8B030D-6E8A-4147-A177-3AD203B41FA5}">
                      <a16:colId xmlns:a16="http://schemas.microsoft.com/office/drawing/2014/main" val="3592908136"/>
                    </a:ext>
                  </a:extLst>
                </a:gridCol>
                <a:gridCol w="1599313">
                  <a:extLst>
                    <a:ext uri="{9D8B030D-6E8A-4147-A177-3AD203B41FA5}">
                      <a16:colId xmlns:a16="http://schemas.microsoft.com/office/drawing/2014/main" val="4241262593"/>
                    </a:ext>
                  </a:extLst>
                </a:gridCol>
                <a:gridCol w="2566964">
                  <a:extLst>
                    <a:ext uri="{9D8B030D-6E8A-4147-A177-3AD203B41FA5}">
                      <a16:colId xmlns:a16="http://schemas.microsoft.com/office/drawing/2014/main" val="3733074972"/>
                    </a:ext>
                  </a:extLst>
                </a:gridCol>
                <a:gridCol w="2687920">
                  <a:extLst>
                    <a:ext uri="{9D8B030D-6E8A-4147-A177-3AD203B41FA5}">
                      <a16:colId xmlns:a16="http://schemas.microsoft.com/office/drawing/2014/main" val="328644697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Analyte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Mycelium (µg/kg)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cm below mycelium spot (µg/kg)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Surface 1 cm from mycelium spot  (µg/kg)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2204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cyclopenol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9470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cyclopenin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n.d.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799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cyclopeptin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90722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roquefortin 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96884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penitrem 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n.d.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8719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viridicatin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7329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viridicatol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n.d.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579741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972032" y="666750"/>
            <a:ext cx="318136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A84F5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Mixed fruit jam</a:t>
            </a:r>
          </a:p>
          <a:p>
            <a:pPr marL="1884363" indent="-1884363">
              <a:tabLst>
                <a:tab pos="1797050" algn="l"/>
              </a:tabLst>
            </a:pPr>
            <a:r>
              <a:rPr lang="de-DE" dirty="0"/>
              <a:t>Fruit content (%): 	unknown</a:t>
            </a:r>
          </a:p>
          <a:p>
            <a:pPr marL="1884363" indent="-1884363">
              <a:tabLst>
                <a:tab pos="1797050" algn="l"/>
              </a:tabLst>
            </a:pPr>
            <a:r>
              <a:rPr lang="de-DE" dirty="0"/>
              <a:t>Sugar content (%):  unknown</a:t>
            </a:r>
          </a:p>
          <a:p>
            <a:pPr marL="1884363" indent="-1884363">
              <a:tabLst>
                <a:tab pos="1797050" algn="l"/>
              </a:tabLst>
            </a:pPr>
            <a:r>
              <a:rPr lang="de-DE" dirty="0"/>
              <a:t>Pectin:	unknown</a:t>
            </a:r>
          </a:p>
          <a:p>
            <a:pPr marL="1884363" indent="-1884363">
              <a:tabLst>
                <a:tab pos="1797050" algn="l"/>
              </a:tabLst>
            </a:pPr>
            <a:r>
              <a:rPr lang="de-DE" dirty="0"/>
              <a:t>Preservative: 	unknown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658587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52003" y="123250"/>
            <a:ext cx="8640479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Aspergillus versicolor – metabolite profile</a:t>
            </a:r>
            <a:endParaRPr lang="de-AT" dirty="0">
              <a:solidFill>
                <a:srgbClr val="6D914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968861"/>
              </p:ext>
            </p:extLst>
          </p:nvPr>
        </p:nvGraphicFramePr>
        <p:xfrm>
          <a:off x="381000" y="895350"/>
          <a:ext cx="4753769" cy="2514600"/>
        </p:xfrm>
        <a:graphic>
          <a:graphicData uri="http://schemas.openxmlformats.org/drawingml/2006/table">
            <a:tbl>
              <a:tblPr/>
              <a:tblGrid>
                <a:gridCol w="1540977">
                  <a:extLst>
                    <a:ext uri="{9D8B030D-6E8A-4147-A177-3AD203B41FA5}">
                      <a16:colId xmlns:a16="http://schemas.microsoft.com/office/drawing/2014/main" val="3470704328"/>
                    </a:ext>
                  </a:extLst>
                </a:gridCol>
                <a:gridCol w="1570052">
                  <a:extLst>
                    <a:ext uri="{9D8B030D-6E8A-4147-A177-3AD203B41FA5}">
                      <a16:colId xmlns:a16="http://schemas.microsoft.com/office/drawing/2014/main" val="15126502"/>
                    </a:ext>
                  </a:extLst>
                </a:gridCol>
                <a:gridCol w="1642740">
                  <a:extLst>
                    <a:ext uri="{9D8B030D-6E8A-4147-A177-3AD203B41FA5}">
                      <a16:colId xmlns:a16="http://schemas.microsoft.com/office/drawing/2014/main" val="83769797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Metabolite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Fungal extract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84451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aurasperon 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46430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averantin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94844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averufin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73568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sterigmatocystin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97698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tryprostatin 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32714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violaceol 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928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violaceol II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9750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versicolorin 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61244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versicolorin 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164548"/>
                  </a:ext>
                </a:extLst>
              </a:tr>
            </a:tbl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4053644"/>
              </p:ext>
            </p:extLst>
          </p:nvPr>
        </p:nvGraphicFramePr>
        <p:xfrm>
          <a:off x="5715000" y="895350"/>
          <a:ext cx="2895600" cy="17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ISIS/Draw Sketch" r:id="rId4" imgW="2895246" imgH="1733413" progId="MDLDrawOLE.MDLDrawObject.1">
                  <p:embed/>
                </p:oleObj>
              </mc:Choice>
              <mc:Fallback>
                <p:oleObj name="ISIS/Draw Sketch" r:id="rId4" imgW="2895246" imgH="1733413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15000" y="895350"/>
                        <a:ext cx="2895600" cy="173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268943" y="249555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0070C0"/>
                </a:solidFill>
              </a:rPr>
              <a:t>violaceol I</a:t>
            </a:r>
            <a:endParaRPr lang="de-AT" b="1" dirty="0">
              <a:solidFill>
                <a:srgbClr val="0070C0"/>
              </a:solidFill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7585701"/>
              </p:ext>
            </p:extLst>
          </p:nvPr>
        </p:nvGraphicFramePr>
        <p:xfrm>
          <a:off x="5953837" y="2805114"/>
          <a:ext cx="2679954" cy="2110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ISIS/Draw Sketch" r:id="rId6" imgW="2286000" imgH="1800225" progId="MDLDrawOLE.MDLDrawObject.1">
                  <p:embed/>
                </p:oleObj>
              </mc:Choice>
              <mc:Fallback>
                <p:oleObj name="ISIS/Draw Sketch" r:id="rId6" imgW="2286000" imgH="1800225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53837" y="2805114"/>
                        <a:ext cx="2679954" cy="2110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134769" y="351424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0070C0"/>
                </a:solidFill>
              </a:rPr>
              <a:t>sterigmatosytin</a:t>
            </a:r>
            <a:endParaRPr lang="de-AT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85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52003" y="123250"/>
            <a:ext cx="8640479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Apergillus versicolor metabolite distribution</a:t>
            </a:r>
            <a:endParaRPr lang="de-AT" dirty="0">
              <a:solidFill>
                <a:srgbClr val="6D9141"/>
              </a:solidFill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7" t="3333" r="34166" b="15000"/>
          <a:stretch/>
        </p:blipFill>
        <p:spPr>
          <a:xfrm>
            <a:off x="381000" y="878787"/>
            <a:ext cx="2059200" cy="2059200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04" r="14445" b="21852"/>
          <a:stretch/>
        </p:blipFill>
        <p:spPr>
          <a:xfrm>
            <a:off x="2589000" y="878787"/>
            <a:ext cx="2059200" cy="2059200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365440"/>
              </p:ext>
            </p:extLst>
          </p:nvPr>
        </p:nvGraphicFramePr>
        <p:xfrm>
          <a:off x="381000" y="3326130"/>
          <a:ext cx="8229600" cy="998220"/>
        </p:xfrm>
        <a:graphic>
          <a:graphicData uri="http://schemas.openxmlformats.org/drawingml/2006/table">
            <a:tbl>
              <a:tblPr/>
              <a:tblGrid>
                <a:gridCol w="1514134">
                  <a:extLst>
                    <a:ext uri="{9D8B030D-6E8A-4147-A177-3AD203B41FA5}">
                      <a16:colId xmlns:a16="http://schemas.microsoft.com/office/drawing/2014/main" val="565053111"/>
                    </a:ext>
                  </a:extLst>
                </a:gridCol>
                <a:gridCol w="1584233">
                  <a:extLst>
                    <a:ext uri="{9D8B030D-6E8A-4147-A177-3AD203B41FA5}">
                      <a16:colId xmlns:a16="http://schemas.microsoft.com/office/drawing/2014/main" val="155076845"/>
                    </a:ext>
                  </a:extLst>
                </a:gridCol>
                <a:gridCol w="2467478">
                  <a:extLst>
                    <a:ext uri="{9D8B030D-6E8A-4147-A177-3AD203B41FA5}">
                      <a16:colId xmlns:a16="http://schemas.microsoft.com/office/drawing/2014/main" val="2732208773"/>
                    </a:ext>
                  </a:extLst>
                </a:gridCol>
                <a:gridCol w="2663755">
                  <a:extLst>
                    <a:ext uri="{9D8B030D-6E8A-4147-A177-3AD203B41FA5}">
                      <a16:colId xmlns:a16="http://schemas.microsoft.com/office/drawing/2014/main" val="246064611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Analyte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Mycelium (µg/kg)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cm below mycelium spot (µg/kg)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Surface 1 cm from mycelium spot  (µg/kg)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0393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violaceol 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9140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AT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violaceol II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B7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6037264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029200" y="871954"/>
            <a:ext cx="318136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Orange-ginger jam</a:t>
            </a:r>
          </a:p>
          <a:p>
            <a:pPr marL="1884363" indent="-1884363">
              <a:tabLst>
                <a:tab pos="1797050" algn="l"/>
              </a:tabLst>
            </a:pPr>
            <a:r>
              <a:rPr lang="de-DE" dirty="0"/>
              <a:t>Fruit content (%): 	70</a:t>
            </a:r>
          </a:p>
          <a:p>
            <a:pPr marL="1884363" indent="-1884363">
              <a:tabLst>
                <a:tab pos="1797050" algn="l"/>
              </a:tabLst>
            </a:pPr>
            <a:r>
              <a:rPr lang="de-DE" dirty="0"/>
              <a:t>Sugar content (%):  42</a:t>
            </a:r>
          </a:p>
          <a:p>
            <a:pPr marL="1884363" indent="-1884363">
              <a:tabLst>
                <a:tab pos="1797050" algn="l"/>
              </a:tabLst>
            </a:pPr>
            <a:r>
              <a:rPr lang="de-DE" dirty="0"/>
              <a:t>Pectin:	yes</a:t>
            </a:r>
          </a:p>
          <a:p>
            <a:pPr marL="1884363" indent="-1884363">
              <a:tabLst>
                <a:tab pos="1797050" algn="l"/>
              </a:tabLst>
            </a:pPr>
            <a:r>
              <a:rPr lang="de-DE" dirty="0"/>
              <a:t>Preservative: 	citric acid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05660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52003" y="123250"/>
            <a:ext cx="8640479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Conclusion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460352" y="6058408"/>
            <a:ext cx="6114355" cy="3039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de-DE" sz="1800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35" indent="-285744" algn="l" defTabSz="914377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»"/>
              <a:defRPr lang="de-DE" sz="1600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95328" indent="-228594" algn="l" defTabSz="914377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&gt;"/>
              <a:defRPr lang="de-DE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80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de-DE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22" indent="-257168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−"/>
              <a:defRPr lang="en-GB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>
                <a:solidFill>
                  <a:prstClr val="black"/>
                </a:solidFill>
              </a:rPr>
              <a:t>Figure </a:t>
            </a:r>
            <a:r>
              <a:rPr lang="hr-HR" sz="1400">
                <a:solidFill>
                  <a:prstClr val="black"/>
                </a:solidFill>
              </a:rPr>
              <a:t>3</a:t>
            </a:r>
            <a:r>
              <a:rPr lang="en-US" sz="1400">
                <a:solidFill>
                  <a:prstClr val="black"/>
                </a:solidFill>
              </a:rPr>
              <a:t>. Jam sample before sampling</a:t>
            </a:r>
            <a:r>
              <a:rPr lang="hr-HR" sz="1400">
                <a:solidFill>
                  <a:prstClr val="black"/>
                </a:solidFill>
              </a:rPr>
              <a:t>  </a:t>
            </a:r>
            <a:r>
              <a:rPr lang="en-US" sz="1400">
                <a:solidFill>
                  <a:prstClr val="black"/>
                </a:solidFill>
              </a:rPr>
              <a:t>  Figure </a:t>
            </a:r>
            <a:r>
              <a:rPr lang="hr-HR" sz="1400">
                <a:solidFill>
                  <a:prstClr val="black"/>
                </a:solidFill>
              </a:rPr>
              <a:t>4</a:t>
            </a:r>
            <a:r>
              <a:rPr lang="en-US" sz="1400">
                <a:solidFill>
                  <a:prstClr val="black"/>
                </a:solidFill>
              </a:rPr>
              <a:t>. Jam sample after </a:t>
            </a:r>
            <a:r>
              <a:rPr lang="hr-HR" sz="1400">
                <a:solidFill>
                  <a:prstClr val="black"/>
                </a:solidFill>
              </a:rPr>
              <a:t>s</a:t>
            </a:r>
            <a:r>
              <a:rPr lang="en-US" sz="1400">
                <a:solidFill>
                  <a:prstClr val="black"/>
                </a:solidFill>
              </a:rPr>
              <a:t>ampling</a:t>
            </a:r>
            <a:endParaRPr lang="hr-HR" sz="14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74295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6D9141"/>
              </a:buClr>
              <a:buFont typeface="Wingdings" panose="05000000000000000000" pitchFamily="2" charset="2"/>
              <a:buChar char="Ø"/>
            </a:pPr>
            <a:r>
              <a:rPr lang="de-DE" sz="2400" i="1" dirty="0"/>
              <a:t>P. crustosum, P. brevicompactum, A. versicolor – highest incidence</a:t>
            </a:r>
          </a:p>
          <a:p>
            <a:pPr marL="342900" indent="-342900">
              <a:buClr>
                <a:srgbClr val="6D9141"/>
              </a:buClr>
              <a:buFont typeface="Wingdings" panose="05000000000000000000" pitchFamily="2" charset="2"/>
              <a:buChar char="Ø"/>
            </a:pPr>
            <a:r>
              <a:rPr lang="de-DE" sz="2400" i="1" dirty="0"/>
              <a:t>Fungi metabolic profile matched the mycotoxin patter in jams</a:t>
            </a:r>
          </a:p>
          <a:p>
            <a:pPr marL="342900" indent="-342900">
              <a:buClr>
                <a:srgbClr val="6D9141"/>
              </a:buClr>
              <a:buFont typeface="Wingdings" panose="05000000000000000000" pitchFamily="2" charset="2"/>
              <a:buChar char="Ø"/>
            </a:pPr>
            <a:r>
              <a:rPr lang="de-DE" sz="2400" i="1" dirty="0"/>
              <a:t>Highest levels of mycotoxins found in the mycelium spot</a:t>
            </a:r>
          </a:p>
          <a:p>
            <a:pPr marL="342900" indent="-342900">
              <a:buClr>
                <a:srgbClr val="6D9141"/>
              </a:buClr>
              <a:buFont typeface="Wingdings" panose="05000000000000000000" pitchFamily="2" charset="2"/>
              <a:buChar char="Ø"/>
            </a:pPr>
            <a:r>
              <a:rPr lang="de-DE" sz="2400" i="1" dirty="0"/>
              <a:t>Jam surface and deeper layers </a:t>
            </a:r>
            <a:r>
              <a:rPr lang="de-DE" sz="2400" i="1" dirty="0">
                <a:sym typeface="Symbol" panose="05050102010706020507" pitchFamily="18" charset="2"/>
              </a:rPr>
              <a:t>&gt; 10x – 25x lower than in the mycelium spot</a:t>
            </a:r>
            <a:endParaRPr lang="de-DE" sz="2400" i="1" dirty="0"/>
          </a:p>
        </p:txBody>
      </p:sp>
      <p:sp>
        <p:nvSpPr>
          <p:cNvPr id="2" name="Rectangle 1"/>
          <p:cNvSpPr/>
          <p:nvPr/>
        </p:nvSpPr>
        <p:spPr>
          <a:xfrm>
            <a:off x="533400" y="2790676"/>
            <a:ext cx="78058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6D9141"/>
                </a:solidFill>
              </a:rPr>
              <a:t>Scrape the mold off the jam or toss the jar? </a:t>
            </a:r>
            <a:endParaRPr lang="de-AT" sz="3200" dirty="0">
              <a:solidFill>
                <a:srgbClr val="6D914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400" y="3554178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Scrape the visible mycelium and a few centimeters beneath reduces significantly food safety risk</a:t>
            </a:r>
            <a:endParaRPr lang="de-AT" sz="2000" dirty="0"/>
          </a:p>
        </p:txBody>
      </p:sp>
      <p:sp>
        <p:nvSpPr>
          <p:cNvPr id="10" name="Striped Right Arrow 9"/>
          <p:cNvSpPr/>
          <p:nvPr/>
        </p:nvSpPr>
        <p:spPr>
          <a:xfrm>
            <a:off x="990600" y="3652078"/>
            <a:ext cx="838200" cy="484257"/>
          </a:xfrm>
          <a:prstGeom prst="stripedRightArrow">
            <a:avLst/>
          </a:prstGeom>
          <a:solidFill>
            <a:srgbClr val="6D9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9725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F25F9BC1-C375-4CA9-95A4-107361C58575}"/>
              </a:ext>
            </a:extLst>
          </p:cNvPr>
          <p:cNvSpPr txBox="1"/>
          <p:nvPr/>
        </p:nvSpPr>
        <p:spPr>
          <a:xfrm>
            <a:off x="802104" y="3378934"/>
            <a:ext cx="51414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Food </a:t>
            </a:r>
            <a:r>
              <a:rPr lang="de-DE" sz="2000" dirty="0" err="1"/>
              <a:t>spoilage</a:t>
            </a:r>
            <a:endParaRPr lang="de-DE" sz="2000" dirty="0"/>
          </a:p>
          <a:p>
            <a:r>
              <a:rPr lang="de-DE" sz="2000" dirty="0"/>
              <a:t>Property </a:t>
            </a:r>
            <a:r>
              <a:rPr lang="de-DE" sz="2000" dirty="0" err="1"/>
              <a:t>damage</a:t>
            </a:r>
            <a:r>
              <a:rPr lang="de-DE" sz="2000" dirty="0"/>
              <a:t> </a:t>
            </a:r>
          </a:p>
          <a:p>
            <a:r>
              <a:rPr lang="de-DE" sz="2000" dirty="0" err="1"/>
              <a:t>Toxinogenic</a:t>
            </a:r>
            <a:r>
              <a:rPr lang="de-DE" sz="2000" dirty="0"/>
              <a:t> </a:t>
            </a:r>
            <a:r>
              <a:rPr lang="de-DE" sz="2000" dirty="0" err="1"/>
              <a:t>fungi</a:t>
            </a:r>
            <a:r>
              <a:rPr lang="de-DE" sz="2000" dirty="0"/>
              <a:t> – </a:t>
            </a:r>
            <a:r>
              <a:rPr lang="de-DE" sz="2000" dirty="0" err="1"/>
              <a:t>production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mycotoxins</a:t>
            </a:r>
            <a:endParaRPr lang="de-DE" sz="2000" dirty="0"/>
          </a:p>
          <a:p>
            <a:r>
              <a:rPr lang="de-DE" sz="2000" dirty="0"/>
              <a:t>Hazard </a:t>
            </a:r>
            <a:r>
              <a:rPr lang="de-DE" sz="2000" dirty="0" err="1"/>
              <a:t>to</a:t>
            </a:r>
            <a:r>
              <a:rPr lang="de-DE" sz="2000" dirty="0"/>
              <a:t> human and </a:t>
            </a:r>
            <a:r>
              <a:rPr lang="de-DE" sz="2000" dirty="0" err="1"/>
              <a:t>animal</a:t>
            </a:r>
            <a:r>
              <a:rPr lang="de-DE" sz="2000" dirty="0"/>
              <a:t> </a:t>
            </a:r>
            <a:r>
              <a:rPr lang="de-DE" sz="2000" dirty="0" err="1"/>
              <a:t>health</a:t>
            </a:r>
            <a:endParaRPr lang="de-DE" sz="2000" dirty="0"/>
          </a:p>
          <a:p>
            <a:endParaRPr lang="de-AT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" y="209551"/>
            <a:ext cx="9272997" cy="543500"/>
          </a:xfrm>
        </p:spPr>
        <p:txBody>
          <a:bodyPr/>
          <a:lstStyle/>
          <a:p>
            <a:r>
              <a:rPr lang="cs-CZ" dirty="0">
                <a:solidFill>
                  <a:srgbClr val="6D9141"/>
                </a:solidFill>
              </a:rPr>
              <a:t>Moulds</a:t>
            </a:r>
            <a:r>
              <a:rPr lang="de-DE" dirty="0">
                <a:solidFill>
                  <a:srgbClr val="6D9141"/>
                </a:solidFill>
              </a:rPr>
              <a:t> – </a:t>
            </a:r>
            <a:r>
              <a:rPr lang="de-DE" dirty="0" err="1">
                <a:solidFill>
                  <a:srgbClr val="6D9141"/>
                </a:solidFill>
              </a:rPr>
              <a:t>where</a:t>
            </a:r>
            <a:r>
              <a:rPr lang="de-DE" dirty="0">
                <a:solidFill>
                  <a:srgbClr val="6D9141"/>
                </a:solidFill>
              </a:rPr>
              <a:t> do </a:t>
            </a:r>
            <a:r>
              <a:rPr lang="de-DE" dirty="0" err="1">
                <a:solidFill>
                  <a:srgbClr val="6D9141"/>
                </a:solidFill>
              </a:rPr>
              <a:t>they</a:t>
            </a:r>
            <a:r>
              <a:rPr lang="de-DE" dirty="0">
                <a:solidFill>
                  <a:srgbClr val="6D9141"/>
                </a:solidFill>
              </a:rPr>
              <a:t> </a:t>
            </a:r>
            <a:r>
              <a:rPr lang="de-DE" dirty="0" err="1">
                <a:solidFill>
                  <a:srgbClr val="6D9141"/>
                </a:solidFill>
              </a:rPr>
              <a:t>come</a:t>
            </a:r>
            <a:r>
              <a:rPr lang="de-DE" dirty="0">
                <a:solidFill>
                  <a:srgbClr val="6D9141"/>
                </a:solidFill>
              </a:rPr>
              <a:t> </a:t>
            </a:r>
            <a:r>
              <a:rPr lang="de-DE" dirty="0" err="1">
                <a:solidFill>
                  <a:srgbClr val="6D9141"/>
                </a:solidFill>
              </a:rPr>
              <a:t>from</a:t>
            </a:r>
            <a:r>
              <a:rPr lang="de-DE" dirty="0">
                <a:solidFill>
                  <a:srgbClr val="6D9141"/>
                </a:solidFill>
              </a:rPr>
              <a:t>?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fld id="{B84B6F8E-84E8-4F59-9C40-80916D82201A}" type="slidenum">
              <a:rPr lang="en-GB" smtClean="0"/>
              <a:pPr marL="171450" indent="-171450">
                <a:buFont typeface="Arial" panose="020B0604020202020204" pitchFamily="34" charset="0"/>
                <a:buChar char="•"/>
              </a:pPr>
              <a:t>2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1406B3-FABA-45CA-8FD7-E7C5219480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8"/>
          <a:stretch/>
        </p:blipFill>
        <p:spPr>
          <a:xfrm>
            <a:off x="5718914" y="673309"/>
            <a:ext cx="3272686" cy="2722670"/>
          </a:xfrm>
          <a:prstGeom prst="ellipse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CE1D3F-C910-4DC4-936B-8E6043B86CFF}"/>
              </a:ext>
            </a:extLst>
          </p:cNvPr>
          <p:cNvSpPr txBox="1"/>
          <p:nvPr/>
        </p:nvSpPr>
        <p:spPr>
          <a:xfrm>
            <a:off x="533400" y="1276350"/>
            <a:ext cx="48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/>
              <a:t>are ubiquitous microorganism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cs-CZ" sz="2000" dirty="0"/>
              <a:t>part of </a:t>
            </a:r>
            <a:r>
              <a:rPr lang="de-DE" sz="2000" dirty="0" err="1"/>
              <a:t>each</a:t>
            </a:r>
            <a:r>
              <a:rPr lang="cs-CZ" sz="2000" dirty="0"/>
              <a:t> ecosystem on the </a:t>
            </a:r>
            <a:r>
              <a:rPr lang="de-DE" sz="2000" dirty="0"/>
              <a:t>E</a:t>
            </a:r>
            <a:r>
              <a:rPr lang="cs-CZ" sz="2000" dirty="0"/>
              <a:t>arth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play</a:t>
            </a:r>
            <a:r>
              <a:rPr lang="de-DE" sz="2000" dirty="0"/>
              <a:t> </a:t>
            </a:r>
            <a:r>
              <a:rPr lang="de-DE" sz="2000" dirty="0" err="1"/>
              <a:t>important</a:t>
            </a:r>
            <a:r>
              <a:rPr lang="de-DE" sz="2000" dirty="0"/>
              <a:t> </a:t>
            </a:r>
            <a:r>
              <a:rPr lang="de-DE" sz="2000" dirty="0" err="1"/>
              <a:t>role</a:t>
            </a:r>
            <a:r>
              <a:rPr lang="de-DE" sz="2000" dirty="0"/>
              <a:t> in </a:t>
            </a:r>
            <a:r>
              <a:rPr lang="de-DE" sz="2000" dirty="0" err="1"/>
              <a:t>biodegradation</a:t>
            </a:r>
            <a:r>
              <a:rPr lang="de-DE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05FD67-93CE-422E-BE5C-FBF68B99ED06}"/>
              </a:ext>
            </a:extLst>
          </p:cNvPr>
          <p:cNvSpPr txBox="1"/>
          <p:nvPr/>
        </p:nvSpPr>
        <p:spPr>
          <a:xfrm>
            <a:off x="456060" y="795535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6D9141"/>
                </a:solidFill>
              </a:rPr>
              <a:t>Mould</a:t>
            </a:r>
            <a:r>
              <a:rPr lang="de-DE" sz="2400" dirty="0">
                <a:solidFill>
                  <a:srgbClr val="6D9141"/>
                </a:solidFill>
              </a:rPr>
              <a:t>s = </a:t>
            </a:r>
            <a:r>
              <a:rPr lang="de-DE" sz="2400" dirty="0" err="1">
                <a:solidFill>
                  <a:srgbClr val="6D9141"/>
                </a:solidFill>
              </a:rPr>
              <a:t>microscopic</a:t>
            </a:r>
            <a:r>
              <a:rPr lang="de-DE" sz="2400" dirty="0">
                <a:solidFill>
                  <a:srgbClr val="6D9141"/>
                </a:solidFill>
              </a:rPr>
              <a:t> </a:t>
            </a:r>
            <a:r>
              <a:rPr lang="de-DE" sz="2400" dirty="0" err="1">
                <a:solidFill>
                  <a:srgbClr val="6D9141"/>
                </a:solidFill>
              </a:rPr>
              <a:t>fungi</a:t>
            </a:r>
            <a:endParaRPr lang="de-AT" sz="2400" dirty="0">
              <a:solidFill>
                <a:srgbClr val="6D914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388FDD-9DBF-4D03-8A18-78215FC4BF56}"/>
              </a:ext>
            </a:extLst>
          </p:cNvPr>
          <p:cNvSpPr txBox="1"/>
          <p:nvPr/>
        </p:nvSpPr>
        <p:spPr>
          <a:xfrm>
            <a:off x="264695" y="2168664"/>
            <a:ext cx="3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rgbClr val="6D914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de-AT" sz="4000" dirty="0">
              <a:solidFill>
                <a:srgbClr val="6D914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E4CD402-1CF7-49A6-879C-A03E4CE77C90}"/>
              </a:ext>
            </a:extLst>
          </p:cNvPr>
          <p:cNvSpPr txBox="1"/>
          <p:nvPr/>
        </p:nvSpPr>
        <p:spPr>
          <a:xfrm>
            <a:off x="802104" y="2368718"/>
            <a:ext cx="567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Biotechnology</a:t>
            </a:r>
          </a:p>
          <a:p>
            <a:r>
              <a:rPr lang="de-DE" sz="2000" dirty="0"/>
              <a:t>Food </a:t>
            </a:r>
            <a:r>
              <a:rPr lang="de-DE" sz="2000" dirty="0" err="1"/>
              <a:t>industry</a:t>
            </a:r>
            <a:r>
              <a:rPr lang="de-DE" sz="2000" dirty="0"/>
              <a:t> (</a:t>
            </a:r>
            <a:r>
              <a:rPr lang="de-DE" sz="2000" dirty="0" err="1"/>
              <a:t>pigments</a:t>
            </a:r>
            <a:r>
              <a:rPr lang="de-DE" sz="2000" dirty="0"/>
              <a:t>, </a:t>
            </a:r>
            <a:r>
              <a:rPr lang="de-DE" sz="2000" dirty="0" err="1"/>
              <a:t>beverages</a:t>
            </a:r>
            <a:r>
              <a:rPr lang="de-DE" sz="2000" dirty="0"/>
              <a:t>, </a:t>
            </a:r>
            <a:r>
              <a:rPr lang="de-DE" sz="2000" dirty="0" err="1"/>
              <a:t>cheese</a:t>
            </a:r>
            <a:r>
              <a:rPr lang="de-DE" sz="2000" dirty="0"/>
              <a:t>…)</a:t>
            </a:r>
          </a:p>
          <a:p>
            <a:r>
              <a:rPr lang="de-DE" sz="2000" dirty="0" err="1"/>
              <a:t>Pharmacology</a:t>
            </a:r>
            <a:r>
              <a:rPr lang="de-DE" sz="2000" dirty="0"/>
              <a:t> (</a:t>
            </a:r>
            <a:r>
              <a:rPr lang="de-DE" sz="2000" dirty="0" err="1"/>
              <a:t>antibiotics</a:t>
            </a:r>
            <a:r>
              <a:rPr lang="de-DE" sz="2000" dirty="0"/>
              <a:t>, </a:t>
            </a:r>
            <a:r>
              <a:rPr lang="de-DE" sz="2000" dirty="0" err="1"/>
              <a:t>various</a:t>
            </a:r>
            <a:r>
              <a:rPr lang="de-DE" sz="2000" dirty="0"/>
              <a:t> </a:t>
            </a:r>
            <a:r>
              <a:rPr lang="de-DE" sz="2000" dirty="0" err="1"/>
              <a:t>drugs</a:t>
            </a:r>
            <a:r>
              <a:rPr lang="de-DE" sz="2000" dirty="0"/>
              <a:t> </a:t>
            </a:r>
            <a:r>
              <a:rPr lang="de-DE" sz="2000" dirty="0" err="1"/>
              <a:t>enzymes</a:t>
            </a:r>
            <a:r>
              <a:rPr lang="de-DE" sz="2000" dirty="0"/>
              <a:t>)</a:t>
            </a:r>
            <a:endParaRPr lang="de-AT" sz="2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7B9EBE5-9200-4C67-A31C-5ADE5F833F1D}"/>
              </a:ext>
            </a:extLst>
          </p:cNvPr>
          <p:cNvSpPr txBox="1"/>
          <p:nvPr/>
        </p:nvSpPr>
        <p:spPr>
          <a:xfrm>
            <a:off x="303660" y="3147714"/>
            <a:ext cx="3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de-AT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42344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52003" y="123250"/>
            <a:ext cx="8640479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Aknowledgement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460352" y="6058408"/>
            <a:ext cx="6114355" cy="3039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de-DE" sz="1800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35" indent="-285744" algn="l" defTabSz="914377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»"/>
              <a:defRPr lang="de-DE" sz="1600" kern="12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95328" indent="-228594" algn="l" defTabSz="914377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&gt;"/>
              <a:defRPr lang="de-DE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580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de-DE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22" indent="-257168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−"/>
              <a:defRPr lang="en-GB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400">
                <a:solidFill>
                  <a:prstClr val="black"/>
                </a:solidFill>
              </a:rPr>
              <a:t>Figure </a:t>
            </a:r>
            <a:r>
              <a:rPr lang="hr-HR" sz="1400">
                <a:solidFill>
                  <a:prstClr val="black"/>
                </a:solidFill>
              </a:rPr>
              <a:t>3</a:t>
            </a:r>
            <a:r>
              <a:rPr lang="en-US" sz="1400">
                <a:solidFill>
                  <a:prstClr val="black"/>
                </a:solidFill>
              </a:rPr>
              <a:t>. Jam sample before sampling</a:t>
            </a:r>
            <a:r>
              <a:rPr lang="hr-HR" sz="1400">
                <a:solidFill>
                  <a:prstClr val="black"/>
                </a:solidFill>
              </a:rPr>
              <a:t>  </a:t>
            </a:r>
            <a:r>
              <a:rPr lang="en-US" sz="1400">
                <a:solidFill>
                  <a:prstClr val="black"/>
                </a:solidFill>
              </a:rPr>
              <a:t>  Figure </a:t>
            </a:r>
            <a:r>
              <a:rPr lang="hr-HR" sz="1400">
                <a:solidFill>
                  <a:prstClr val="black"/>
                </a:solidFill>
              </a:rPr>
              <a:t>4</a:t>
            </a:r>
            <a:r>
              <a:rPr lang="en-US" sz="1400">
                <a:solidFill>
                  <a:prstClr val="black"/>
                </a:solidFill>
              </a:rPr>
              <a:t>. Jam sample after </a:t>
            </a:r>
            <a:r>
              <a:rPr lang="hr-HR" sz="1400">
                <a:solidFill>
                  <a:prstClr val="black"/>
                </a:solidFill>
              </a:rPr>
              <a:t>s</a:t>
            </a:r>
            <a:r>
              <a:rPr lang="en-US" sz="1400">
                <a:solidFill>
                  <a:prstClr val="black"/>
                </a:solidFill>
              </a:rPr>
              <a:t>ampling</a:t>
            </a:r>
            <a:endParaRPr lang="hr-HR" sz="1400" dirty="0">
              <a:solidFill>
                <a:prstClr val="black"/>
              </a:solidFill>
            </a:endParaRPr>
          </a:p>
        </p:txBody>
      </p:sp>
      <p:pic>
        <p:nvPicPr>
          <p:cNvPr id="3074" name="Picture 2" descr="Team Strauss::Department of Applied Genetics and Cell Biology (DAGZ)::BOKU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6" r="23375"/>
          <a:stretch/>
        </p:blipFill>
        <p:spPr bwMode="auto">
          <a:xfrm>
            <a:off x="396717" y="2741530"/>
            <a:ext cx="1524000" cy="178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etailansicht::BOKU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76" t="-1610"/>
          <a:stretch/>
        </p:blipFill>
        <p:spPr bwMode="auto">
          <a:xfrm>
            <a:off x="5029200" y="539575"/>
            <a:ext cx="3555657" cy="397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rofilbild von HR DI Dr. Manfred Gössinger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0" r="8548" b="23149"/>
          <a:stretch/>
        </p:blipFill>
        <p:spPr bwMode="auto">
          <a:xfrm>
            <a:off x="484206" y="602485"/>
            <a:ext cx="1349023" cy="1757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29442" y="4552950"/>
            <a:ext cx="350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Rudolf Krska and Michael Sulyok</a:t>
            </a:r>
            <a:endParaRPr lang="de-AT" dirty="0"/>
          </a:p>
        </p:txBody>
      </p:sp>
      <p:sp>
        <p:nvSpPr>
          <p:cNvPr id="18" name="TextBox 17"/>
          <p:cNvSpPr txBox="1"/>
          <p:nvPr/>
        </p:nvSpPr>
        <p:spPr>
          <a:xfrm>
            <a:off x="457442" y="4475441"/>
            <a:ext cx="1752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Roman Labuda</a:t>
            </a:r>
            <a:endParaRPr lang="de-AT" dirty="0"/>
          </a:p>
        </p:txBody>
      </p:sp>
      <p:sp>
        <p:nvSpPr>
          <p:cNvPr id="19" name="TextBox 18"/>
          <p:cNvSpPr txBox="1"/>
          <p:nvPr/>
        </p:nvSpPr>
        <p:spPr>
          <a:xfrm>
            <a:off x="426242" y="2324886"/>
            <a:ext cx="204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Manfred Gössinger</a:t>
            </a:r>
            <a:endParaRPr lang="de-AT" dirty="0"/>
          </a:p>
        </p:txBody>
      </p:sp>
      <p:pic>
        <p:nvPicPr>
          <p:cNvPr id="3082" name="Picture 10" descr="Profilová fotka uživatele Melita Krpa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123" y="1711841"/>
            <a:ext cx="2055908" cy="205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695399" y="3831021"/>
            <a:ext cx="1600200" cy="379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Melita Krpan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68326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7F58E-DFDC-44C7-99A0-37FFCADA1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61533" y="2617984"/>
            <a:ext cx="4529297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/>
              <a:t>Thank you for your attention!</a:t>
            </a:r>
            <a:br>
              <a:rPr lang="en-US" sz="4400" dirty="0"/>
            </a:br>
            <a:r>
              <a:rPr lang="en-US" sz="2700" dirty="0"/>
              <a:t>alexandra.malachova@ffoqsi.at</a:t>
            </a:r>
          </a:p>
        </p:txBody>
      </p:sp>
      <p:pic>
        <p:nvPicPr>
          <p:cNvPr id="3" name="Picture 4" descr="Datei:IFA Tulln logo.jpg – Wikiped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6" y="123461"/>
            <a:ext cx="731935" cy="73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75" y="1252083"/>
            <a:ext cx="4461625" cy="26393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394335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>
                <a:solidFill>
                  <a:srgbClr val="C00000"/>
                </a:solidFill>
              </a:rPr>
              <a:t>Penicillium krskae</a:t>
            </a:r>
            <a:endParaRPr lang="de-AT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4250937"/>
            <a:ext cx="3076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/>
              <a:t>By courtesy of Roman Labuda, BiMM</a:t>
            </a:r>
            <a:endParaRPr lang="de-AT" sz="1400" i="1" dirty="0"/>
          </a:p>
        </p:txBody>
      </p:sp>
    </p:spTree>
    <p:extLst>
      <p:ext uri="{BB962C8B-B14F-4D97-AF65-F5344CB8AC3E}">
        <p14:creationId xmlns:p14="http://schemas.microsoft.com/office/powerpoint/2010/main" val="303784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705592-9E97-4C7B-B4FF-489916F0F8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4" r="75138"/>
          <a:stretch/>
        </p:blipFill>
        <p:spPr>
          <a:xfrm>
            <a:off x="822431" y="133875"/>
            <a:ext cx="3348789" cy="46618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F74388-5508-44FA-A9EE-E6A8900AB5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4" t="6594" r="53464"/>
          <a:stretch/>
        </p:blipFill>
        <p:spPr>
          <a:xfrm>
            <a:off x="4953000" y="87661"/>
            <a:ext cx="3124200" cy="484628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B00BFD9-A817-49DE-BA84-032F1C000358}"/>
              </a:ext>
            </a:extLst>
          </p:cNvPr>
          <p:cNvSpPr/>
          <p:nvPr/>
        </p:nvSpPr>
        <p:spPr>
          <a:xfrm>
            <a:off x="5179638" y="4767264"/>
            <a:ext cx="2670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/>
              <a:t>Patriarca</a:t>
            </a:r>
            <a:r>
              <a:rPr lang="de-DE" sz="1100" dirty="0"/>
              <a:t>, </a:t>
            </a:r>
            <a:r>
              <a:rPr lang="de-DE" sz="1100" dirty="0" err="1"/>
              <a:t>Curr</a:t>
            </a:r>
            <a:r>
              <a:rPr lang="de-DE" sz="1100" dirty="0"/>
              <a:t>. </a:t>
            </a:r>
            <a:r>
              <a:rPr lang="de-DE" sz="1100" dirty="0" err="1"/>
              <a:t>Opin</a:t>
            </a:r>
            <a:r>
              <a:rPr lang="de-DE" sz="1100" dirty="0"/>
              <a:t>. Food </a:t>
            </a:r>
            <a:r>
              <a:rPr lang="de-DE" sz="1100" dirty="0" err="1"/>
              <a:t>Sci</a:t>
            </a:r>
            <a:r>
              <a:rPr lang="de-DE" sz="1100" dirty="0"/>
              <a:t>, 2019, 29, 42</a:t>
            </a:r>
            <a:endParaRPr lang="de-AT" sz="1100" dirty="0"/>
          </a:p>
        </p:txBody>
      </p:sp>
    </p:spTree>
    <p:extLst>
      <p:ext uri="{BB962C8B-B14F-4D97-AF65-F5344CB8AC3E}">
        <p14:creationId xmlns:p14="http://schemas.microsoft.com/office/powerpoint/2010/main" val="2534433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" y="81001"/>
            <a:ext cx="9272997" cy="543500"/>
          </a:xfrm>
        </p:spPr>
        <p:txBody>
          <a:bodyPr/>
          <a:lstStyle/>
          <a:p>
            <a:r>
              <a:rPr lang="de-DE" dirty="0" err="1">
                <a:solidFill>
                  <a:srgbClr val="6D9141"/>
                </a:solidFill>
              </a:rPr>
              <a:t>Toxinogenic</a:t>
            </a:r>
            <a:r>
              <a:rPr lang="de-DE" dirty="0">
                <a:solidFill>
                  <a:srgbClr val="6D9141"/>
                </a:solidFill>
              </a:rPr>
              <a:t> </a:t>
            </a:r>
            <a:r>
              <a:rPr lang="de-DE" dirty="0" err="1">
                <a:solidFill>
                  <a:srgbClr val="6D9141"/>
                </a:solidFill>
              </a:rPr>
              <a:t>fungi</a:t>
            </a:r>
            <a:r>
              <a:rPr lang="de-DE" dirty="0">
                <a:solidFill>
                  <a:srgbClr val="6D9141"/>
                </a:solidFill>
              </a:rPr>
              <a:t> on </a:t>
            </a:r>
            <a:r>
              <a:rPr lang="de-DE" dirty="0" err="1">
                <a:solidFill>
                  <a:srgbClr val="6D9141"/>
                </a:solidFill>
              </a:rPr>
              <a:t>fruit</a:t>
            </a:r>
            <a:r>
              <a:rPr lang="de-DE" dirty="0">
                <a:solidFill>
                  <a:srgbClr val="6D9141"/>
                </a:solidFill>
              </a:rPr>
              <a:t> and </a:t>
            </a:r>
            <a:r>
              <a:rPr lang="de-DE" dirty="0" err="1">
                <a:solidFill>
                  <a:srgbClr val="6D9141"/>
                </a:solidFill>
              </a:rPr>
              <a:t>vegetable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2E0B4CE-13F7-40A4-AE88-B2A4D53BEC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11" y="514351"/>
            <a:ext cx="7490211" cy="46291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EC3CAE7-563E-49EF-866A-F51B4084291B}"/>
              </a:ext>
            </a:extLst>
          </p:cNvPr>
          <p:cNvSpPr txBox="1"/>
          <p:nvPr/>
        </p:nvSpPr>
        <p:spPr>
          <a:xfrm>
            <a:off x="6477000" y="4699890"/>
            <a:ext cx="22432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Nan at al., Toxins 2022, 14 (5), 309</a:t>
            </a:r>
            <a:endParaRPr lang="de-AT" sz="1100" dirty="0"/>
          </a:p>
        </p:txBody>
      </p:sp>
    </p:spTree>
    <p:extLst>
      <p:ext uri="{BB962C8B-B14F-4D97-AF65-F5344CB8AC3E}">
        <p14:creationId xmlns:p14="http://schemas.microsoft.com/office/powerpoint/2010/main" val="2272198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20707D-E2C2-4F12-A7A0-98F46EA373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52"/>
          <a:stretch/>
        </p:blipFill>
        <p:spPr>
          <a:xfrm>
            <a:off x="813298" y="285750"/>
            <a:ext cx="6992599" cy="433171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0D09BA2-74F2-41EC-B4AB-EC1502A81171}"/>
              </a:ext>
            </a:extLst>
          </p:cNvPr>
          <p:cNvSpPr/>
          <p:nvPr/>
        </p:nvSpPr>
        <p:spPr>
          <a:xfrm>
            <a:off x="5638800" y="4726945"/>
            <a:ext cx="2670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/>
              <a:t>Patriarca</a:t>
            </a:r>
            <a:r>
              <a:rPr lang="de-DE" sz="1100" dirty="0"/>
              <a:t>, </a:t>
            </a:r>
            <a:r>
              <a:rPr lang="de-DE" sz="1100" dirty="0" err="1"/>
              <a:t>Curr</a:t>
            </a:r>
            <a:r>
              <a:rPr lang="de-DE" sz="1100" dirty="0"/>
              <a:t>. </a:t>
            </a:r>
            <a:r>
              <a:rPr lang="de-DE" sz="1100" dirty="0" err="1"/>
              <a:t>Opin</a:t>
            </a:r>
            <a:r>
              <a:rPr lang="de-DE" sz="1100" dirty="0"/>
              <a:t>. Food </a:t>
            </a:r>
            <a:r>
              <a:rPr lang="de-DE" sz="1100" dirty="0" err="1"/>
              <a:t>Sci</a:t>
            </a:r>
            <a:r>
              <a:rPr lang="de-DE" sz="1100" dirty="0"/>
              <a:t>, 2019, 29, 42</a:t>
            </a:r>
            <a:endParaRPr lang="de-AT" sz="1100" dirty="0"/>
          </a:p>
        </p:txBody>
      </p:sp>
    </p:spTree>
    <p:extLst>
      <p:ext uri="{BB962C8B-B14F-4D97-AF65-F5344CB8AC3E}">
        <p14:creationId xmlns:p14="http://schemas.microsoft.com/office/powerpoint/2010/main" val="19552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3" y="218924"/>
            <a:ext cx="9272997" cy="543500"/>
          </a:xfrm>
        </p:spPr>
        <p:txBody>
          <a:bodyPr/>
          <a:lstStyle/>
          <a:p>
            <a:r>
              <a:rPr lang="de-DE" dirty="0" err="1">
                <a:solidFill>
                  <a:srgbClr val="6D9141"/>
                </a:solidFill>
              </a:rPr>
              <a:t>Mycotoxins</a:t>
            </a:r>
            <a:r>
              <a:rPr lang="de-DE" dirty="0">
                <a:solidFill>
                  <a:srgbClr val="6D9141"/>
                </a:solidFill>
              </a:rPr>
              <a:t> in </a:t>
            </a:r>
            <a:r>
              <a:rPr lang="de-DE" dirty="0" err="1">
                <a:solidFill>
                  <a:srgbClr val="6D9141"/>
                </a:solidFill>
              </a:rPr>
              <a:t>fruit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22" name="Obrázek 22" descr="OTA1.png">
            <a:extLst>
              <a:ext uri="{FF2B5EF4-FFF2-40B4-BE49-F238E27FC236}">
                <a16:creationId xmlns:a16="http://schemas.microsoft.com/office/drawing/2014/main" id="{E743F1C1-8169-4878-AB49-E13F5C2C717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75611" y="1042007"/>
            <a:ext cx="2173333" cy="1533333"/>
          </a:xfrm>
          <a:prstGeom prst="rect">
            <a:avLst/>
          </a:prstGeom>
        </p:spPr>
      </p:pic>
      <p:pic>
        <p:nvPicPr>
          <p:cNvPr id="23" name="Obrázek 27" descr="patulin.png">
            <a:extLst>
              <a:ext uri="{FF2B5EF4-FFF2-40B4-BE49-F238E27FC236}">
                <a16:creationId xmlns:a16="http://schemas.microsoft.com/office/drawing/2014/main" id="{A02DE34B-E7AA-46AA-AC77-318F38DC179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107" y="1635756"/>
            <a:ext cx="1413334" cy="933334"/>
          </a:xfrm>
          <a:prstGeom prst="rect">
            <a:avLst/>
          </a:prstGeom>
        </p:spPr>
      </p:pic>
      <p:sp>
        <p:nvSpPr>
          <p:cNvPr id="24" name="TextovéPole 40">
            <a:extLst>
              <a:ext uri="{FF2B5EF4-FFF2-40B4-BE49-F238E27FC236}">
                <a16:creationId xmlns:a16="http://schemas.microsoft.com/office/drawing/2014/main" id="{040C1FF5-FB8E-41DB-BE02-7F1613247208}"/>
              </a:ext>
            </a:extLst>
          </p:cNvPr>
          <p:cNvSpPr txBox="1"/>
          <p:nvPr/>
        </p:nvSpPr>
        <p:spPr>
          <a:xfrm>
            <a:off x="685800" y="242507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err="1">
                <a:solidFill>
                  <a:srgbClr val="FF0000"/>
                </a:solidFill>
              </a:rPr>
              <a:t>patulin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27" name="TextovéPole 41">
            <a:extLst>
              <a:ext uri="{FF2B5EF4-FFF2-40B4-BE49-F238E27FC236}">
                <a16:creationId xmlns:a16="http://schemas.microsoft.com/office/drawing/2014/main" id="{8E786AF2-D416-403B-BE4C-DE6DCDD03DAB}"/>
              </a:ext>
            </a:extLst>
          </p:cNvPr>
          <p:cNvSpPr txBox="1"/>
          <p:nvPr/>
        </p:nvSpPr>
        <p:spPr>
          <a:xfrm>
            <a:off x="3375611" y="250721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 err="1">
                <a:solidFill>
                  <a:srgbClr val="FF0000"/>
                </a:solidFill>
              </a:rPr>
              <a:t>ochratoxin</a:t>
            </a:r>
            <a:r>
              <a:rPr lang="cs-CZ" b="1" dirty="0">
                <a:solidFill>
                  <a:srgbClr val="FF0000"/>
                </a:solidFill>
              </a:rPr>
              <a:t> A</a:t>
            </a:r>
          </a:p>
        </p:txBody>
      </p:sp>
      <p:pic>
        <p:nvPicPr>
          <p:cNvPr id="28" name="Obrázek 14" descr="citrinin.png">
            <a:extLst>
              <a:ext uri="{FF2B5EF4-FFF2-40B4-BE49-F238E27FC236}">
                <a16:creationId xmlns:a16="http://schemas.microsoft.com/office/drawing/2014/main" id="{D3F7228A-9EF5-4FF5-B4D9-E4BEE33F1E3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2930407"/>
            <a:ext cx="1782980" cy="1224136"/>
          </a:xfrm>
          <a:prstGeom prst="rect">
            <a:avLst/>
          </a:prstGeom>
        </p:spPr>
      </p:pic>
      <p:pic>
        <p:nvPicPr>
          <p:cNvPr id="29" name="Obrázek 16" descr="alternaria.png">
            <a:extLst>
              <a:ext uri="{FF2B5EF4-FFF2-40B4-BE49-F238E27FC236}">
                <a16:creationId xmlns:a16="http://schemas.microsoft.com/office/drawing/2014/main" id="{990B3ACC-99FA-4011-8A3F-AB6EFE0C044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43997" y="1135169"/>
            <a:ext cx="2079716" cy="1224136"/>
          </a:xfrm>
          <a:prstGeom prst="rect">
            <a:avLst/>
          </a:prstGeom>
        </p:spPr>
      </p:pic>
      <p:sp>
        <p:nvSpPr>
          <p:cNvPr id="31" name="TextovéPole 41">
            <a:extLst>
              <a:ext uri="{FF2B5EF4-FFF2-40B4-BE49-F238E27FC236}">
                <a16:creationId xmlns:a16="http://schemas.microsoft.com/office/drawing/2014/main" id="{8EEC6C78-2670-4350-B857-0D1AD5119952}"/>
              </a:ext>
            </a:extLst>
          </p:cNvPr>
          <p:cNvSpPr txBox="1"/>
          <p:nvPr/>
        </p:nvSpPr>
        <p:spPr>
          <a:xfrm>
            <a:off x="6367550" y="249469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i="1" dirty="0" err="1"/>
              <a:t>Alternaria</a:t>
            </a:r>
            <a:r>
              <a:rPr lang="de-DE" b="1" dirty="0"/>
              <a:t> </a:t>
            </a:r>
            <a:r>
              <a:rPr lang="de-DE" b="1" dirty="0" err="1"/>
              <a:t>toxins</a:t>
            </a:r>
            <a:endParaRPr lang="cs-CZ" b="1" dirty="0"/>
          </a:p>
        </p:txBody>
      </p:sp>
      <p:sp>
        <p:nvSpPr>
          <p:cNvPr id="32" name="TextovéPole 41">
            <a:extLst>
              <a:ext uri="{FF2B5EF4-FFF2-40B4-BE49-F238E27FC236}">
                <a16:creationId xmlns:a16="http://schemas.microsoft.com/office/drawing/2014/main" id="{C2181352-AAD5-4900-AD2F-A298FC73F65C}"/>
              </a:ext>
            </a:extLst>
          </p:cNvPr>
          <p:cNvSpPr txBox="1"/>
          <p:nvPr/>
        </p:nvSpPr>
        <p:spPr>
          <a:xfrm>
            <a:off x="762000" y="41836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solidFill>
                  <a:srgbClr val="FF0000"/>
                </a:solidFill>
              </a:rPr>
              <a:t>citrinin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33" name="Obrázek 29" descr="aflace1.png">
            <a:extLst>
              <a:ext uri="{FF2B5EF4-FFF2-40B4-BE49-F238E27FC236}">
                <a16:creationId xmlns:a16="http://schemas.microsoft.com/office/drawing/2014/main" id="{0C0F0FF4-EAE1-452A-8316-12273816472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r="61754"/>
          <a:stretch/>
        </p:blipFill>
        <p:spPr>
          <a:xfrm>
            <a:off x="3798849" y="2816688"/>
            <a:ext cx="3329988" cy="1506667"/>
          </a:xfrm>
          <a:prstGeom prst="rect">
            <a:avLst/>
          </a:prstGeom>
        </p:spPr>
      </p:pic>
      <p:sp>
        <p:nvSpPr>
          <p:cNvPr id="34" name="TextovéPole 41">
            <a:extLst>
              <a:ext uri="{FF2B5EF4-FFF2-40B4-BE49-F238E27FC236}">
                <a16:creationId xmlns:a16="http://schemas.microsoft.com/office/drawing/2014/main" id="{3E89F3F5-A702-4FE2-B0B4-430AFC398A9C}"/>
              </a:ext>
            </a:extLst>
          </p:cNvPr>
          <p:cNvSpPr txBox="1"/>
          <p:nvPr/>
        </p:nvSpPr>
        <p:spPr>
          <a:xfrm>
            <a:off x="5181600" y="4250019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solidFill>
                  <a:srgbClr val="FF0000"/>
                </a:solidFill>
              </a:rPr>
              <a:t>aflatoxins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4BA4CA-C5AA-4D57-A39F-61D083B6E1CF}"/>
              </a:ext>
            </a:extLst>
          </p:cNvPr>
          <p:cNvSpPr txBox="1"/>
          <p:nvPr/>
        </p:nvSpPr>
        <p:spPr>
          <a:xfrm>
            <a:off x="298397" y="742950"/>
            <a:ext cx="7821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Regulation No 1881/2006 on maximum levels of certain contaminants in foodstuff</a:t>
            </a:r>
            <a:endParaRPr lang="de-AT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50D0DB-64AD-4A43-9C03-7611753846C4}"/>
              </a:ext>
            </a:extLst>
          </p:cNvPr>
          <p:cNvSpPr txBox="1"/>
          <p:nvPr/>
        </p:nvSpPr>
        <p:spPr>
          <a:xfrm>
            <a:off x="298397" y="1124621"/>
            <a:ext cx="3359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de-D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regulation</a:t>
            </a:r>
            <a:r>
              <a:rPr lang="de-D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de-D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fruit</a:t>
            </a:r>
            <a:r>
              <a:rPr lang="de-D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jams</a:t>
            </a:r>
            <a:endParaRPr lang="de-AT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7742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" y="81001"/>
            <a:ext cx="9272997" cy="1005165"/>
          </a:xfrm>
        </p:spPr>
        <p:txBody>
          <a:bodyPr/>
          <a:lstStyle/>
          <a:p>
            <a:r>
              <a:rPr lang="cs-CZ" dirty="0">
                <a:solidFill>
                  <a:srgbClr val="6D9141"/>
                </a:solidFill>
              </a:rPr>
              <a:t>F</a:t>
            </a:r>
            <a:r>
              <a:rPr lang="de-AT" dirty="0">
                <a:solidFill>
                  <a:srgbClr val="6D9141"/>
                </a:solidFill>
              </a:rPr>
              <a:t>ood </a:t>
            </a:r>
            <a:r>
              <a:rPr lang="cs-CZ" dirty="0">
                <a:solidFill>
                  <a:srgbClr val="6D9141"/>
                </a:solidFill>
              </a:rPr>
              <a:t>safety authorities recommendation on mouldy food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2052" name="Picture 4" descr="https://upload.wikimedia.org/wikipedia/commons/thumb/b/b7/Flag_of_Europe.svg/290px-Flag_of_Europ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819150"/>
            <a:ext cx="1066800" cy="70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12845" y="907942"/>
            <a:ext cx="5026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rgbClr val="FF0000"/>
                </a:solidFill>
              </a:rPr>
              <a:t>No official recommendation</a:t>
            </a:r>
            <a:endParaRPr lang="de-AT" sz="2800" dirty="0">
              <a:solidFill>
                <a:srgbClr val="FF0000"/>
              </a:solidFill>
            </a:endParaRPr>
          </a:p>
        </p:txBody>
      </p:sp>
      <p:pic>
        <p:nvPicPr>
          <p:cNvPr id="14" name="Picture 6" descr="Vlajka Švédsko | Vlajky.E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90" y="1816364"/>
            <a:ext cx="1073976" cy="67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712845" y="1787664"/>
            <a:ext cx="51451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i="1" dirty="0"/>
              <a:t>Swedish Food Authority: </a:t>
            </a:r>
          </a:p>
          <a:p>
            <a:r>
              <a:rPr lang="cs-CZ" sz="2000" dirty="0"/>
              <a:t>Discard mouldy food in general</a:t>
            </a:r>
            <a:endParaRPr lang="de-AT" sz="2000" dirty="0"/>
          </a:p>
        </p:txBody>
      </p:sp>
      <p:pic>
        <p:nvPicPr>
          <p:cNvPr id="2056" name="Picture 8" descr="Velká Británie státní vlajka - libea.cz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01" y="2790594"/>
            <a:ext cx="1072800" cy="7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754591" y="2800350"/>
            <a:ext cx="7013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i="1" dirty="0"/>
              <a:t>Food Standard Agency UK: </a:t>
            </a:r>
          </a:p>
          <a:p>
            <a:r>
              <a:rPr lang="cs-CZ" sz="2000" dirty="0"/>
              <a:t>Discard obviously mouldy and rotten food due to the health risk</a:t>
            </a:r>
            <a:endParaRPr lang="de-AT" sz="2000" dirty="0"/>
          </a:p>
        </p:txBody>
      </p:sp>
      <p:pic>
        <p:nvPicPr>
          <p:cNvPr id="2060" name="Picture 12" descr="Americká vlajka (USA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01" y="3918368"/>
            <a:ext cx="1072800" cy="56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754591" y="3834167"/>
            <a:ext cx="7013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The United State Department of Agriculture (USDA):</a:t>
            </a:r>
            <a:r>
              <a:rPr lang="cs-CZ" sz="2000" i="1" dirty="0"/>
              <a:t> </a:t>
            </a:r>
          </a:p>
          <a:p>
            <a:r>
              <a:rPr lang="cs-CZ" sz="2000" dirty="0"/>
              <a:t>For jam and jelly: Discard</a:t>
            </a:r>
            <a:endParaRPr lang="de-AT" sz="2000" dirty="0"/>
          </a:p>
        </p:txBody>
      </p:sp>
    </p:spTree>
    <p:extLst>
      <p:ext uri="{BB962C8B-B14F-4D97-AF65-F5344CB8AC3E}">
        <p14:creationId xmlns:p14="http://schemas.microsoft.com/office/powerpoint/2010/main" val="4208612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3EADF75-02BC-4EFC-84A1-89BEC6571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AAAC-5629-4378-A894-215B00905111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AE813B2-3ACE-47C2-89EE-20CB179FC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233EC3-53BC-465A-9219-23FAB69AD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3" y="895350"/>
            <a:ext cx="5692077" cy="22457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3" y="361950"/>
            <a:ext cx="3884288" cy="3619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3312520"/>
            <a:ext cx="1127858" cy="39877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057400" y="3700841"/>
            <a:ext cx="55960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141414"/>
                </a:solidFill>
                <a:latin typeface="ReithSans"/>
              </a:rPr>
              <a:t>“If you scoop off all the </a:t>
            </a:r>
            <a:r>
              <a:rPr lang="en-US" i="1" dirty="0" err="1">
                <a:solidFill>
                  <a:srgbClr val="141414"/>
                </a:solidFill>
                <a:latin typeface="ReithSans"/>
              </a:rPr>
              <a:t>mould</a:t>
            </a:r>
            <a:r>
              <a:rPr lang="en-US" i="1" dirty="0">
                <a:solidFill>
                  <a:srgbClr val="141414"/>
                </a:solidFill>
                <a:latin typeface="ReithSans"/>
              </a:rPr>
              <a:t> and a few </a:t>
            </a:r>
            <a:r>
              <a:rPr lang="en-US" i="1" dirty="0" err="1">
                <a:solidFill>
                  <a:srgbClr val="141414"/>
                </a:solidFill>
                <a:latin typeface="ReithSans"/>
              </a:rPr>
              <a:t>centimetres</a:t>
            </a:r>
            <a:r>
              <a:rPr lang="en-US" i="1" dirty="0">
                <a:solidFill>
                  <a:srgbClr val="141414"/>
                </a:solidFill>
                <a:latin typeface="ReithSans"/>
              </a:rPr>
              <a:t> beneath to throw out difficult-to-see spores, the jam should be safe to eat” </a:t>
            </a:r>
            <a:endParaRPr lang="de-AT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828800" y="3229481"/>
            <a:ext cx="7815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i="1" dirty="0">
                <a:solidFill>
                  <a:srgbClr val="6D9141"/>
                </a:solidFill>
                <a:latin typeface="+mj-lt"/>
                <a:ea typeface="Gulim" panose="020B0600000101010101" pitchFamily="34" charset="-127"/>
                <a:cs typeface="Microsoft Sans Serif" panose="020B0604020202020204" pitchFamily="34" charset="0"/>
              </a:rPr>
              <a:t>Mould expert Patrick Hickey for BBC documentary in 2014 advices</a:t>
            </a:r>
            <a:endParaRPr lang="de-AT" sz="2000" b="1" i="1" dirty="0">
              <a:solidFill>
                <a:srgbClr val="6D9141"/>
              </a:solidFill>
              <a:latin typeface="+mj-lt"/>
              <a:ea typeface="Gulim" panose="020B0600000101010101" pitchFamily="34" charset="-127"/>
              <a:cs typeface="Microsoft Sans Serif" panose="020B0604020202020204" pitchFamily="34" charset="0"/>
            </a:endParaRPr>
          </a:p>
        </p:txBody>
      </p:sp>
      <p:pic>
        <p:nvPicPr>
          <p:cNvPr id="10246" name="Picture 6" descr="MARMELAD APELSIN &amp; FLÄDER Orange- and elderflower marmalade, organic - IKE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2007"/>
            <a:ext cx="2514312" cy="251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570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3" y="275650"/>
            <a:ext cx="8640479" cy="543500"/>
          </a:xfrm>
        </p:spPr>
        <p:txBody>
          <a:bodyPr/>
          <a:lstStyle/>
          <a:p>
            <a:r>
              <a:rPr lang="de-DE" dirty="0">
                <a:solidFill>
                  <a:srgbClr val="6D9141"/>
                </a:solidFill>
              </a:rPr>
              <a:t>Jam samples description</a:t>
            </a:r>
            <a:endParaRPr lang="de-AT" dirty="0">
              <a:solidFill>
                <a:srgbClr val="6D9141"/>
              </a:solidFill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9BBAB7-EB5B-4137-BD56-33F93EF06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AB86D-21E4-45A9-BFFE-5E83B885CFB4}" type="datetime1">
              <a:rPr lang="en-GB" smtClean="0"/>
              <a:t>25/01/2023</a:t>
            </a:fld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C69C62-7F60-4C1E-A5E4-B35877551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Forschungstag</a:t>
            </a:r>
            <a:r>
              <a:rPr lang="en-GB" dirty="0"/>
              <a:t> </a:t>
            </a:r>
            <a:r>
              <a:rPr lang="en-GB" dirty="0" err="1"/>
              <a:t>Obstbau</a:t>
            </a:r>
            <a:r>
              <a:rPr lang="en-GB" dirty="0"/>
              <a:t> 2023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0AF23F-BFB5-4F6E-9030-D2C75CEFB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6F8E-84E8-4F59-9C40-80916D82201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168729"/>
            <a:ext cx="2095682" cy="6934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971550"/>
            <a:ext cx="899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6D9141"/>
              </a:buClr>
              <a:buFont typeface="Wingdings" panose="05000000000000000000" pitchFamily="2" charset="2"/>
              <a:buChar char="Ø"/>
            </a:pPr>
            <a:r>
              <a:rPr lang="de-DE" sz="2400" dirty="0"/>
              <a:t>75 mouldy samples collected from the austrian local producers</a:t>
            </a:r>
          </a:p>
          <a:p>
            <a:pPr marL="342900" indent="-342900">
              <a:buClr>
                <a:srgbClr val="6D9141"/>
              </a:buClr>
              <a:buFont typeface="Wingdings" panose="05000000000000000000" pitchFamily="2" charset="2"/>
              <a:buChar char="Ø"/>
            </a:pPr>
            <a:r>
              <a:rPr lang="de-DE" sz="2400" dirty="0"/>
              <a:t>All samples originally closed </a:t>
            </a:r>
          </a:p>
          <a:p>
            <a:pPr marL="342900" indent="-342900">
              <a:buClr>
                <a:srgbClr val="6D9141"/>
              </a:buClr>
              <a:buFont typeface="Wingdings" panose="05000000000000000000" pitchFamily="2" charset="2"/>
              <a:buChar char="Ø"/>
            </a:pPr>
            <a:r>
              <a:rPr lang="de-DE" sz="2400" dirty="0"/>
              <a:t>Preservative: citric acid, lemone juice, aronia juice, apple juice</a:t>
            </a:r>
          </a:p>
          <a:p>
            <a:pPr marL="342900" indent="-342900">
              <a:buClr>
                <a:srgbClr val="6D9141"/>
              </a:buClr>
              <a:buFont typeface="Wingdings" panose="05000000000000000000" pitchFamily="2" charset="2"/>
              <a:buChar char="Ø"/>
            </a:pPr>
            <a:r>
              <a:rPr lang="de-DE" sz="2400" dirty="0"/>
              <a:t>6 groups based on the fruit type: 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466396"/>
              </p:ext>
            </p:extLst>
          </p:nvPr>
        </p:nvGraphicFramePr>
        <p:xfrm>
          <a:off x="685800" y="2513997"/>
          <a:ext cx="3276600" cy="21353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0199">
                  <a:extLst>
                    <a:ext uri="{9D8B030D-6E8A-4147-A177-3AD203B41FA5}">
                      <a16:colId xmlns:a16="http://schemas.microsoft.com/office/drawing/2014/main" val="2965051792"/>
                    </a:ext>
                  </a:extLst>
                </a:gridCol>
                <a:gridCol w="1676401">
                  <a:extLst>
                    <a:ext uri="{9D8B030D-6E8A-4147-A177-3AD203B41FA5}">
                      <a16:colId xmlns:a16="http://schemas.microsoft.com/office/drawing/2014/main" val="2565774598"/>
                    </a:ext>
                  </a:extLst>
                </a:gridCol>
              </a:tblGrid>
              <a:tr h="305658"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b="1" u="none" strike="noStrike" baseline="0" dirty="0">
                          <a:solidFill>
                            <a:srgbClr val="6D9141"/>
                          </a:solidFill>
                          <a:effectLst/>
                        </a:rPr>
                        <a:t>Fruit</a:t>
                      </a:r>
                      <a:endParaRPr lang="de-AT" sz="2000" b="1" i="0" u="none" strike="noStrike" baseline="0" dirty="0">
                        <a:solidFill>
                          <a:srgbClr val="6D914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AT" sz="2000" b="1" u="none" strike="noStrike" baseline="0" dirty="0">
                          <a:solidFill>
                            <a:srgbClr val="6D9141"/>
                          </a:solidFill>
                          <a:effectLst/>
                        </a:rPr>
                        <a:t>No. of samples</a:t>
                      </a:r>
                      <a:endParaRPr lang="de-AT" sz="2000" b="1" i="0" u="none" strike="noStrike" baseline="0" dirty="0">
                        <a:solidFill>
                          <a:srgbClr val="6D914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997028"/>
                  </a:ext>
                </a:extLst>
              </a:tr>
              <a:tr h="304457"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Strawberries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11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53967040"/>
                  </a:ext>
                </a:extLst>
              </a:tr>
              <a:tr h="304457"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Raspberies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10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11106739"/>
                  </a:ext>
                </a:extLst>
              </a:tr>
              <a:tr h="304457"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Apricots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17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25248300"/>
                  </a:ext>
                </a:extLst>
              </a:tr>
              <a:tr h="304457"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Blueberries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4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13924908"/>
                  </a:ext>
                </a:extLst>
              </a:tr>
              <a:tr h="304457"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Blackberries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4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28954459"/>
                  </a:ext>
                </a:extLst>
              </a:tr>
              <a:tr h="305658"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Mixed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AT" sz="2000" u="none" strike="noStrike" dirty="0">
                          <a:effectLst/>
                        </a:rPr>
                        <a:t>29</a:t>
                      </a:r>
                      <a:endParaRPr lang="de-A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91342598"/>
                  </a:ext>
                </a:extLst>
              </a:tr>
            </a:tbl>
          </a:graphicData>
        </a:graphic>
      </p:graphicFrame>
      <p:pic>
        <p:nvPicPr>
          <p:cNvPr id="1028" name="Picture 4" descr="Džemy a marmelády – ingredience a postup - Recepty.cz - On-line kuchař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844" y="2190751"/>
            <a:ext cx="3628038" cy="245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9070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-01-14 Presentation template FP2.pptx" id="{624344C9-568D-4AB3-80F8-962153D40ECC}" vid="{91E906E9-8B77-4362-86A9-50D2CB9CD02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2022-01-14 Presentation template FP2</Template>
  <TotalTime>0</TotalTime>
  <Words>1198</Words>
  <Application>Microsoft Office PowerPoint</Application>
  <PresentationFormat>On-screen Show (16:9)</PresentationFormat>
  <Paragraphs>349</Paragraphs>
  <Slides>21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Gulim</vt:lpstr>
      <vt:lpstr>Arial</vt:lpstr>
      <vt:lpstr>Calibri</vt:lpstr>
      <vt:lpstr>Courier New</vt:lpstr>
      <vt:lpstr>Microsoft Sans Serif</vt:lpstr>
      <vt:lpstr>ReithSans</vt:lpstr>
      <vt:lpstr>Symbol</vt:lpstr>
      <vt:lpstr>Wingdings</vt:lpstr>
      <vt:lpstr>Larissa</vt:lpstr>
      <vt:lpstr>ISIS/Draw Sketch</vt:lpstr>
      <vt:lpstr>Is it safe to eat mouldy jams?</vt:lpstr>
      <vt:lpstr>Moulds – where do they come from?</vt:lpstr>
      <vt:lpstr>PowerPoint Presentation</vt:lpstr>
      <vt:lpstr>Toxinogenic fungi on fruit and vegetable</vt:lpstr>
      <vt:lpstr>PowerPoint Presentation</vt:lpstr>
      <vt:lpstr>Mycotoxins in fruit</vt:lpstr>
      <vt:lpstr>Food safety authorities recommendation on mouldy food</vt:lpstr>
      <vt:lpstr>PowerPoint Presentation</vt:lpstr>
      <vt:lpstr>Jam samples description</vt:lpstr>
      <vt:lpstr>Goal of the study</vt:lpstr>
      <vt:lpstr>Mycotoxin determination</vt:lpstr>
      <vt:lpstr>Liquid chromatography-tandem mass spectrometry</vt:lpstr>
      <vt:lpstr>Fungal identification</vt:lpstr>
      <vt:lpstr>Penicillium crustosum-mycotoxin profile</vt:lpstr>
      <vt:lpstr>Penicillium crustosum metabolites distribution</vt:lpstr>
      <vt:lpstr>Penicillium crustosum metabolites distribution</vt:lpstr>
      <vt:lpstr>Aspergillus versicolor – metabolite profile</vt:lpstr>
      <vt:lpstr>Apergillus versicolor metabolite distribution</vt:lpstr>
      <vt:lpstr>Conclusion</vt:lpstr>
      <vt:lpstr>Aknowledgement</vt:lpstr>
      <vt:lpstr>Thank you for your attention! alexandra.malachova@ffoqsi.at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Kenjeric Lidija</dc:creator>
  <cp:lastModifiedBy>Malachova Alexandra</cp:lastModifiedBy>
  <cp:revision>196</cp:revision>
  <dcterms:created xsi:type="dcterms:W3CDTF">2022-04-26T13:18:54Z</dcterms:created>
  <dcterms:modified xsi:type="dcterms:W3CDTF">2023-01-25T20:27:13Z</dcterms:modified>
  <cp:contentStatus/>
</cp:coreProperties>
</file>