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9"/>
  </p:notesMasterIdLst>
  <p:handoutMasterIdLst>
    <p:handoutMasterId r:id="rId20"/>
  </p:handoutMasterIdLst>
  <p:sldIdLst>
    <p:sldId id="268" r:id="rId2"/>
    <p:sldId id="380" r:id="rId3"/>
    <p:sldId id="381" r:id="rId4"/>
    <p:sldId id="406" r:id="rId5"/>
    <p:sldId id="409" r:id="rId6"/>
    <p:sldId id="399" r:id="rId7"/>
    <p:sldId id="414" r:id="rId8"/>
    <p:sldId id="415" r:id="rId9"/>
    <p:sldId id="416" r:id="rId10"/>
    <p:sldId id="392" r:id="rId11"/>
    <p:sldId id="393" r:id="rId12"/>
    <p:sldId id="387" r:id="rId13"/>
    <p:sldId id="401" r:id="rId14"/>
    <p:sldId id="417" r:id="rId15"/>
    <p:sldId id="420" r:id="rId16"/>
    <p:sldId id="421" r:id="rId17"/>
    <p:sldId id="332" r:id="rId18"/>
  </p:sldIdLst>
  <p:sldSz cx="9144000" cy="5143500" type="screen16x9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C76B"/>
    <a:srgbClr val="AADBEC"/>
    <a:srgbClr val="FFFF99"/>
    <a:srgbClr val="FFFF66"/>
    <a:srgbClr val="A5DFF1"/>
    <a:srgbClr val="FFFFCC"/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818" autoAdjust="0"/>
  </p:normalViewPr>
  <p:slideViewPr>
    <p:cSldViewPr snapToGrid="0" snapToObjects="1">
      <p:cViewPr varScale="1">
        <p:scale>
          <a:sx n="163" d="100"/>
          <a:sy n="163" d="100"/>
        </p:scale>
        <p:origin x="150" y="204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380537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19.01.2023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378823"/>
            <a:ext cx="90478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84577" y="328328"/>
            <a:ext cx="1371666" cy="330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37882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19.01.2023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98450" y="671513"/>
            <a:ext cx="7394575" cy="4159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37126"/>
            <a:ext cx="5090351" cy="41965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378822"/>
            <a:ext cx="904784" cy="4954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17355" y="920749"/>
            <a:ext cx="5548214" cy="607115"/>
          </a:xfrm>
          <a:prstGeom prst="rect">
            <a:avLst/>
          </a:prstGeom>
        </p:spPr>
        <p:txBody>
          <a:bodyPr anchor="b"/>
          <a:lstStyle>
            <a:lvl1pPr algn="l">
              <a:defRPr sz="3200" cap="all" baseline="0">
                <a:solidFill>
                  <a:srgbClr val="007835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sz="half" idx="1"/>
          </p:nvPr>
        </p:nvSpPr>
        <p:spPr>
          <a:xfrm>
            <a:off x="417354" y="1647567"/>
            <a:ext cx="8410575" cy="2925623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Wingdings" charset="2"/>
              <a:buChar char="§"/>
              <a:defRPr sz="2400"/>
            </a:lvl1pPr>
            <a:lvl2pPr marL="536575" indent="-268288">
              <a:buClr>
                <a:schemeClr val="tx1"/>
              </a:buClr>
              <a:buFont typeface="Wingdings" charset="2"/>
              <a:buChar char="§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Symbol" charset="2"/>
              <a:buChar char="-"/>
              <a:defRPr sz="2400"/>
            </a:lvl3pPr>
            <a:lvl4pPr marL="990600" indent="-269875">
              <a:buFont typeface="Symbol" charset="2"/>
              <a:buChar char="-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122600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  <p:sldLayoutId id="2147483723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anagtd.eu/images/uploads/content/176/ZANUTTO%20A.pdf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anagtd.eu/images/uploads/content/176/ZANUTTO%20A.pd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369454"/>
            <a:ext cx="7978526" cy="996791"/>
          </a:xfrm>
        </p:spPr>
        <p:txBody>
          <a:bodyPr/>
          <a:lstStyle/>
          <a:p>
            <a:r>
              <a:rPr lang="de-DE" b="0" dirty="0"/>
              <a:t>Mögliche Strategien gegen </a:t>
            </a:r>
            <a:r>
              <a:rPr lang="de-DE" b="0" dirty="0" smtClean="0"/>
              <a:t>ESCA</a:t>
            </a:r>
            <a:endParaRPr lang="de-AT" dirty="0"/>
          </a:p>
        </p:txBody>
      </p:sp>
      <p:sp>
        <p:nvSpPr>
          <p:cNvPr id="5" name="Textplatzhalter 3"/>
          <p:cNvSpPr txBox="1">
            <a:spLocks/>
          </p:cNvSpPr>
          <p:nvPr/>
        </p:nvSpPr>
        <p:spPr>
          <a:xfrm>
            <a:off x="411439" y="4172411"/>
            <a:ext cx="8107086" cy="41552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Aft>
                <a:spcPts val="600"/>
              </a:spcAft>
            </a:pPr>
            <a:r>
              <a:rPr lang="de-DE" sz="2000" dirty="0" smtClean="0"/>
              <a:t>M. </a:t>
            </a:r>
            <a:r>
              <a:rPr lang="de-DE" sz="2000" dirty="0" smtClean="0"/>
              <a:t>Riedle-Bauer</a:t>
            </a:r>
            <a:r>
              <a:rPr lang="de-DE" sz="2000" dirty="0" smtClean="0"/>
              <a:t> </a:t>
            </a:r>
          </a:p>
          <a:p>
            <a:pPr>
              <a:lnSpc>
                <a:spcPts val="2100"/>
              </a:lnSpc>
              <a:spcAft>
                <a:spcPts val="600"/>
              </a:spcAft>
            </a:pPr>
            <a:r>
              <a:rPr lang="de-DE" sz="2000" dirty="0" smtClean="0"/>
              <a:t> </a:t>
            </a:r>
            <a:r>
              <a:rPr lang="en-GB" sz="2000" dirty="0" err="1" smtClean="0"/>
              <a:t>Höhere</a:t>
            </a:r>
            <a:r>
              <a:rPr lang="en-GB" sz="2000" dirty="0" smtClean="0"/>
              <a:t> </a:t>
            </a:r>
            <a:r>
              <a:rPr lang="en-GB" sz="2000" dirty="0" err="1" smtClean="0"/>
              <a:t>Bundeslehranstalt</a:t>
            </a:r>
            <a:r>
              <a:rPr lang="en-GB" sz="2000" dirty="0" smtClean="0"/>
              <a:t> und </a:t>
            </a:r>
            <a:r>
              <a:rPr lang="en-GB" sz="2000" dirty="0" err="1" smtClean="0"/>
              <a:t>Bundesamt</a:t>
            </a:r>
            <a:r>
              <a:rPr lang="en-GB" sz="2000" dirty="0" smtClean="0"/>
              <a:t> </a:t>
            </a:r>
            <a:r>
              <a:rPr lang="en-GB" sz="2000" dirty="0" err="1" smtClean="0"/>
              <a:t>für</a:t>
            </a:r>
            <a:r>
              <a:rPr lang="en-GB" sz="2000" dirty="0" smtClean="0"/>
              <a:t> Wein- und </a:t>
            </a:r>
            <a:r>
              <a:rPr lang="en-GB" sz="2000" dirty="0" err="1" smtClean="0"/>
              <a:t>Obstbau</a:t>
            </a:r>
            <a:r>
              <a:rPr lang="en-GB" sz="2000" dirty="0" smtClean="0"/>
              <a:t>, </a:t>
            </a:r>
            <a:r>
              <a:rPr lang="en-GB" sz="2000" dirty="0" err="1" smtClean="0"/>
              <a:t>Wienerstraße</a:t>
            </a:r>
            <a:r>
              <a:rPr lang="en-GB" sz="2000" dirty="0" smtClean="0"/>
              <a:t> 74, A-3400 Klosterneuburg, Austria; </a:t>
            </a:r>
          </a:p>
        </p:txBody>
      </p:sp>
    </p:spTree>
    <p:extLst>
      <p:ext uri="{BB962C8B-B14F-4D97-AF65-F5344CB8AC3E}">
        <p14:creationId xmlns:p14="http://schemas.microsoft.com/office/powerpoint/2010/main" val="36729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15899" y="1065045"/>
            <a:ext cx="7764548" cy="376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165005" y="922954"/>
            <a:ext cx="7473462" cy="41293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E6320F"/>
              </a:buClr>
            </a:pPr>
            <a:r>
              <a:rPr lang="de-DE" sz="2400" dirty="0" smtClean="0">
                <a:solidFill>
                  <a:srgbClr val="E6320F"/>
                </a:solidFill>
              </a:rPr>
              <a:t>Maßnahmen </a:t>
            </a:r>
            <a:r>
              <a:rPr lang="de-DE" sz="2400" dirty="0">
                <a:solidFill>
                  <a:srgbClr val="E6320F"/>
                </a:solidFill>
              </a:rPr>
              <a:t>bei Rebschnitt und </a:t>
            </a:r>
            <a:r>
              <a:rPr lang="de-DE" sz="2400" dirty="0" err="1">
                <a:solidFill>
                  <a:srgbClr val="E6320F"/>
                </a:solidFill>
              </a:rPr>
              <a:t>Reberziehung</a:t>
            </a:r>
            <a:endParaRPr lang="de-DE" sz="2400" dirty="0">
              <a:solidFill>
                <a:srgbClr val="E6320F"/>
              </a:solidFill>
            </a:endParaRPr>
          </a:p>
        </p:txBody>
      </p:sp>
      <p:sp>
        <p:nvSpPr>
          <p:cNvPr id="6" name="Inhaltsplatzhalter 3"/>
          <p:cNvSpPr txBox="1">
            <a:spLocks/>
          </p:cNvSpPr>
          <p:nvPr/>
        </p:nvSpPr>
        <p:spPr>
          <a:xfrm>
            <a:off x="5742928" y="1888129"/>
            <a:ext cx="3102133" cy="2118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68288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6575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1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725" indent="-18415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Pct val="100000"/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90600" indent="-2698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58888" indent="-2682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AT" sz="1200" dirty="0" err="1" smtClean="0"/>
              <a:t>Cost</a:t>
            </a:r>
            <a:r>
              <a:rPr lang="de-AT" sz="1200" dirty="0" smtClean="0"/>
              <a:t> </a:t>
            </a:r>
            <a:r>
              <a:rPr lang="de-AT" sz="1200" dirty="0" err="1" smtClean="0"/>
              <a:t>Fa</a:t>
            </a:r>
            <a:r>
              <a:rPr lang="de-AT" sz="1200" dirty="0" smtClean="0"/>
              <a:t> 1303: </a:t>
            </a:r>
            <a:r>
              <a:rPr lang="de-AT" sz="1200" dirty="0" err="1" smtClean="0"/>
              <a:t>Sustainable</a:t>
            </a:r>
            <a:r>
              <a:rPr lang="de-AT" sz="1200" dirty="0" smtClean="0"/>
              <a:t> </a:t>
            </a:r>
            <a:r>
              <a:rPr lang="de-AT" sz="1200" dirty="0" err="1" smtClean="0"/>
              <a:t>control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</a:t>
            </a:r>
            <a:r>
              <a:rPr lang="de-AT" sz="1200" dirty="0" err="1" smtClean="0"/>
              <a:t>grapevine</a:t>
            </a:r>
            <a:r>
              <a:rPr lang="de-AT" sz="1200" dirty="0" smtClean="0"/>
              <a:t> </a:t>
            </a:r>
            <a:r>
              <a:rPr lang="de-AT" sz="1200" dirty="0" err="1" smtClean="0"/>
              <a:t>trunk</a:t>
            </a:r>
            <a:r>
              <a:rPr lang="de-AT" sz="1200" dirty="0" smtClean="0"/>
              <a:t> </a:t>
            </a:r>
            <a:r>
              <a:rPr lang="de-AT" sz="1200" dirty="0" err="1" smtClean="0"/>
              <a:t>diseases</a:t>
            </a:r>
            <a:r>
              <a:rPr lang="de-AT" sz="1200" dirty="0" smtClean="0"/>
              <a:t>, Meeting Bordeaux, France: 8-9/10/2015.</a:t>
            </a:r>
            <a:r>
              <a:rPr lang="de-AT" sz="1200" dirty="0" smtClean="0">
                <a:hlinkClick r:id="rId3"/>
              </a:rPr>
              <a:t>Grapevine </a:t>
            </a:r>
            <a:r>
              <a:rPr lang="de-AT" sz="1200" dirty="0" err="1" smtClean="0">
                <a:hlinkClick r:id="rId3"/>
              </a:rPr>
              <a:t>pruning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respecting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the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sap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flow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and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vine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surgery</a:t>
            </a:r>
            <a:r>
              <a:rPr lang="de-AT" sz="1200" dirty="0" smtClean="0">
                <a:hlinkClick r:id="rId3"/>
              </a:rPr>
              <a:t>: </a:t>
            </a:r>
            <a:r>
              <a:rPr lang="de-AT" sz="1200" dirty="0" err="1" smtClean="0">
                <a:hlinkClick r:id="rId3"/>
              </a:rPr>
              <a:t>two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agronomic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techniques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to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reduce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the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damage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caused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by</a:t>
            </a:r>
            <a:r>
              <a:rPr lang="de-AT" sz="1200" dirty="0" smtClean="0">
                <a:hlinkClick r:id="rId3"/>
              </a:rPr>
              <a:t> e </a:t>
            </a:r>
            <a:r>
              <a:rPr lang="de-AT" sz="1200" dirty="0" err="1" smtClean="0">
                <a:hlinkClick r:id="rId3"/>
              </a:rPr>
              <a:t>trunk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diseases</a:t>
            </a:r>
            <a:r>
              <a:rPr lang="de-AT" sz="1200" dirty="0" smtClean="0">
                <a:hlinkClick r:id="rId3"/>
              </a:rPr>
              <a:t>._</a:t>
            </a:r>
            <a:r>
              <a:rPr lang="de-AT" sz="1200" b="1" dirty="0" smtClean="0">
                <a:hlinkClick r:id="rId3"/>
              </a:rPr>
              <a:t>Alessandro </a:t>
            </a:r>
            <a:r>
              <a:rPr lang="de-AT" sz="1200" b="1" dirty="0" err="1" smtClean="0">
                <a:hlinkClick r:id="rId3"/>
              </a:rPr>
              <a:t>Zanutto</a:t>
            </a:r>
            <a:r>
              <a:rPr lang="de-AT" sz="1200" b="1" dirty="0" smtClean="0">
                <a:hlinkClick r:id="rId3"/>
              </a:rPr>
              <a:t> (</a:t>
            </a:r>
            <a:r>
              <a:rPr lang="de-AT" sz="1200" b="1" dirty="0" err="1" smtClean="0">
                <a:hlinkClick r:id="rId3"/>
              </a:rPr>
              <a:t>and</a:t>
            </a:r>
            <a:r>
              <a:rPr lang="de-AT" sz="1200" b="1" dirty="0" smtClean="0">
                <a:hlinkClick r:id="rId3"/>
              </a:rPr>
              <a:t> Marco </a:t>
            </a:r>
            <a:r>
              <a:rPr lang="de-AT" sz="1200" b="1" dirty="0" err="1" smtClean="0">
                <a:hlinkClick r:id="rId3"/>
              </a:rPr>
              <a:t>Simonit</a:t>
            </a:r>
            <a:r>
              <a:rPr lang="de-AT" sz="1200" b="1" dirty="0" smtClean="0">
                <a:hlinkClick r:id="rId3"/>
              </a:rPr>
              <a:t>)</a:t>
            </a:r>
            <a:r>
              <a:rPr lang="de-AT" sz="1200" dirty="0" smtClean="0">
                <a:hlinkClick r:id="rId3"/>
              </a:rPr>
              <a:t>, </a:t>
            </a:r>
            <a:r>
              <a:rPr lang="de-AT" sz="1200" dirty="0" err="1" smtClean="0">
                <a:hlinkClick r:id="rId3"/>
              </a:rPr>
              <a:t>Preparatori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d’uva</a:t>
            </a:r>
            <a:r>
              <a:rPr lang="de-AT" sz="1200" dirty="0" smtClean="0"/>
              <a:t> 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26451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0216" y="1395958"/>
            <a:ext cx="8354164" cy="432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nhaltsplatzhalter 3"/>
          <p:cNvSpPr txBox="1">
            <a:spLocks/>
          </p:cNvSpPr>
          <p:nvPr/>
        </p:nvSpPr>
        <p:spPr>
          <a:xfrm>
            <a:off x="5862441" y="1971496"/>
            <a:ext cx="3102133" cy="2118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68288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6575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1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725" indent="-18415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Pct val="100000"/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90600" indent="-2698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58888" indent="-2682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AT" sz="1200" dirty="0" err="1" smtClean="0"/>
              <a:t>Cost</a:t>
            </a:r>
            <a:r>
              <a:rPr lang="de-AT" sz="1200" dirty="0" smtClean="0"/>
              <a:t> </a:t>
            </a:r>
            <a:r>
              <a:rPr lang="de-AT" sz="1200" dirty="0" err="1" smtClean="0"/>
              <a:t>Fa</a:t>
            </a:r>
            <a:r>
              <a:rPr lang="de-AT" sz="1200" dirty="0" smtClean="0"/>
              <a:t> 1303: </a:t>
            </a:r>
            <a:r>
              <a:rPr lang="de-AT" sz="1200" dirty="0" err="1" smtClean="0"/>
              <a:t>Sustainable</a:t>
            </a:r>
            <a:r>
              <a:rPr lang="de-AT" sz="1200" dirty="0" smtClean="0"/>
              <a:t> </a:t>
            </a:r>
            <a:r>
              <a:rPr lang="de-AT" sz="1200" dirty="0" err="1" smtClean="0"/>
              <a:t>control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</a:t>
            </a:r>
            <a:r>
              <a:rPr lang="de-AT" sz="1200" dirty="0" err="1" smtClean="0"/>
              <a:t>grapevine</a:t>
            </a:r>
            <a:r>
              <a:rPr lang="de-AT" sz="1200" dirty="0" smtClean="0"/>
              <a:t> </a:t>
            </a:r>
            <a:r>
              <a:rPr lang="de-AT" sz="1200" dirty="0" err="1" smtClean="0"/>
              <a:t>trunk</a:t>
            </a:r>
            <a:r>
              <a:rPr lang="de-AT" sz="1200" dirty="0" smtClean="0"/>
              <a:t> </a:t>
            </a:r>
            <a:r>
              <a:rPr lang="de-AT" sz="1200" dirty="0" err="1" smtClean="0"/>
              <a:t>diseases</a:t>
            </a:r>
            <a:r>
              <a:rPr lang="de-AT" sz="1200" dirty="0" smtClean="0"/>
              <a:t>, Meeting Bordeaux, France: 8-9/10/2015.</a:t>
            </a:r>
            <a:r>
              <a:rPr lang="de-AT" sz="1200" dirty="0" smtClean="0">
                <a:hlinkClick r:id="rId3"/>
              </a:rPr>
              <a:t>Grapevine </a:t>
            </a:r>
            <a:r>
              <a:rPr lang="de-AT" sz="1200" dirty="0" err="1" smtClean="0">
                <a:hlinkClick r:id="rId3"/>
              </a:rPr>
              <a:t>pruning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respecting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the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sap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flow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and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vine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surgery</a:t>
            </a:r>
            <a:r>
              <a:rPr lang="de-AT" sz="1200" dirty="0" smtClean="0">
                <a:hlinkClick r:id="rId3"/>
              </a:rPr>
              <a:t>: </a:t>
            </a:r>
            <a:r>
              <a:rPr lang="de-AT" sz="1200" dirty="0" err="1" smtClean="0">
                <a:hlinkClick r:id="rId3"/>
              </a:rPr>
              <a:t>two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agronomic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techniques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to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reduce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the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damage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caused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by</a:t>
            </a:r>
            <a:r>
              <a:rPr lang="de-AT" sz="1200" dirty="0" smtClean="0">
                <a:hlinkClick r:id="rId3"/>
              </a:rPr>
              <a:t> e </a:t>
            </a:r>
            <a:r>
              <a:rPr lang="de-AT" sz="1200" dirty="0" err="1" smtClean="0">
                <a:hlinkClick r:id="rId3"/>
              </a:rPr>
              <a:t>trunk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diseases</a:t>
            </a:r>
            <a:r>
              <a:rPr lang="de-AT" sz="1200" dirty="0" smtClean="0">
                <a:hlinkClick r:id="rId3"/>
              </a:rPr>
              <a:t>._</a:t>
            </a:r>
            <a:r>
              <a:rPr lang="de-AT" sz="1200" b="1" dirty="0" smtClean="0">
                <a:hlinkClick r:id="rId3"/>
              </a:rPr>
              <a:t>Alessandro </a:t>
            </a:r>
            <a:r>
              <a:rPr lang="de-AT" sz="1200" b="1" dirty="0" err="1" smtClean="0">
                <a:hlinkClick r:id="rId3"/>
              </a:rPr>
              <a:t>Zanutto</a:t>
            </a:r>
            <a:r>
              <a:rPr lang="de-AT" sz="1200" b="1" dirty="0" smtClean="0">
                <a:hlinkClick r:id="rId3"/>
              </a:rPr>
              <a:t> (</a:t>
            </a:r>
            <a:r>
              <a:rPr lang="de-AT" sz="1200" b="1" dirty="0" err="1" smtClean="0">
                <a:hlinkClick r:id="rId3"/>
              </a:rPr>
              <a:t>and</a:t>
            </a:r>
            <a:r>
              <a:rPr lang="de-AT" sz="1200" b="1" dirty="0" smtClean="0">
                <a:hlinkClick r:id="rId3"/>
              </a:rPr>
              <a:t> Marco </a:t>
            </a:r>
            <a:r>
              <a:rPr lang="de-AT" sz="1200" b="1" dirty="0" err="1" smtClean="0">
                <a:hlinkClick r:id="rId3"/>
              </a:rPr>
              <a:t>Simonit</a:t>
            </a:r>
            <a:r>
              <a:rPr lang="de-AT" sz="1200" b="1" dirty="0" smtClean="0">
                <a:hlinkClick r:id="rId3"/>
              </a:rPr>
              <a:t>)</a:t>
            </a:r>
            <a:r>
              <a:rPr lang="de-AT" sz="1200" dirty="0" smtClean="0">
                <a:hlinkClick r:id="rId3"/>
              </a:rPr>
              <a:t>, </a:t>
            </a:r>
            <a:r>
              <a:rPr lang="de-AT" sz="1200" dirty="0" err="1" smtClean="0">
                <a:hlinkClick r:id="rId3"/>
              </a:rPr>
              <a:t>Preparatori</a:t>
            </a:r>
            <a:r>
              <a:rPr lang="de-AT" sz="1200" dirty="0" smtClean="0">
                <a:hlinkClick r:id="rId3"/>
              </a:rPr>
              <a:t> </a:t>
            </a:r>
            <a:r>
              <a:rPr lang="de-AT" sz="1200" dirty="0" err="1" smtClean="0">
                <a:hlinkClick r:id="rId3"/>
              </a:rPr>
              <a:t>d’uva</a:t>
            </a:r>
            <a:r>
              <a:rPr lang="de-AT" sz="1200" dirty="0" smtClean="0"/>
              <a:t> </a:t>
            </a:r>
            <a:endParaRPr lang="de-AT" sz="1200" dirty="0"/>
          </a:p>
        </p:txBody>
      </p:sp>
      <p:sp>
        <p:nvSpPr>
          <p:cNvPr id="6" name="Rechteck 5"/>
          <p:cNvSpPr/>
          <p:nvPr/>
        </p:nvSpPr>
        <p:spPr>
          <a:xfrm>
            <a:off x="43173" y="902362"/>
            <a:ext cx="7473462" cy="41293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E6320F"/>
              </a:buClr>
            </a:pPr>
            <a:r>
              <a:rPr lang="de-DE" sz="2400" dirty="0" smtClean="0">
                <a:solidFill>
                  <a:srgbClr val="E6320F"/>
                </a:solidFill>
              </a:rPr>
              <a:t>Maßnahmen </a:t>
            </a:r>
            <a:r>
              <a:rPr lang="de-DE" sz="2400" dirty="0">
                <a:solidFill>
                  <a:srgbClr val="E6320F"/>
                </a:solidFill>
              </a:rPr>
              <a:t>bei Rebschnitt und </a:t>
            </a:r>
            <a:r>
              <a:rPr lang="de-DE" sz="2400" dirty="0" err="1">
                <a:solidFill>
                  <a:srgbClr val="E6320F"/>
                </a:solidFill>
              </a:rPr>
              <a:t>Reberziehung</a:t>
            </a:r>
            <a:endParaRPr lang="de-DE" sz="2400" dirty="0">
              <a:solidFill>
                <a:srgbClr val="E632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6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30031" y="691203"/>
            <a:ext cx="3711454" cy="278359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17" y="81235"/>
            <a:ext cx="3333309" cy="187352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423" y="535241"/>
            <a:ext cx="2441005" cy="325467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28600" y="3928431"/>
            <a:ext cx="7789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Immer </a:t>
            </a:r>
            <a:r>
              <a:rPr lang="de-DE" dirty="0" smtClean="0"/>
              <a:t>mehr Studien zeigen Reduktion von </a:t>
            </a:r>
            <a:r>
              <a:rPr lang="de-DE" dirty="0" err="1" smtClean="0"/>
              <a:t>Esca</a:t>
            </a:r>
            <a:r>
              <a:rPr lang="de-DE" dirty="0" smtClean="0"/>
              <a:t> Symptomen in Erziehungssystemen, die Saftfluss beachten und Schnittmaßnahmen ins alte Holz vermeiden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07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de-AT" sz="788">
                <a:solidFill>
                  <a:srgbClr val="000000"/>
                </a:solidFill>
                <a:latin typeface="Corbel"/>
              </a:rPr>
              <a:t>Präsentationstitel</a:t>
            </a:r>
            <a:endParaRPr lang="de-AT" sz="788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1206269C-C24E-4E80-9A4B-E7E19BB59A67}" type="slidenum">
              <a:rPr lang="de-AT" sz="788">
                <a:solidFill>
                  <a:srgbClr val="000000"/>
                </a:solidFill>
                <a:latin typeface="Corbel"/>
              </a:rPr>
              <a:pPr defTabSz="342900">
                <a:defRPr/>
              </a:pPr>
              <a:t>13</a:t>
            </a:fld>
            <a:endParaRPr lang="de-AT" sz="788" dirty="0">
              <a:solidFill>
                <a:srgbClr val="000000"/>
              </a:solidFill>
              <a:latin typeface="Corbe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-1" y="856166"/>
            <a:ext cx="4078685" cy="4190664"/>
            <a:chOff x="-1" y="856166"/>
            <a:chExt cx="4078685" cy="4190664"/>
          </a:xfrm>
        </p:grpSpPr>
        <p:sp>
          <p:nvSpPr>
            <p:cNvPr id="7" name="Textfeld 6"/>
            <p:cNvSpPr txBox="1"/>
            <p:nvPr/>
          </p:nvSpPr>
          <p:spPr>
            <a:xfrm>
              <a:off x="-1" y="1322734"/>
              <a:ext cx="2316388" cy="3724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 defTabSz="342900">
                <a:buFont typeface="Arial" panose="020B0604020202020204" pitchFamily="34" charset="0"/>
                <a:buChar char="•"/>
                <a:defRPr/>
              </a:pPr>
              <a:r>
                <a:rPr lang="de-DE" dirty="0" smtClean="0"/>
                <a:t>Sanierung erkrankter Stöcke durch Entfernung des faulen Holzes,</a:t>
              </a:r>
            </a:p>
            <a:p>
              <a:pPr marL="257175" indent="-257175" defTabSz="342900">
                <a:buFont typeface="Arial" panose="020B0604020202020204" pitchFamily="34" charset="0"/>
                <a:buChar char="•"/>
                <a:defRPr/>
              </a:pPr>
              <a:r>
                <a:rPr lang="de-DE" dirty="0" smtClean="0"/>
                <a:t>mittels kleiner Motorsäge im Winter/Anfang Frühjahr</a:t>
              </a:r>
            </a:p>
            <a:p>
              <a:pPr marL="257175" indent="-257175" defTabSz="342900">
                <a:buFont typeface="Arial" panose="020B0604020202020204" pitchFamily="34" charset="0"/>
                <a:buChar char="•"/>
                <a:defRPr/>
              </a:pPr>
              <a:r>
                <a:rPr lang="de-DE" dirty="0" smtClean="0"/>
                <a:t>Entfernen </a:t>
              </a:r>
              <a:r>
                <a:rPr lang="de-DE" dirty="0"/>
                <a:t>des weißfaulen Holzes- möglichst vollständig</a:t>
              </a:r>
            </a:p>
            <a:p>
              <a:pPr marL="257175" indent="-257175" defTabSz="342900">
                <a:buFont typeface="Arial" panose="020B0604020202020204" pitchFamily="34" charset="0"/>
                <a:buChar char="•"/>
                <a:defRPr/>
              </a:pPr>
              <a:endParaRPr lang="de-AT" sz="2000" dirty="0">
                <a:solidFill>
                  <a:srgbClr val="000000"/>
                </a:solidFill>
                <a:latin typeface="Corbel"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022671" y="1733685"/>
              <a:ext cx="2349729" cy="1762296"/>
            </a:xfrm>
            <a:prstGeom prst="rect">
              <a:avLst/>
            </a:prstGeom>
          </p:spPr>
        </p:pic>
        <p:sp>
          <p:nvSpPr>
            <p:cNvPr id="13" name="Titel 1"/>
            <p:cNvSpPr txBox="1">
              <a:spLocks/>
            </p:cNvSpPr>
            <p:nvPr/>
          </p:nvSpPr>
          <p:spPr>
            <a:xfrm>
              <a:off x="241848" y="856166"/>
              <a:ext cx="2205719" cy="466568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ts val="3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dirty="0" smtClean="0"/>
                <a:t>„</a:t>
              </a:r>
              <a:r>
                <a:rPr lang="de-DE" dirty="0" err="1" smtClean="0"/>
                <a:t>Rebchirurgie</a:t>
              </a:r>
              <a:r>
                <a:rPr lang="de-DE" dirty="0" smtClean="0"/>
                <a:t>“</a:t>
              </a:r>
              <a:endParaRPr lang="de-AT" dirty="0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664" y="180382"/>
            <a:ext cx="4294887" cy="2631371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241991" y="3051033"/>
            <a:ext cx="466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Ganz überwiegender Anteil Stöcke gesundet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Aber: hoher Arbeitsauswand und schwierige Arbeit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Vermutlich: Wirkung, weil Stamminneres abtrocknet und </a:t>
            </a:r>
            <a:r>
              <a:rPr lang="de-DE" dirty="0" err="1" smtClean="0"/>
              <a:t>Fmed</a:t>
            </a:r>
            <a:r>
              <a:rPr lang="de-DE" dirty="0" smtClean="0"/>
              <a:t> keine günstigen Bedingungen mehr hat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4874508" y="262885"/>
            <a:ext cx="1196283" cy="26313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8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3775" y="277967"/>
            <a:ext cx="5921434" cy="622091"/>
          </a:xfrm>
        </p:spPr>
        <p:txBody>
          <a:bodyPr/>
          <a:lstStyle/>
          <a:p>
            <a:r>
              <a:rPr lang="de-DE" dirty="0" smtClean="0"/>
              <a:t>Injektion von Wirksubstanzen in den Stamm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4865" y="4943475"/>
            <a:ext cx="6875916" cy="200025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88868" y="4943475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3948823" y="3197633"/>
            <a:ext cx="4773002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ESCApe: Idee: </a:t>
            </a:r>
            <a:r>
              <a:rPr lang="de-DE" dirty="0" err="1" smtClean="0"/>
              <a:t>Mikrocarrier</a:t>
            </a:r>
            <a:r>
              <a:rPr lang="de-DE" dirty="0" smtClean="0"/>
              <a:t> aus Lignin mit Fungizid Verteilen sich im Stamm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Pilze haben Enzyme, die Lignin zersetzen, Wirkstoff wird frei, wo Schadpilze vorhanden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Über </a:t>
            </a:r>
            <a:r>
              <a:rPr lang="de-DE" dirty="0"/>
              <a:t>W</a:t>
            </a:r>
            <a:r>
              <a:rPr lang="de-DE" dirty="0" smtClean="0"/>
              <a:t>irkung noch keine Aussage bei uns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87585" y="1351731"/>
            <a:ext cx="2167428" cy="144495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316" y="1220260"/>
            <a:ext cx="1767840" cy="159715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5971" y="1250212"/>
            <a:ext cx="2049662" cy="153724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21" y="990493"/>
            <a:ext cx="2850776" cy="159764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6" y="1848338"/>
            <a:ext cx="2077397" cy="144010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6" y="3288446"/>
            <a:ext cx="3471981" cy="129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350" y="180884"/>
            <a:ext cx="2800205" cy="622091"/>
          </a:xfrm>
          <a:solidFill>
            <a:schemeClr val="bg2"/>
          </a:solidFill>
        </p:spPr>
        <p:txBody>
          <a:bodyPr/>
          <a:lstStyle/>
          <a:p>
            <a:r>
              <a:rPr lang="de-DE" dirty="0" smtClean="0"/>
              <a:t>Forschungsschwerpunkt </a:t>
            </a:r>
            <a:br>
              <a:rPr lang="de-DE" dirty="0" smtClean="0"/>
            </a:br>
            <a:r>
              <a:rPr lang="de-DE" dirty="0" smtClean="0"/>
              <a:t>Antagonisten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65034" y="4857216"/>
            <a:ext cx="814522" cy="17077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31" y="1111341"/>
            <a:ext cx="2331957" cy="1783571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910576" y="180884"/>
            <a:ext cx="3857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Einbringen in Freilandreben durch Infiltrieren oder Einbringen von mit Antagonisten besiedelten Holzstücken</a:t>
            </a:r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36810" y="963725"/>
            <a:ext cx="4663784" cy="4026552"/>
            <a:chOff x="136810" y="963725"/>
            <a:chExt cx="4663784" cy="4026552"/>
          </a:xfrm>
        </p:grpSpPr>
        <p:sp>
          <p:nvSpPr>
            <p:cNvPr id="10" name="Textfeld 9"/>
            <p:cNvSpPr txBox="1"/>
            <p:nvPr/>
          </p:nvSpPr>
          <p:spPr>
            <a:xfrm>
              <a:off x="136810" y="963725"/>
              <a:ext cx="46637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Isolation von Kandidaten aus alten gesunden Reben,  Labortests auf Effekt gegen Schadpilze</a:t>
              </a:r>
              <a:endParaRPr lang="de-DE" dirty="0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5962" y="1686984"/>
              <a:ext cx="2598146" cy="1765564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48919" y="1967255"/>
              <a:ext cx="2242150" cy="1681613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92060" y="3332289"/>
              <a:ext cx="1657988" cy="1657988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880" y="2865746"/>
            <a:ext cx="1579884" cy="2008414"/>
          </a:xfrm>
          <a:prstGeom prst="rect">
            <a:avLst/>
          </a:prstGeom>
        </p:spPr>
      </p:pic>
      <p:sp>
        <p:nvSpPr>
          <p:cNvPr id="16" name="Ellipse 15"/>
          <p:cNvSpPr/>
          <p:nvPr/>
        </p:nvSpPr>
        <p:spPr>
          <a:xfrm>
            <a:off x="7764011" y="3313594"/>
            <a:ext cx="529390" cy="4262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84" y="1376491"/>
            <a:ext cx="2064043" cy="25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39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1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29" y="1634569"/>
            <a:ext cx="3399482" cy="2252158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991" y="1608794"/>
            <a:ext cx="3400135" cy="2263214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31350" y="901391"/>
            <a:ext cx="4883790" cy="622091"/>
          </a:xfrm>
          <a:solidFill>
            <a:schemeClr val="bg2"/>
          </a:solidFill>
        </p:spPr>
        <p:txBody>
          <a:bodyPr/>
          <a:lstStyle/>
          <a:p>
            <a:r>
              <a:rPr lang="de-DE" dirty="0" smtClean="0"/>
              <a:t>Untersuchungen zu Ausbreitung Mittelmeerfeuerschwamm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13014" y="4018359"/>
            <a:ext cx="799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Bitte, falls Sie so etwas sehen, um </a:t>
            </a:r>
            <a:r>
              <a:rPr lang="de-DE" dirty="0" smtClean="0"/>
              <a:t>Information: </a:t>
            </a:r>
            <a:r>
              <a:rPr lang="de-DE" dirty="0" err="1" smtClean="0"/>
              <a:t>monika</a:t>
            </a:r>
            <a:r>
              <a:rPr lang="de-DE" dirty="0" smtClean="0"/>
              <a:t> riedle-bauer@weinobst.at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02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928" y="1294249"/>
            <a:ext cx="2459741" cy="30696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32222" y="1605294"/>
            <a:ext cx="2442398" cy="62209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de-DE" sz="4000" dirty="0" smtClean="0">
                <a:solidFill>
                  <a:srgbClr val="E6320F"/>
                </a:solidFill>
              </a:rPr>
              <a:t>Danke für Ihre </a:t>
            </a:r>
            <a:br>
              <a:rPr lang="de-DE" sz="4000" dirty="0" smtClean="0">
                <a:solidFill>
                  <a:srgbClr val="E6320F"/>
                </a:solidFill>
              </a:rPr>
            </a:br>
            <a:r>
              <a:rPr lang="de-DE" sz="4000" dirty="0" smtClean="0">
                <a:solidFill>
                  <a:srgbClr val="E6320F"/>
                </a:solidFill>
              </a:rPr>
              <a:t>Aufmerksamkeit!</a:t>
            </a:r>
            <a:endParaRPr lang="de-DE" sz="4000" dirty="0">
              <a:solidFill>
                <a:srgbClr val="E6320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4294967295"/>
          </p:nvPr>
        </p:nvSpPr>
        <p:spPr>
          <a:xfrm>
            <a:off x="79383" y="4291898"/>
            <a:ext cx="7040840" cy="41552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de-DE" sz="2400" dirty="0">
                <a:solidFill>
                  <a:schemeClr val="tx1"/>
                </a:solidFill>
              </a:rPr>
              <a:t>M. </a:t>
            </a:r>
            <a:r>
              <a:rPr lang="de-DE" sz="2400" dirty="0" smtClean="0">
                <a:solidFill>
                  <a:schemeClr val="tx1"/>
                </a:solidFill>
              </a:rPr>
              <a:t>Riedle-Bauer</a:t>
            </a:r>
            <a:r>
              <a:rPr lang="de-DE" sz="2400" dirty="0">
                <a:solidFill>
                  <a:schemeClr val="tx1"/>
                </a:solidFill>
              </a:rPr>
              <a:t>,</a:t>
            </a:r>
            <a:r>
              <a:rPr lang="de-DE" sz="2400" baseline="30000" dirty="0" smtClean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M</a:t>
            </a:r>
            <a:r>
              <a:rPr lang="de-DE" sz="2400" dirty="0">
                <a:solidFill>
                  <a:schemeClr val="tx1"/>
                </a:solidFill>
              </a:rPr>
              <a:t>. </a:t>
            </a:r>
            <a:r>
              <a:rPr lang="de-DE" sz="2400" dirty="0" err="1" smtClean="0">
                <a:solidFill>
                  <a:schemeClr val="tx1"/>
                </a:solidFill>
              </a:rPr>
              <a:t>Gorfer</a:t>
            </a:r>
            <a:r>
              <a:rPr lang="de-DE" sz="2400" dirty="0" smtClean="0">
                <a:solidFill>
                  <a:schemeClr val="tx1"/>
                </a:solidFill>
              </a:rPr>
              <a:t>, S. Compant, M</a:t>
            </a:r>
            <a:r>
              <a:rPr lang="de-DE" sz="2400" dirty="0">
                <a:solidFill>
                  <a:schemeClr val="tx1"/>
                </a:solidFill>
              </a:rPr>
              <a:t>. </a:t>
            </a:r>
            <a:r>
              <a:rPr lang="de-DE" sz="2400" dirty="0" smtClean="0">
                <a:solidFill>
                  <a:schemeClr val="tx1"/>
                </a:solidFill>
              </a:rPr>
              <a:t>Madercic</a:t>
            </a:r>
            <a:r>
              <a:rPr lang="de-DE" dirty="0">
                <a:solidFill>
                  <a:schemeClr val="tx1"/>
                </a:solidFill>
              </a:rPr>
              <a:t> </a:t>
            </a:r>
            <a:endParaRPr lang="de-DE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de-DE" sz="1800" dirty="0" smtClean="0">
                <a:solidFill>
                  <a:schemeClr val="tx1"/>
                </a:solidFill>
              </a:rPr>
              <a:t> 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61" y="301271"/>
            <a:ext cx="2674450" cy="84015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3" y="1188393"/>
            <a:ext cx="2015531" cy="30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031" y="689139"/>
            <a:ext cx="3388697" cy="607115"/>
          </a:xfrm>
        </p:spPr>
        <p:txBody>
          <a:bodyPr/>
          <a:lstStyle/>
          <a:p>
            <a:r>
              <a:rPr lang="de-DE" sz="2400" cap="none" dirty="0" smtClean="0">
                <a:solidFill>
                  <a:srgbClr val="E6320F"/>
                </a:solidFill>
              </a:rPr>
              <a:t>Entstehung von </a:t>
            </a:r>
            <a:r>
              <a:rPr lang="de-DE" sz="2400" cap="none" dirty="0" err="1" smtClean="0">
                <a:solidFill>
                  <a:srgbClr val="E6320F"/>
                </a:solidFill>
              </a:rPr>
              <a:t>Esca</a:t>
            </a:r>
            <a:endParaRPr lang="de-AT" sz="2400" cap="none" dirty="0">
              <a:solidFill>
                <a:srgbClr val="E6320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3267" y="1479971"/>
            <a:ext cx="4977500" cy="2925623"/>
          </a:xfrm>
        </p:spPr>
        <p:txBody>
          <a:bodyPr/>
          <a:lstStyle/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Einige Schadpilzarten </a:t>
            </a:r>
            <a:r>
              <a:rPr lang="de-AT" sz="1800" dirty="0" smtClean="0"/>
              <a:t> besiedeln Leitbündel (</a:t>
            </a:r>
            <a:r>
              <a:rPr lang="de-AT" sz="1800" dirty="0" err="1" smtClean="0"/>
              <a:t>Holzteil</a:t>
            </a:r>
            <a:r>
              <a:rPr lang="de-AT" sz="1800" dirty="0" smtClean="0"/>
              <a:t>) (z. T. schon  Jungreben)</a:t>
            </a:r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AT" sz="1800" dirty="0" smtClean="0"/>
              <a:t>Im Lauf der Zeit </a:t>
            </a:r>
            <a:r>
              <a:rPr lang="de-AT" sz="1800" dirty="0" err="1" smtClean="0"/>
              <a:t>Weissfäulerreger</a:t>
            </a:r>
            <a:r>
              <a:rPr lang="de-AT" sz="1800" dirty="0" smtClean="0"/>
              <a:t> dazu</a:t>
            </a:r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zerstören nach und nach </a:t>
            </a:r>
            <a:r>
              <a:rPr lang="de-DE" sz="1800" dirty="0" err="1" smtClean="0"/>
              <a:t>Rebstamm</a:t>
            </a:r>
            <a:endParaRPr lang="de-DE" sz="1800" dirty="0" smtClean="0"/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Reben leben mit Erregern oft viele Jahre, Balance Rebe-Schaderreger-andere Mikroorganismen-Rebenerziehung-Stress</a:t>
            </a:r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Vorhandensein </a:t>
            </a:r>
            <a:r>
              <a:rPr lang="de-DE" sz="1800" dirty="0"/>
              <a:t>Schadpilze bedeutet nicht automatisch </a:t>
            </a:r>
            <a:r>
              <a:rPr lang="de-DE" sz="1800" dirty="0" smtClean="0"/>
              <a:t>ESCA</a:t>
            </a:r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Erwärmung scheint Rolle zu spielen</a:t>
            </a:r>
            <a:endParaRPr lang="de-DE" sz="1800" dirty="0"/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de-AT" sz="1800" dirty="0"/>
          </a:p>
          <a:p>
            <a:pPr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de-AT" sz="18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0075" y="3044324"/>
            <a:ext cx="3151549" cy="2099176"/>
          </a:xfrm>
          <a:prstGeom prst="rect">
            <a:avLst/>
          </a:prstGeom>
        </p:spPr>
      </p:pic>
      <p:grpSp>
        <p:nvGrpSpPr>
          <p:cNvPr id="22" name="Gruppieren 21"/>
          <p:cNvGrpSpPr/>
          <p:nvPr/>
        </p:nvGrpSpPr>
        <p:grpSpPr>
          <a:xfrm>
            <a:off x="5027106" y="37857"/>
            <a:ext cx="3958046" cy="2895031"/>
            <a:chOff x="5027106" y="37857"/>
            <a:chExt cx="3958046" cy="2895031"/>
          </a:xfrm>
        </p:grpSpPr>
        <p:sp>
          <p:nvSpPr>
            <p:cNvPr id="11" name="Rechteck 10"/>
            <p:cNvSpPr/>
            <p:nvPr/>
          </p:nvSpPr>
          <p:spPr>
            <a:xfrm>
              <a:off x="5411481" y="1779010"/>
              <a:ext cx="35736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342900">
                <a:defRPr/>
              </a:pPr>
              <a:r>
                <a:rPr lang="de-DE" dirty="0">
                  <a:solidFill>
                    <a:schemeClr val="bg2"/>
                  </a:solidFill>
                </a:rPr>
                <a:t>Akute Apoplexie (= „Schlagtreffen“)</a:t>
              </a:r>
              <a:endParaRPr lang="de-AT" dirty="0">
                <a:solidFill>
                  <a:schemeClr val="bg2"/>
                </a:solidFill>
              </a:endParaRPr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9252" y="37857"/>
              <a:ext cx="2715900" cy="1925819"/>
            </a:xfrm>
            <a:prstGeom prst="rect">
              <a:avLst/>
            </a:prstGeom>
          </p:spPr>
        </p:pic>
        <p:pic>
          <p:nvPicPr>
            <p:cNvPr id="19" name="Picture 2" descr="C:\Users\mriedle\Pictures\Eigene Bilder\Esca\20161027_123846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5160" y="1408606"/>
              <a:ext cx="2709833" cy="1524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7106" y="342748"/>
              <a:ext cx="1458354" cy="920363"/>
            </a:xfrm>
            <a:prstGeom prst="rect">
              <a:avLst/>
            </a:prstGeom>
          </p:spPr>
        </p:pic>
        <p:sp>
          <p:nvSpPr>
            <p:cNvPr id="21" name="Rechteck 20"/>
            <p:cNvSpPr/>
            <p:nvPr/>
          </p:nvSpPr>
          <p:spPr>
            <a:xfrm>
              <a:off x="5036288" y="1234564"/>
              <a:ext cx="15884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de-AT" sz="1200" dirty="0" smtClean="0">
                  <a:latin typeface="Times New Roman"/>
                </a:rPr>
                <a:t>Bild: Karl Bauer, </a:t>
              </a:r>
              <a:r>
                <a:rPr lang="de-AT" sz="1200" dirty="0" smtClean="0">
                  <a:latin typeface="Times New Roman"/>
                  <a:hlinkClick r:id="rId6"/>
                </a:rPr>
                <a:t>http</a:t>
              </a:r>
              <a:r>
                <a:rPr lang="de-AT" sz="1200" dirty="0">
                  <a:latin typeface="Times New Roman"/>
                  <a:hlinkClick r:id="rId6"/>
                </a:rPr>
                <a:t>://</a:t>
              </a:r>
              <a:r>
                <a:rPr lang="de-AT" sz="1200" dirty="0" smtClean="0">
                  <a:latin typeface="Times New Roman"/>
                  <a:hlinkClick r:id="rId6"/>
                </a:rPr>
                <a:t>www</a:t>
              </a:r>
              <a:r>
                <a:rPr lang="de-AT" sz="1200" dirty="0" smtClean="0">
                  <a:latin typeface="Times New Roman"/>
                </a:rPr>
                <a:t>.</a:t>
              </a:r>
            </a:p>
            <a:p>
              <a:pPr defTabSz="342900">
                <a:defRPr/>
              </a:pPr>
              <a:r>
                <a:rPr lang="de-AT" sz="1200" dirty="0" smtClean="0">
                  <a:latin typeface="Times New Roman"/>
                </a:rPr>
                <a:t>rebschutzdienst.at</a:t>
              </a:r>
              <a:endParaRPr lang="de-AT" sz="1200" dirty="0"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239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780" y="1878216"/>
            <a:ext cx="1309436" cy="607115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de-DE" sz="2100" b="0" cap="none" dirty="0" smtClean="0">
                <a:solidFill>
                  <a:srgbClr val="D3280B"/>
                </a:solidFill>
              </a:rPr>
              <a:t> </a:t>
            </a:r>
            <a:r>
              <a:rPr lang="de-DE" sz="2100" b="0" cap="none" dirty="0" smtClean="0">
                <a:solidFill>
                  <a:srgbClr val="D3280B"/>
                </a:solidFill>
              </a:rPr>
              <a:t/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Zuordnung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Holzsymptome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 Erregern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endParaRPr lang="de-AT" sz="2100" b="0" cap="none" dirty="0">
              <a:solidFill>
                <a:srgbClr val="D3280B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321896" y="385271"/>
            <a:ext cx="3712101" cy="4355038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Tx/>
            </a:pPr>
            <a:r>
              <a:rPr lang="de-DE" b="1" dirty="0" smtClean="0"/>
              <a:t>Weißfäule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de-DE" dirty="0"/>
              <a:t>(</a:t>
            </a:r>
            <a:r>
              <a:rPr lang="de-DE" dirty="0" smtClean="0"/>
              <a:t>Mittelmeer)</a:t>
            </a:r>
            <a:r>
              <a:rPr lang="de-DE" dirty="0" err="1" smtClean="0"/>
              <a:t>feuerschwamm</a:t>
            </a:r>
            <a:r>
              <a:rPr lang="de-DE" dirty="0" smtClean="0"/>
              <a:t>,</a:t>
            </a:r>
            <a:r>
              <a:rPr lang="de-DE" i="1" dirty="0" smtClean="0"/>
              <a:t> </a:t>
            </a:r>
            <a:r>
              <a:rPr lang="de-DE" i="1" dirty="0" err="1" smtClean="0"/>
              <a:t>Fomitiporia</a:t>
            </a:r>
            <a:r>
              <a:rPr lang="de-DE" i="1" dirty="0" smtClean="0"/>
              <a:t> </a:t>
            </a:r>
            <a:r>
              <a:rPr lang="de-DE" i="1" dirty="0"/>
              <a:t>(</a:t>
            </a:r>
            <a:r>
              <a:rPr lang="de-DE" i="1" dirty="0" err="1"/>
              <a:t>mediterranea</a:t>
            </a:r>
            <a:r>
              <a:rPr lang="de-DE" i="1" dirty="0" smtClean="0"/>
              <a:t>) </a:t>
            </a:r>
            <a:r>
              <a:rPr lang="de-DE" dirty="0" err="1" smtClean="0"/>
              <a:t>Fmed</a:t>
            </a:r>
            <a:endParaRPr lang="de-DE" dirty="0" smtClean="0"/>
          </a:p>
          <a:p>
            <a:pPr marL="342900" indent="-3429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de-DE" dirty="0" smtClean="0"/>
              <a:t>Große Rolle für ESCA wird erst jetzt deutlich, Tigerstreifen stets mit Weißfäule assoziiert?</a:t>
            </a:r>
          </a:p>
          <a:p>
            <a:pPr marL="342900" indent="-3429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de-DE" dirty="0" err="1" smtClean="0"/>
              <a:t>Fmed</a:t>
            </a:r>
            <a:r>
              <a:rPr lang="de-DE" dirty="0" smtClean="0"/>
              <a:t> </a:t>
            </a:r>
            <a:r>
              <a:rPr lang="de-DE" dirty="0" err="1" smtClean="0"/>
              <a:t>Holzzersetzer</a:t>
            </a:r>
            <a:endParaRPr lang="de-DE" dirty="0" smtClean="0"/>
          </a:p>
          <a:p>
            <a:pPr marL="342900" indent="-3429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de-DE" dirty="0" err="1" smtClean="0"/>
              <a:t>Fmed</a:t>
            </a:r>
            <a:r>
              <a:rPr lang="de-DE" dirty="0" smtClean="0"/>
              <a:t> befällt alle möglichen Gehölzarten</a:t>
            </a:r>
          </a:p>
          <a:p>
            <a:pPr marL="342900" indent="-3429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de-DE" dirty="0" smtClean="0"/>
              <a:t>Übertragung: 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Sporen in Luft infizieren Wunden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Andere Wege??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Nicht Vermehrungsmaterial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964682" y="2"/>
            <a:ext cx="3177686" cy="4862145"/>
            <a:chOff x="1959437" y="25587"/>
            <a:chExt cx="3241430" cy="4862145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149079" y="835945"/>
              <a:ext cx="4862145" cy="3241430"/>
            </a:xfrm>
            <a:prstGeom prst="rect">
              <a:avLst/>
            </a:prstGeom>
          </p:spPr>
        </p:pic>
        <p:sp>
          <p:nvSpPr>
            <p:cNvPr id="10" name="Ellipse 9"/>
            <p:cNvSpPr/>
            <p:nvPr/>
          </p:nvSpPr>
          <p:spPr>
            <a:xfrm>
              <a:off x="3599527" y="2985674"/>
              <a:ext cx="144379" cy="161212"/>
            </a:xfrm>
            <a:prstGeom prst="ellipse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3643602" y="1871931"/>
              <a:ext cx="144379" cy="161212"/>
            </a:xfrm>
            <a:prstGeom prst="ellipse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>
              <a:off x="3424789" y="1015880"/>
              <a:ext cx="144379" cy="161212"/>
            </a:xfrm>
            <a:prstGeom prst="ellipse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Ellipse 27"/>
            <p:cNvSpPr/>
            <p:nvPr/>
          </p:nvSpPr>
          <p:spPr>
            <a:xfrm>
              <a:off x="4229654" y="859971"/>
              <a:ext cx="144379" cy="161212"/>
            </a:xfrm>
            <a:prstGeom prst="ellipse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120780" y="2964812"/>
            <a:ext cx="2304398" cy="1531524"/>
            <a:chOff x="120780" y="2964812"/>
            <a:chExt cx="2304398" cy="1531524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780" y="2964812"/>
              <a:ext cx="2304398" cy="1531524"/>
            </a:xfrm>
            <a:prstGeom prst="rect">
              <a:avLst/>
            </a:prstGeom>
            <a:solidFill>
              <a:srgbClr val="FFFF66"/>
            </a:solidFill>
          </p:spPr>
        </p:pic>
        <p:sp>
          <p:nvSpPr>
            <p:cNvPr id="31" name="Pfeil nach rechts 30"/>
            <p:cNvSpPr/>
            <p:nvPr/>
          </p:nvSpPr>
          <p:spPr>
            <a:xfrm rot="5400000">
              <a:off x="1086736" y="3547696"/>
              <a:ext cx="372485" cy="204288"/>
            </a:xfrm>
            <a:prstGeom prst="rightArrow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751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36008" y="973090"/>
            <a:ext cx="4515586" cy="3010391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5466196" y="302772"/>
            <a:ext cx="3619048" cy="4535214"/>
          </a:xfrm>
          <a:prstGeom prst="rect">
            <a:avLst/>
          </a:prstGeom>
          <a:solidFill>
            <a:srgbClr val="A5DFF1"/>
          </a:solidFill>
        </p:spPr>
        <p:txBody>
          <a:bodyPr vert="horz" lIns="0" tIns="0" rIns="0" bIns="0" rtlCol="0">
            <a:noAutofit/>
          </a:bodyPr>
          <a:lstStyle>
            <a:lvl1pPr marL="268288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6575" marR="0" indent="-268288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1"/>
              </a:buClr>
              <a:buSzTx/>
              <a:buFont typeface="Wingdings" charset="2"/>
              <a:buChar char="§"/>
              <a:tabLst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725" indent="-18415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rgbClr val="007835"/>
              </a:buClr>
              <a:buSzPct val="100000"/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90600" indent="-2698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58888" indent="-2682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Symbol" charset="2"/>
              <a:buChar char="-"/>
              <a:defRPr sz="2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Tx/>
              <a:buNone/>
            </a:pPr>
            <a:r>
              <a:rPr lang="de-DE" sz="2000" b="1" dirty="0" err="1" smtClean="0"/>
              <a:t>Verbräunungen</a:t>
            </a:r>
            <a:r>
              <a:rPr lang="de-DE" sz="2000" b="1" dirty="0" smtClean="0"/>
              <a:t>, Nekrosen Leitbündel, Wachstumsdepressionen Jungreben, vermutlich Apoplexie</a:t>
            </a: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de-DE" sz="1800" i="1" dirty="0" err="1" smtClean="0"/>
              <a:t>Phaeomoniella</a:t>
            </a:r>
            <a:r>
              <a:rPr lang="de-DE" sz="1800" i="1" dirty="0" smtClean="0"/>
              <a:t> </a:t>
            </a:r>
            <a:r>
              <a:rPr lang="de-DE" sz="1800" i="1" dirty="0" err="1" smtClean="0"/>
              <a:t>chlamydospora</a:t>
            </a:r>
            <a:r>
              <a:rPr lang="de-DE" sz="1800" i="1" dirty="0" smtClean="0"/>
              <a:t> </a:t>
            </a:r>
            <a:r>
              <a:rPr lang="de-DE" sz="1800" dirty="0" smtClean="0"/>
              <a:t>(</a:t>
            </a:r>
            <a:r>
              <a:rPr lang="de-DE" sz="1800" dirty="0" err="1" smtClean="0"/>
              <a:t>Pch</a:t>
            </a:r>
            <a:r>
              <a:rPr lang="de-DE" sz="1800" dirty="0" smtClean="0"/>
              <a:t>)</a:t>
            </a: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de-DE" sz="1800" i="1" dirty="0" err="1" smtClean="0"/>
              <a:t>Phaeoacremonium</a:t>
            </a:r>
            <a:r>
              <a:rPr lang="de-DE" sz="1800" i="1" dirty="0" smtClean="0"/>
              <a:t> </a:t>
            </a:r>
            <a:r>
              <a:rPr lang="de-DE" sz="1800" i="1" dirty="0" err="1" smtClean="0"/>
              <a:t>minimum</a:t>
            </a:r>
            <a:r>
              <a:rPr lang="de-DE" sz="1800" i="1" dirty="0" smtClean="0"/>
              <a:t> </a:t>
            </a:r>
            <a:r>
              <a:rPr lang="de-DE" sz="1800" dirty="0" smtClean="0"/>
              <a:t>(</a:t>
            </a:r>
            <a:r>
              <a:rPr lang="de-DE" sz="1800" dirty="0" err="1" smtClean="0"/>
              <a:t>Pmin</a:t>
            </a:r>
            <a:r>
              <a:rPr lang="de-DE" sz="1800" dirty="0" smtClean="0"/>
              <a:t>)</a:t>
            </a: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de-DE" sz="1800" dirty="0" smtClean="0"/>
              <a:t>Besiedeln und beeinträchtigen Gefäße (</a:t>
            </a:r>
            <a:r>
              <a:rPr lang="de-DE" sz="1800" dirty="0" err="1" smtClean="0"/>
              <a:t>Holzteil</a:t>
            </a:r>
            <a:r>
              <a:rPr lang="de-DE" sz="1800" dirty="0" smtClean="0"/>
              <a:t>) </a:t>
            </a: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de-DE" sz="1800" dirty="0" smtClean="0"/>
              <a:t>Übertragung</a:t>
            </a:r>
            <a:r>
              <a:rPr lang="de-DE" sz="1800" dirty="0"/>
              <a:t>: </a:t>
            </a:r>
          </a:p>
          <a:p>
            <a:pPr marL="285750" indent="-285750"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/>
              <a:t>Sporen in Luft </a:t>
            </a:r>
            <a:r>
              <a:rPr lang="de-DE" sz="1800" dirty="0" smtClean="0"/>
              <a:t>o. Boden infizieren Wunden</a:t>
            </a:r>
            <a:endParaRPr lang="de-DE" sz="1800" dirty="0"/>
          </a:p>
          <a:p>
            <a:pPr marL="285750" indent="-285750"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de-DE" sz="1800" dirty="0" smtClean="0"/>
              <a:t>Vermehrungsmaterial und in der Folge </a:t>
            </a:r>
            <a:r>
              <a:rPr lang="de-DE" sz="1800" dirty="0" err="1" smtClean="0"/>
              <a:t>Rebschulprozess</a:t>
            </a:r>
            <a:endParaRPr lang="de-DE" sz="1800" dirty="0"/>
          </a:p>
          <a:p>
            <a:pPr marL="0" indent="0">
              <a:spcAft>
                <a:spcPts val="600"/>
              </a:spcAft>
              <a:buClrTx/>
              <a:buNone/>
            </a:pPr>
            <a:endParaRPr lang="de-DE" sz="1800" dirty="0" smtClean="0"/>
          </a:p>
          <a:p>
            <a:pPr marL="0" indent="0">
              <a:spcAft>
                <a:spcPts val="600"/>
              </a:spcAft>
              <a:buClrTx/>
              <a:buNone/>
            </a:pPr>
            <a:endParaRPr lang="de-AT" sz="1800" dirty="0"/>
          </a:p>
        </p:txBody>
      </p:sp>
      <p:sp>
        <p:nvSpPr>
          <p:cNvPr id="14" name="Ellipse 13"/>
          <p:cNvSpPr/>
          <p:nvPr/>
        </p:nvSpPr>
        <p:spPr>
          <a:xfrm rot="521955">
            <a:off x="4135132" y="1980717"/>
            <a:ext cx="70826" cy="246080"/>
          </a:xfrm>
          <a:prstGeom prst="ellipse">
            <a:avLst/>
          </a:prstGeom>
          <a:solidFill>
            <a:srgbClr val="AADB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 rot="521955">
            <a:off x="4070106" y="2447339"/>
            <a:ext cx="70826" cy="246080"/>
          </a:xfrm>
          <a:prstGeom prst="ellipse">
            <a:avLst/>
          </a:prstGeom>
          <a:solidFill>
            <a:srgbClr val="A5DF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17" y="3549412"/>
            <a:ext cx="1546850" cy="143377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17" y="2439117"/>
            <a:ext cx="1572098" cy="1111971"/>
          </a:xfrm>
          <a:prstGeom prst="rect">
            <a:avLst/>
          </a:prstGeom>
        </p:spPr>
      </p:pic>
      <p:sp>
        <p:nvSpPr>
          <p:cNvPr id="28" name="Ellipse 27"/>
          <p:cNvSpPr/>
          <p:nvPr/>
        </p:nvSpPr>
        <p:spPr>
          <a:xfrm rot="521955">
            <a:off x="4186093" y="1420112"/>
            <a:ext cx="70826" cy="246080"/>
          </a:xfrm>
          <a:prstGeom prst="ellipse">
            <a:avLst/>
          </a:prstGeom>
          <a:solidFill>
            <a:srgbClr val="A5DF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416453" y="4531789"/>
            <a:ext cx="372485" cy="204288"/>
          </a:xfrm>
          <a:prstGeom prst="rightArrow">
            <a:avLst/>
          </a:prstGeom>
          <a:solidFill>
            <a:srgbClr val="A5DF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Pfeil nach rechts 31"/>
          <p:cNvSpPr/>
          <p:nvPr/>
        </p:nvSpPr>
        <p:spPr>
          <a:xfrm rot="5400000">
            <a:off x="1501674" y="2476877"/>
            <a:ext cx="372485" cy="204288"/>
          </a:xfrm>
          <a:prstGeom prst="rightArrow">
            <a:avLst/>
          </a:prstGeom>
          <a:solidFill>
            <a:srgbClr val="A5DF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rechts 32"/>
          <p:cNvSpPr/>
          <p:nvPr/>
        </p:nvSpPr>
        <p:spPr>
          <a:xfrm>
            <a:off x="368434" y="2995878"/>
            <a:ext cx="372485" cy="204288"/>
          </a:xfrm>
          <a:prstGeom prst="rightArrow">
            <a:avLst/>
          </a:prstGeom>
          <a:solidFill>
            <a:srgbClr val="A5DF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143028" y="1800200"/>
            <a:ext cx="2256675" cy="607115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DE" sz="2100" b="0" cap="none" dirty="0" smtClean="0">
                <a:solidFill>
                  <a:srgbClr val="D3280B"/>
                </a:solidFill>
              </a:rPr>
              <a:t> </a:t>
            </a:r>
            <a:r>
              <a:rPr lang="de-DE" sz="2100" b="0" cap="none" dirty="0" smtClean="0">
                <a:solidFill>
                  <a:srgbClr val="D3280B"/>
                </a:solidFill>
              </a:rPr>
              <a:t/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Zuordnung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Holzsymptome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 Erregern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endParaRPr lang="de-AT" sz="2100" b="0" cap="none" dirty="0">
              <a:solidFill>
                <a:srgbClr val="D32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89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 txBox="1">
            <a:spLocks/>
          </p:cNvSpPr>
          <p:nvPr/>
        </p:nvSpPr>
        <p:spPr>
          <a:xfrm>
            <a:off x="4359394" y="425200"/>
            <a:ext cx="3491748" cy="23237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>
              <a:spcAft>
                <a:spcPts val="600"/>
              </a:spcAft>
              <a:buClrTx/>
              <a:defRPr i="1"/>
            </a:lvl1pPr>
          </a:lstStyle>
          <a:p>
            <a:r>
              <a:rPr lang="de-DE" sz="2000" b="1" i="0" dirty="0" err="1" smtClean="0"/>
              <a:t>Verbräunungen</a:t>
            </a:r>
            <a:r>
              <a:rPr lang="de-DE" sz="2000" b="1" i="0" dirty="0" smtClean="0"/>
              <a:t> Holzkörper</a:t>
            </a:r>
            <a:endParaRPr lang="de-DE" sz="2000" b="1" i="0" dirty="0"/>
          </a:p>
          <a:p>
            <a:r>
              <a:rPr lang="de-DE" sz="2000" dirty="0" err="1"/>
              <a:t>Diplodia</a:t>
            </a:r>
            <a:r>
              <a:rPr lang="de-DE" sz="2000" dirty="0"/>
              <a:t> </a:t>
            </a:r>
            <a:r>
              <a:rPr lang="de-DE" sz="2000" dirty="0" err="1"/>
              <a:t>seriata</a:t>
            </a:r>
            <a:r>
              <a:rPr lang="de-DE" sz="2000" dirty="0"/>
              <a:t> (</a:t>
            </a:r>
            <a:r>
              <a:rPr lang="de-DE" sz="2000" i="0" dirty="0"/>
              <a:t>DS</a:t>
            </a:r>
            <a:r>
              <a:rPr lang="de-DE" sz="2000" dirty="0" smtClean="0"/>
              <a:t>), (</a:t>
            </a:r>
            <a:r>
              <a:rPr lang="de-DE" sz="2000" dirty="0" err="1" smtClean="0"/>
              <a:t>Eutypa</a:t>
            </a:r>
            <a:r>
              <a:rPr lang="de-DE" sz="2000" dirty="0" smtClean="0"/>
              <a:t>??)</a:t>
            </a:r>
          </a:p>
          <a:p>
            <a:r>
              <a:rPr lang="de-DE" sz="2000" i="0" dirty="0" smtClean="0"/>
              <a:t>Bedeutung für die Rebe in Ö??</a:t>
            </a:r>
          </a:p>
          <a:p>
            <a:r>
              <a:rPr lang="de-DE" sz="2000" i="0" dirty="0" smtClean="0"/>
              <a:t>Übertragung</a:t>
            </a:r>
            <a:r>
              <a:rPr lang="de-DE" sz="2000" i="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0" dirty="0"/>
              <a:t>Sporen </a:t>
            </a:r>
            <a:r>
              <a:rPr lang="de-DE" sz="2000" i="0" dirty="0" smtClean="0"/>
              <a:t>infizieren </a:t>
            </a:r>
            <a:r>
              <a:rPr lang="de-DE" sz="2000" i="0" dirty="0"/>
              <a:t>Wunden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0" dirty="0" smtClean="0"/>
              <a:t>Vermehrungsmaterial</a:t>
            </a:r>
            <a:endParaRPr lang="de-DE" sz="2000" i="0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73" y="1684143"/>
            <a:ext cx="2131650" cy="1493639"/>
          </a:xfrm>
          <a:prstGeom prst="rect">
            <a:avLst/>
          </a:prstGeom>
        </p:spPr>
      </p:pic>
      <p:sp>
        <p:nvSpPr>
          <p:cNvPr id="19" name="Pfeil nach links 18"/>
          <p:cNvSpPr/>
          <p:nvPr/>
        </p:nvSpPr>
        <p:spPr>
          <a:xfrm rot="20986326">
            <a:off x="3260319" y="2258582"/>
            <a:ext cx="713929" cy="171209"/>
          </a:xfrm>
          <a:prstGeom prst="leftArrow">
            <a:avLst/>
          </a:prstGeom>
          <a:solidFill>
            <a:srgbClr val="59C76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924" y="3089031"/>
            <a:ext cx="2960311" cy="1973541"/>
          </a:xfrm>
          <a:prstGeom prst="rect">
            <a:avLst/>
          </a:prstGeom>
        </p:spPr>
      </p:pic>
      <p:sp>
        <p:nvSpPr>
          <p:cNvPr id="22" name="Pfeil nach links 21"/>
          <p:cNvSpPr/>
          <p:nvPr/>
        </p:nvSpPr>
        <p:spPr>
          <a:xfrm rot="20986326">
            <a:off x="3046226" y="3739315"/>
            <a:ext cx="713929" cy="171209"/>
          </a:xfrm>
          <a:prstGeom prst="leftArrow">
            <a:avLst/>
          </a:prstGeom>
          <a:solidFill>
            <a:srgbClr val="59C76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35404" y="1737072"/>
            <a:ext cx="2256675" cy="607115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DE" sz="2100" b="0" cap="none" dirty="0" smtClean="0">
                <a:solidFill>
                  <a:srgbClr val="D3280B"/>
                </a:solidFill>
              </a:rPr>
              <a:t/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Zuordnung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Holzsymptome 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r>
              <a:rPr lang="de-DE" sz="2100" b="0" cap="none" dirty="0" smtClean="0">
                <a:solidFill>
                  <a:srgbClr val="D3280B"/>
                </a:solidFill>
              </a:rPr>
              <a:t>zu Erregern</a:t>
            </a:r>
            <a:br>
              <a:rPr lang="de-DE" sz="2100" b="0" cap="none" dirty="0" smtClean="0">
                <a:solidFill>
                  <a:srgbClr val="D3280B"/>
                </a:solidFill>
              </a:rPr>
            </a:br>
            <a:endParaRPr lang="de-AT" sz="2100" b="0" cap="none" dirty="0">
              <a:solidFill>
                <a:srgbClr val="D32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702" y="615193"/>
            <a:ext cx="7515855" cy="607115"/>
          </a:xfrm>
        </p:spPr>
        <p:txBody>
          <a:bodyPr/>
          <a:lstStyle/>
          <a:p>
            <a:r>
              <a:rPr lang="de-DE" sz="2400" cap="none" dirty="0" smtClean="0">
                <a:solidFill>
                  <a:srgbClr val="E6320F"/>
                </a:solidFill>
              </a:rPr>
              <a:t>Schutz von Wunden nach Rebschnitt</a:t>
            </a:r>
            <a:endParaRPr lang="de-AT" sz="2400" cap="none" dirty="0">
              <a:solidFill>
                <a:srgbClr val="E6320F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932" y="1788255"/>
            <a:ext cx="2217612" cy="1663209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243702" y="3570651"/>
            <a:ext cx="8854267" cy="1346884"/>
            <a:chOff x="214394" y="3525001"/>
            <a:chExt cx="8854267" cy="1346884"/>
          </a:xfrm>
        </p:grpSpPr>
        <p:sp>
          <p:nvSpPr>
            <p:cNvPr id="6" name="Inhaltsplatzhalter 2"/>
            <p:cNvSpPr txBox="1">
              <a:spLocks/>
            </p:cNvSpPr>
            <p:nvPr/>
          </p:nvSpPr>
          <p:spPr>
            <a:xfrm>
              <a:off x="214394" y="3561115"/>
              <a:ext cx="6459807" cy="127465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8288" marR="0" indent="-268288" algn="l" defTabSz="914400" rtl="0" eaLnBrk="1" fontAlgn="auto" latinLnBrk="0" hangingPunct="1">
                <a:lnSpc>
                  <a:spcPts val="2400"/>
                </a:lnSpc>
                <a:spcBef>
                  <a:spcPts val="0"/>
                </a:spcBef>
                <a:spcAft>
                  <a:spcPts val="1425"/>
                </a:spcAft>
                <a:buClr>
                  <a:srgbClr val="007835"/>
                </a:buClr>
                <a:buSzTx/>
                <a:buFont typeface="Wingdings" charset="2"/>
                <a:buChar char="§"/>
                <a:tabLst/>
                <a:defRPr sz="2400" kern="1200">
                  <a:solidFill>
                    <a:schemeClr val="bg1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36575" marR="0" indent="-268288" algn="l" defTabSz="914400" rtl="0" eaLnBrk="1" fontAlgn="auto" latinLnBrk="0" hangingPunct="1">
                <a:lnSpc>
                  <a:spcPts val="2400"/>
                </a:lnSpc>
                <a:spcBef>
                  <a:spcPts val="0"/>
                </a:spcBef>
                <a:spcAft>
                  <a:spcPts val="1425"/>
                </a:spcAft>
                <a:buClr>
                  <a:schemeClr val="tx1"/>
                </a:buClr>
                <a:buSzTx/>
                <a:buFont typeface="Wingdings" charset="2"/>
                <a:buChar char="§"/>
                <a:tabLst/>
                <a:defRPr sz="2400" kern="1200">
                  <a:solidFill>
                    <a:schemeClr val="bg1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720725" indent="-184150" algn="l" defTabSz="914400" rtl="0" eaLnBrk="1" latinLnBrk="0" hangingPunct="1">
                <a:lnSpc>
                  <a:spcPts val="2400"/>
                </a:lnSpc>
                <a:spcBef>
                  <a:spcPts val="0"/>
                </a:spcBef>
                <a:spcAft>
                  <a:spcPts val="1425"/>
                </a:spcAft>
                <a:buClr>
                  <a:srgbClr val="007835"/>
                </a:buClr>
                <a:buSzPct val="100000"/>
                <a:buFont typeface="Symbol" charset="2"/>
                <a:buChar char="-"/>
                <a:defRPr sz="2400" kern="1200">
                  <a:solidFill>
                    <a:schemeClr val="bg1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90600" indent="-26987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Clr>
                  <a:schemeClr val="tx2"/>
                </a:buClr>
                <a:buFont typeface="Symbol" charset="2"/>
                <a:buChar char="-"/>
                <a:defRPr sz="2400" kern="1200">
                  <a:solidFill>
                    <a:schemeClr val="bg1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258888" indent="-268288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buClr>
                  <a:schemeClr val="tx2"/>
                </a:buClr>
                <a:buFont typeface="Symbol" charset="2"/>
                <a:buChar char="-"/>
                <a:defRPr sz="2400" kern="1200">
                  <a:solidFill>
                    <a:schemeClr val="bg1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ClrTx/>
                <a:buNone/>
              </a:pPr>
              <a:r>
                <a:rPr lang="de-DE" sz="1800" b="1" dirty="0" smtClean="0"/>
                <a:t>Wundverschluss durch filmbildende Substanzen</a:t>
              </a:r>
            </a:p>
            <a:p>
              <a:pPr>
                <a:spcAft>
                  <a:spcPts val="0"/>
                </a:spcAft>
                <a:buClr>
                  <a:srgbClr val="E6320F"/>
                </a:buClr>
                <a:buFont typeface="Arial" panose="020B0604020202020204" pitchFamily="34" charset="0"/>
                <a:buChar char="•"/>
              </a:pPr>
              <a:r>
                <a:rPr lang="de-DE" sz="1800" dirty="0" smtClean="0"/>
                <a:t> </a:t>
              </a:r>
              <a:r>
                <a:rPr lang="de-DE" sz="1800" dirty="0"/>
                <a:t>±</a:t>
              </a:r>
              <a:r>
                <a:rPr lang="de-DE" sz="1800" dirty="0" smtClean="0"/>
                <a:t> Fungizide – z.B. Basis Polymere, Seekiefernteer, </a:t>
              </a:r>
              <a:r>
                <a:rPr lang="de-DE" sz="1800" dirty="0"/>
                <a:t> </a:t>
              </a:r>
              <a:r>
                <a:rPr lang="de-DE" sz="1800" dirty="0" smtClean="0"/>
                <a:t>Wachs</a:t>
              </a:r>
            </a:p>
            <a:p>
              <a:pPr>
                <a:spcAft>
                  <a:spcPts val="0"/>
                </a:spcAft>
                <a:buClr>
                  <a:srgbClr val="E6320F"/>
                </a:buClr>
                <a:buFont typeface="Arial" panose="020B0604020202020204" pitchFamily="34" charset="0"/>
                <a:buChar char="•"/>
              </a:pPr>
              <a:r>
                <a:rPr lang="de-DE" sz="1800" dirty="0" smtClean="0"/>
                <a:t>Frage nach Applikationstechnik</a:t>
              </a:r>
            </a:p>
            <a:p>
              <a:pPr>
                <a:spcAft>
                  <a:spcPts val="0"/>
                </a:spcAft>
                <a:buClr>
                  <a:srgbClr val="E6320F"/>
                </a:buClr>
                <a:buFont typeface="Arial" panose="020B0604020202020204" pitchFamily="34" charset="0"/>
                <a:buChar char="•"/>
              </a:pPr>
              <a:r>
                <a:rPr lang="de-DE" sz="1800" dirty="0" smtClean="0"/>
                <a:t>Aktuell registriert (bis 31.1.2023) </a:t>
              </a:r>
              <a:r>
                <a:rPr lang="de-DE" sz="1800" dirty="0" err="1" smtClean="0"/>
                <a:t>Tessoir</a:t>
              </a:r>
              <a:r>
                <a:rPr lang="de-DE" sz="1800" dirty="0" smtClean="0"/>
                <a:t> BASF</a:t>
              </a: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4200" y="3525001"/>
              <a:ext cx="2394461" cy="1346884"/>
            </a:xfrm>
            <a:prstGeom prst="rect">
              <a:avLst/>
            </a:prstGeom>
          </p:spPr>
        </p:pic>
      </p:grpSp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225" y="264849"/>
            <a:ext cx="1507199" cy="1523406"/>
          </a:xfrm>
          <a:prstGeom prst="rect">
            <a:avLst/>
          </a:prstGeom>
        </p:spPr>
      </p:pic>
      <p:sp>
        <p:nvSpPr>
          <p:cNvPr id="21" name="Inhaltsplatzhalter 2"/>
          <p:cNvSpPr>
            <a:spLocks noGrp="1"/>
          </p:cNvSpPr>
          <p:nvPr>
            <p:ph sz="half" idx="1"/>
          </p:nvPr>
        </p:nvSpPr>
        <p:spPr>
          <a:xfrm>
            <a:off x="213179" y="1400776"/>
            <a:ext cx="6153245" cy="1867340"/>
          </a:xfrm>
        </p:spPr>
        <p:txBody>
          <a:bodyPr/>
          <a:lstStyle/>
          <a:p>
            <a:pPr marL="0" indent="0">
              <a:spcAft>
                <a:spcPts val="0"/>
              </a:spcAft>
              <a:buClr>
                <a:srgbClr val="E6320F"/>
              </a:buClr>
              <a:buNone/>
            </a:pPr>
            <a:r>
              <a:rPr lang="de-DE" sz="1800" b="1" dirty="0" smtClean="0"/>
              <a:t>Einsatz von Antagonisten </a:t>
            </a:r>
            <a:r>
              <a:rPr lang="de-DE" sz="1800" dirty="0" smtClean="0"/>
              <a:t>(=Mikroorganismen, die Wachstum Schadpilze behindern);  </a:t>
            </a:r>
            <a:r>
              <a:rPr lang="de-DE" sz="1800" dirty="0" smtClean="0"/>
              <a:t>registrierte Präparate ( </a:t>
            </a:r>
            <a:r>
              <a:rPr lang="de-DE" sz="1800" dirty="0" err="1" smtClean="0"/>
              <a:t>Vintec</a:t>
            </a:r>
            <a:r>
              <a:rPr lang="de-DE" sz="1800" dirty="0" smtClean="0"/>
              <a:t> (</a:t>
            </a:r>
            <a:r>
              <a:rPr lang="de-DE" sz="1800" dirty="0" err="1" smtClean="0"/>
              <a:t>Belchim</a:t>
            </a:r>
            <a:r>
              <a:rPr lang="de-DE" sz="1800" dirty="0" smtClean="0"/>
              <a:t>, </a:t>
            </a:r>
            <a:r>
              <a:rPr lang="de-DE" sz="1800" i="1" dirty="0" err="1" smtClean="0"/>
              <a:t>Trichoderma</a:t>
            </a:r>
            <a:r>
              <a:rPr lang="de-DE" sz="1800" dirty="0" smtClean="0"/>
              <a:t> Pilz)</a:t>
            </a:r>
          </a:p>
          <a:p>
            <a:pPr>
              <a:spcAft>
                <a:spcPts val="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DE" sz="1800" dirty="0" smtClean="0"/>
              <a:t>Pilz wächst nach Spritzung einige cm in Trieb, reduziert neue Infektionen </a:t>
            </a:r>
          </a:p>
          <a:p>
            <a:pPr>
              <a:spcAft>
                <a:spcPts val="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DE" sz="1800" dirty="0" smtClean="0"/>
              <a:t>Spritzung bei </a:t>
            </a:r>
            <a:r>
              <a:rPr lang="de-DE" sz="1800" dirty="0"/>
              <a:t>&gt;10°C </a:t>
            </a:r>
            <a:r>
              <a:rPr lang="de-DE" sz="1800" dirty="0" smtClean="0"/>
              <a:t>(&gt;5h), kein Regen für 24-48h</a:t>
            </a:r>
          </a:p>
        </p:txBody>
      </p:sp>
    </p:spTree>
    <p:extLst>
      <p:ext uri="{BB962C8B-B14F-4D97-AF65-F5344CB8AC3E}">
        <p14:creationId xmlns:p14="http://schemas.microsoft.com/office/powerpoint/2010/main" val="131249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24510" y="-26211"/>
            <a:ext cx="7515855" cy="972042"/>
          </a:xfrm>
        </p:spPr>
        <p:txBody>
          <a:bodyPr/>
          <a:lstStyle/>
          <a:p>
            <a:r>
              <a:rPr lang="de-DE" sz="2000" cap="none" dirty="0" smtClean="0">
                <a:solidFill>
                  <a:srgbClr val="E6320F"/>
                </a:solidFill>
              </a:rPr>
              <a:t>Versuche zur Wundbehandlung nach Rebschnitt </a:t>
            </a:r>
            <a:br>
              <a:rPr lang="de-DE" sz="2000" cap="none" dirty="0" smtClean="0">
                <a:solidFill>
                  <a:srgbClr val="E6320F"/>
                </a:solidFill>
              </a:rPr>
            </a:br>
            <a:endParaRPr lang="de-AT" sz="2000" cap="none" dirty="0">
              <a:solidFill>
                <a:srgbClr val="E6320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5627" y="907525"/>
            <a:ext cx="26488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mit </a:t>
            </a:r>
            <a:r>
              <a:rPr lang="de-DE" dirty="0" smtClean="0"/>
              <a:t>eigenen aus alten Reben isolierten Antagonisten und kommerziellen Produkten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Wirkung sowohl von antagonistischen Mikroorganismen als auch Polymeren (</a:t>
            </a:r>
            <a:r>
              <a:rPr lang="de-DE" dirty="0" err="1" smtClean="0"/>
              <a:t>Tessior</a:t>
            </a:r>
            <a:r>
              <a:rPr lang="de-DE" dirty="0" smtClean="0"/>
              <a:t>) auf Wachstum Schadpilze (</a:t>
            </a:r>
            <a:r>
              <a:rPr lang="de-DE" dirty="0" err="1" smtClean="0"/>
              <a:t>Fmed</a:t>
            </a:r>
            <a:r>
              <a:rPr lang="de-DE" dirty="0" smtClean="0"/>
              <a:t>, </a:t>
            </a:r>
            <a:r>
              <a:rPr lang="de-DE" dirty="0" err="1" smtClean="0"/>
              <a:t>Pch</a:t>
            </a:r>
            <a:r>
              <a:rPr lang="de-DE" dirty="0" smtClean="0"/>
              <a:t>, </a:t>
            </a:r>
            <a:r>
              <a:rPr lang="de-DE" dirty="0" err="1" smtClean="0"/>
              <a:t>Pmin</a:t>
            </a:r>
            <a:r>
              <a:rPr lang="de-DE" dirty="0" smtClean="0"/>
              <a:t>, </a:t>
            </a:r>
            <a:r>
              <a:rPr lang="de-DE" dirty="0" err="1" smtClean="0"/>
              <a:t>Ds</a:t>
            </a:r>
            <a:r>
              <a:rPr lang="de-DE" dirty="0" smtClean="0"/>
              <a:t>)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6134229" y="784483"/>
            <a:ext cx="3377124" cy="4262277"/>
            <a:chOff x="6134229" y="784483"/>
            <a:chExt cx="3377124" cy="4262277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34229" y="784483"/>
              <a:ext cx="2908765" cy="3425615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6715400" y="4123430"/>
              <a:ext cx="279595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Freilandversuch mit </a:t>
              </a:r>
              <a:r>
                <a:rPr lang="de-DE" dirty="0" err="1" smtClean="0"/>
                <a:t>Polymer+Fungizid</a:t>
              </a:r>
              <a:r>
                <a:rPr lang="de-DE" dirty="0" smtClean="0"/>
                <a:t> – Wirkung auf </a:t>
              </a:r>
              <a:r>
                <a:rPr lang="de-DE" dirty="0" err="1" smtClean="0"/>
                <a:t>Pch</a:t>
              </a:r>
              <a:endParaRPr lang="de-DE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8569569" y="1747162"/>
              <a:ext cx="117231" cy="546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de-DE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8686800" y="791358"/>
              <a:ext cx="240632" cy="82208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de-DE" sz="1100" b="1" dirty="0" smtClean="0"/>
                <a:t>T</a:t>
              </a:r>
            </a:p>
            <a:p>
              <a:pPr>
                <a:lnSpc>
                  <a:spcPts val="800"/>
                </a:lnSpc>
              </a:pPr>
              <a:r>
                <a:rPr lang="de-DE" sz="1100" b="1" dirty="0"/>
                <a:t>e</a:t>
              </a:r>
              <a:endParaRPr lang="de-DE" sz="1100" b="1" dirty="0" smtClean="0"/>
            </a:p>
            <a:p>
              <a:pPr>
                <a:lnSpc>
                  <a:spcPts val="800"/>
                </a:lnSpc>
              </a:pPr>
              <a:r>
                <a:rPr lang="de-DE" sz="1100" b="1" dirty="0"/>
                <a:t>s</a:t>
              </a:r>
              <a:endParaRPr lang="de-DE" sz="1100" b="1" dirty="0" smtClean="0"/>
            </a:p>
            <a:p>
              <a:pPr>
                <a:lnSpc>
                  <a:spcPts val="800"/>
                </a:lnSpc>
              </a:pPr>
              <a:r>
                <a:rPr lang="de-DE" sz="1100" b="1" dirty="0"/>
                <a:t>s</a:t>
              </a:r>
              <a:endParaRPr lang="de-DE" sz="1100" b="1" dirty="0" smtClean="0"/>
            </a:p>
            <a:p>
              <a:pPr>
                <a:lnSpc>
                  <a:spcPts val="800"/>
                </a:lnSpc>
              </a:pPr>
              <a:r>
                <a:rPr lang="de-DE" sz="1100" b="1" dirty="0"/>
                <a:t>i</a:t>
              </a:r>
              <a:endParaRPr lang="de-DE" sz="1100" b="1" dirty="0" smtClean="0"/>
            </a:p>
            <a:p>
              <a:pPr>
                <a:lnSpc>
                  <a:spcPts val="800"/>
                </a:lnSpc>
              </a:pPr>
              <a:r>
                <a:rPr lang="de-DE" sz="1100" b="1" dirty="0" smtClean="0"/>
                <a:t>o</a:t>
              </a:r>
            </a:p>
            <a:p>
              <a:pPr>
                <a:lnSpc>
                  <a:spcPts val="800"/>
                </a:lnSpc>
              </a:pPr>
              <a:r>
                <a:rPr lang="de-DE" sz="1100" b="1" dirty="0"/>
                <a:t>r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2724510" y="646642"/>
            <a:ext cx="3215331" cy="4320844"/>
            <a:chOff x="2724510" y="646642"/>
            <a:chExt cx="3215331" cy="4320844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4510" y="2020490"/>
              <a:ext cx="3215331" cy="2623831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8375" y="646642"/>
              <a:ext cx="2481988" cy="1699324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2993987" y="4321155"/>
              <a:ext cx="2945854" cy="64633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Holzscheibenversuch Wir-</a:t>
              </a:r>
              <a:r>
                <a:rPr lang="de-DE" dirty="0" err="1" smtClean="0"/>
                <a:t>kung</a:t>
              </a:r>
              <a:r>
                <a:rPr lang="de-DE" dirty="0" smtClean="0"/>
                <a:t> Antagonisten auf </a:t>
              </a:r>
              <a:r>
                <a:rPr lang="de-DE" dirty="0" err="1" smtClean="0"/>
                <a:t>Fmed</a:t>
              </a:r>
              <a:endParaRPr lang="de-DE" dirty="0"/>
            </a:p>
          </p:txBody>
        </p:sp>
      </p:grpSp>
      <p:sp>
        <p:nvSpPr>
          <p:cNvPr id="5" name="Abgerundetes Rechteck 4"/>
          <p:cNvSpPr/>
          <p:nvPr/>
        </p:nvSpPr>
        <p:spPr>
          <a:xfrm>
            <a:off x="6345798" y="721895"/>
            <a:ext cx="2697196" cy="8915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utoShape 2" descr="https://www.researchgate.net/publication/292391704/figure/fig5/AS:439848164171782@1481879382398/Resupinate-fruitbodies-of-Fomitiporia-punctata-in-a-grapevine-plant-var-Tempranillo_W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>
            <a:off x="6345798" y="2200824"/>
            <a:ext cx="2697196" cy="89154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36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14" y="1005905"/>
            <a:ext cx="5933287" cy="364369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071044" y="1473598"/>
            <a:ext cx="174440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Di Marco S, </a:t>
            </a:r>
            <a:r>
              <a:rPr lang="de-DE" sz="1200" dirty="0" err="1"/>
              <a:t>Metruccio</a:t>
            </a:r>
            <a:r>
              <a:rPr lang="de-DE" sz="1200" dirty="0"/>
              <a:t> EG, Moretti S, </a:t>
            </a:r>
            <a:r>
              <a:rPr lang="de-DE" sz="1200" dirty="0" err="1"/>
              <a:t>Nocentini</a:t>
            </a:r>
            <a:r>
              <a:rPr lang="de-DE" sz="1200" dirty="0"/>
              <a:t> M, </a:t>
            </a:r>
            <a:r>
              <a:rPr lang="de-DE" sz="1200" dirty="0" err="1"/>
              <a:t>Carella</a:t>
            </a:r>
            <a:r>
              <a:rPr lang="de-DE" sz="1200" dirty="0"/>
              <a:t> G, </a:t>
            </a:r>
            <a:r>
              <a:rPr lang="de-DE" sz="1200" dirty="0" err="1"/>
              <a:t>Pacetti</a:t>
            </a:r>
            <a:r>
              <a:rPr lang="de-DE" sz="1200" dirty="0"/>
              <a:t> A, </a:t>
            </a:r>
            <a:r>
              <a:rPr lang="de-DE" sz="1200" dirty="0" err="1"/>
              <a:t>Battiston</a:t>
            </a:r>
            <a:r>
              <a:rPr lang="de-DE" sz="1200" dirty="0"/>
              <a:t> E, </a:t>
            </a:r>
            <a:r>
              <a:rPr lang="de-DE" sz="1200" dirty="0" err="1"/>
              <a:t>Osti</a:t>
            </a:r>
            <a:r>
              <a:rPr lang="de-DE" sz="1200" dirty="0"/>
              <a:t> F, Mugnai L. </a:t>
            </a:r>
            <a:r>
              <a:rPr lang="de-DE" sz="1200" dirty="0" err="1"/>
              <a:t>Activity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i="1" dirty="0" err="1"/>
              <a:t>Trichoderma</a:t>
            </a:r>
            <a:r>
              <a:rPr lang="de-DE" sz="1200" i="1" dirty="0"/>
              <a:t> </a:t>
            </a:r>
            <a:r>
              <a:rPr lang="de-DE" sz="1200" i="1" dirty="0" err="1"/>
              <a:t>asperellum</a:t>
            </a:r>
            <a:r>
              <a:rPr lang="de-DE" sz="1200" i="1" dirty="0"/>
              <a:t> </a:t>
            </a:r>
            <a:r>
              <a:rPr lang="de-DE" sz="1200" dirty="0" err="1"/>
              <a:t>Strain</a:t>
            </a:r>
            <a:r>
              <a:rPr lang="de-DE" sz="1200" dirty="0"/>
              <a:t> ICC 012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i="1" dirty="0" err="1"/>
              <a:t>Trichoderma</a:t>
            </a:r>
            <a:r>
              <a:rPr lang="de-DE" sz="1200" i="1" dirty="0"/>
              <a:t> </a:t>
            </a:r>
            <a:r>
              <a:rPr lang="de-DE" sz="1200" i="1" dirty="0" err="1"/>
              <a:t>gamsii</a:t>
            </a:r>
            <a:r>
              <a:rPr lang="de-DE" sz="1200" i="1" dirty="0"/>
              <a:t> </a:t>
            </a:r>
            <a:r>
              <a:rPr lang="de-DE" sz="1200" dirty="0" err="1"/>
              <a:t>Strain</a:t>
            </a:r>
            <a:r>
              <a:rPr lang="de-DE" sz="1200" dirty="0"/>
              <a:t> ICC 080 </a:t>
            </a:r>
            <a:r>
              <a:rPr lang="de-DE" sz="1200" dirty="0" err="1"/>
              <a:t>Toward</a:t>
            </a:r>
            <a:r>
              <a:rPr lang="de-DE" sz="1200" dirty="0"/>
              <a:t> </a:t>
            </a:r>
            <a:r>
              <a:rPr lang="de-DE" sz="1200" dirty="0" err="1"/>
              <a:t>Diseases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Esca</a:t>
            </a:r>
            <a:r>
              <a:rPr lang="de-DE" sz="1200" dirty="0"/>
              <a:t> </a:t>
            </a:r>
            <a:r>
              <a:rPr lang="de-DE" sz="1200" dirty="0" err="1"/>
              <a:t>Complex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Associated </a:t>
            </a:r>
            <a:r>
              <a:rPr lang="de-DE" sz="1200" dirty="0" err="1"/>
              <a:t>Pathogens</a:t>
            </a:r>
            <a:r>
              <a:rPr lang="de-DE" sz="1200" dirty="0"/>
              <a:t>. Front </a:t>
            </a:r>
            <a:r>
              <a:rPr lang="de-DE" sz="1200" dirty="0" err="1"/>
              <a:t>Microbiol</a:t>
            </a:r>
            <a:r>
              <a:rPr lang="de-DE" sz="1200" dirty="0"/>
              <a:t>. 2022 Jan 28;12:813410. </a:t>
            </a:r>
            <a:r>
              <a:rPr lang="de-DE" sz="1200" dirty="0" err="1"/>
              <a:t>doi</a:t>
            </a:r>
            <a:r>
              <a:rPr lang="de-DE" sz="1200" dirty="0"/>
              <a:t>: 10.3389/fmicb.2021.813410. PMID: 35154039; PMCID: PMC8831765.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6942" y="131474"/>
            <a:ext cx="6902540" cy="87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1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0387" y="1459982"/>
            <a:ext cx="37710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Versuche zur Sanierung von </a:t>
            </a:r>
            <a:r>
              <a:rPr lang="de-DE" dirty="0" err="1" smtClean="0"/>
              <a:t>Rebholz</a:t>
            </a:r>
            <a:r>
              <a:rPr lang="de-DE" dirty="0" smtClean="0"/>
              <a:t> mittels Antagonisten und Fungiziden: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Künstliche Inokulation Reiser mit Schaderregern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50°C, 45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Reisolierung</a:t>
            </a:r>
            <a:r>
              <a:rPr lang="de-DE" dirty="0" smtClean="0"/>
              <a:t> Schaderreger aus Holz </a:t>
            </a:r>
          </a:p>
        </p:txBody>
      </p:sp>
      <p:sp>
        <p:nvSpPr>
          <p:cNvPr id="2" name="Rechteck 1"/>
          <p:cNvSpPr/>
          <p:nvPr/>
        </p:nvSpPr>
        <p:spPr>
          <a:xfrm>
            <a:off x="-68752" y="940271"/>
            <a:ext cx="877472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500"/>
              </a:lnSpc>
              <a:spcAft>
                <a:spcPts val="600"/>
              </a:spcAft>
              <a:buClr>
                <a:srgbClr val="E6320F"/>
              </a:buClr>
            </a:pPr>
            <a:r>
              <a:rPr lang="de-DE" sz="2400" dirty="0" smtClean="0">
                <a:solidFill>
                  <a:srgbClr val="E6320F"/>
                </a:solidFill>
              </a:rPr>
              <a:t>Heißwasserbehandlung </a:t>
            </a:r>
            <a:r>
              <a:rPr lang="de-DE" sz="2400" dirty="0">
                <a:solidFill>
                  <a:srgbClr val="E6320F"/>
                </a:solidFill>
              </a:rPr>
              <a:t>Vermehrungsmaterial 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4258166" y="1275316"/>
            <a:ext cx="4546020" cy="3295461"/>
            <a:chOff x="3733801" y="1636361"/>
            <a:chExt cx="4546020" cy="329546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1" y="2134271"/>
              <a:ext cx="4546020" cy="2797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4068643" y="1636361"/>
              <a:ext cx="3505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i="1" dirty="0" err="1" smtClean="0"/>
                <a:t>Phaeomoniella</a:t>
              </a:r>
              <a:r>
                <a:rPr lang="de-DE" i="1" dirty="0" smtClean="0"/>
                <a:t> </a:t>
              </a:r>
              <a:r>
                <a:rPr lang="de-DE" i="1" dirty="0" err="1" smtClean="0"/>
                <a:t>chlamydospora</a:t>
              </a:r>
              <a:r>
                <a:rPr lang="de-DE" i="1" dirty="0" smtClean="0"/>
                <a:t>, </a:t>
              </a:r>
              <a:r>
                <a:rPr lang="de-DE" dirty="0" err="1" smtClean="0"/>
                <a:t>Pch</a:t>
              </a:r>
              <a:endParaRPr lang="de-DE" dirty="0" smtClean="0"/>
            </a:p>
          </p:txBody>
        </p:sp>
      </p:grpSp>
      <p:sp>
        <p:nvSpPr>
          <p:cNvPr id="6" name="Abgerundetes Rechteck 5"/>
          <p:cNvSpPr/>
          <p:nvPr/>
        </p:nvSpPr>
        <p:spPr>
          <a:xfrm>
            <a:off x="4915759" y="2083836"/>
            <a:ext cx="598008" cy="25556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6345797" y="2083837"/>
            <a:ext cx="606029" cy="25556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98594" y="3567780"/>
            <a:ext cx="3548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Heißwasserbehandlung gute Wirkung gegen </a:t>
            </a:r>
            <a:r>
              <a:rPr lang="de-DE" dirty="0" err="1"/>
              <a:t>Pch</a:t>
            </a:r>
            <a:r>
              <a:rPr lang="de-DE" dirty="0"/>
              <a:t> und </a:t>
            </a:r>
            <a:r>
              <a:rPr lang="de-DE" dirty="0" err="1"/>
              <a:t>Ds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450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 animBg="1"/>
      <p:bldP spid="11" grpId="0" animBg="1"/>
      <p:bldP spid="7" grpId="0"/>
    </p:bld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759</Words>
  <Application>Microsoft Office PowerPoint</Application>
  <PresentationFormat>Bildschirmpräsentation (16:9)</PresentationFormat>
  <Paragraphs>98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Calibri</vt:lpstr>
      <vt:lpstr>Corbel</vt:lpstr>
      <vt:lpstr>Courier New</vt:lpstr>
      <vt:lpstr>Symbol</vt:lpstr>
      <vt:lpstr>Times New Roman</vt:lpstr>
      <vt:lpstr>Wingdings</vt:lpstr>
      <vt:lpstr>Republik-AT-4x3</vt:lpstr>
      <vt:lpstr>Mögliche Strategien gegen ESCA</vt:lpstr>
      <vt:lpstr>Entstehung von Esca</vt:lpstr>
      <vt:lpstr>  Zuordnung  Holzsymptome  zu Erregern </vt:lpstr>
      <vt:lpstr>  Zuordnung  Holzsymptome  zu Erregern </vt:lpstr>
      <vt:lpstr> Zuordnung  Holzsymptome  zu Erregern </vt:lpstr>
      <vt:lpstr>Schutz von Wunden nach Rebschnitt</vt:lpstr>
      <vt:lpstr>Versuche zur Wundbehandlung nach Rebschnitt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Injektion von Wirksubstanzen in den Stamm</vt:lpstr>
      <vt:lpstr>Forschungsschwerpunkt  Antagonisten</vt:lpstr>
      <vt:lpstr>Untersuchungen zu Ausbreitung Mittelmeerfeuerschwamm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Riedle-Bauer Monika</cp:lastModifiedBy>
  <cp:revision>116</cp:revision>
  <cp:lastPrinted>2019-02-11T07:35:12Z</cp:lastPrinted>
  <dcterms:created xsi:type="dcterms:W3CDTF">2018-12-17T10:37:07Z</dcterms:created>
  <dcterms:modified xsi:type="dcterms:W3CDTF">2023-01-19T08:31:26Z</dcterms:modified>
</cp:coreProperties>
</file>