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62" r:id="rId3"/>
    <p:sldId id="263" r:id="rId4"/>
    <p:sldId id="264" r:id="rId5"/>
  </p:sldIdLst>
  <p:sldSz cx="9144000" cy="6858000" type="screen4x3"/>
  <p:notesSz cx="6797675" cy="9928225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1" d="100"/>
          <a:sy n="101" d="100"/>
        </p:scale>
        <p:origin x="-18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060422-F51C-4A3B-8134-3D731CB4AFCE}" type="datetimeFigureOut">
              <a:rPr lang="de-AT" smtClean="0"/>
              <a:t>27.08.2014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2F12B-D668-489B-B71C-79B7B8DF02D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4519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 altLang="de-DE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AT" altLang="de-DE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 smtClean="0"/>
              <a:t>Textmasterformate durch Klicken bearbeiten</a:t>
            </a:r>
          </a:p>
          <a:p>
            <a:pPr lvl="1"/>
            <a:r>
              <a:rPr lang="de-AT" altLang="de-DE" smtClean="0"/>
              <a:t>Zweite Ebene</a:t>
            </a:r>
          </a:p>
          <a:p>
            <a:pPr lvl="2"/>
            <a:r>
              <a:rPr lang="de-AT" altLang="de-DE" smtClean="0"/>
              <a:t>Dritte Ebene</a:t>
            </a:r>
          </a:p>
          <a:p>
            <a:pPr lvl="3"/>
            <a:r>
              <a:rPr lang="de-AT" altLang="de-DE" smtClean="0"/>
              <a:t>Vierte Ebene</a:t>
            </a:r>
          </a:p>
          <a:p>
            <a:pPr lvl="4"/>
            <a:r>
              <a:rPr lang="de-AT" altLang="de-DE" smtClean="0"/>
              <a:t>Fünfte Ebene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 altLang="de-DE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2E182BE-C413-4430-A9B0-935CEDDFE741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1067107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altLang="de-DE" noProof="0" smtClean="0"/>
              <a:t>Titelmasterformat durch Klicken bearbeiten</a:t>
            </a:r>
            <a:endParaRPr lang="de-AT" altLang="de-DE" noProof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de-DE" altLang="de-DE" noProof="0" smtClean="0"/>
              <a:t>Formatvorlage des Untertitelmasters durch Klicken bearbeiten</a:t>
            </a:r>
            <a:endParaRPr lang="de-AT" altLang="de-DE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37CA48-2DEE-47E4-AEFB-A0CAC76EE451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540094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BEE72C-2498-455A-9E2B-6CFC49CE1A79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779294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E996FC-4A4C-49AF-8DC9-310F770C4B6D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791497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F3F213-4B3F-4C9E-B3F8-214EEB16BD0A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123141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5CD7A6-E82B-42E6-BF77-F66513FDCC02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71340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ACBC81-06BE-44E0-A730-9B67936686CB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363879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FA21B2-5581-42BB-87AF-FE52F81C2E75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878264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F7B78-876C-4945-859D-356E25C0F743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49505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F6F577-5281-48AD-A3E9-B3266C0FC199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525823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52EE42-9ED9-4691-BABD-A1284C9AB529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26373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 smtClean="0"/>
              <a:t>Textmasterformate durch Klicken bearbeiten</a:t>
            </a:r>
          </a:p>
          <a:p>
            <a:pPr lvl="1"/>
            <a:r>
              <a:rPr lang="de-AT" altLang="de-DE" smtClean="0"/>
              <a:t>Zweite Ebene</a:t>
            </a:r>
          </a:p>
          <a:p>
            <a:pPr lvl="2"/>
            <a:r>
              <a:rPr lang="de-AT" altLang="de-DE" smtClean="0"/>
              <a:t>Dritte Ebene</a:t>
            </a:r>
          </a:p>
          <a:p>
            <a:pPr lvl="3"/>
            <a:r>
              <a:rPr lang="de-AT" altLang="de-DE" smtClean="0"/>
              <a:t>Vierte Ebene</a:t>
            </a:r>
          </a:p>
          <a:p>
            <a:pPr lvl="4"/>
            <a:r>
              <a:rPr lang="de-AT" alt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64388" y="6381750"/>
            <a:ext cx="17287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39975" y="6381750"/>
            <a:ext cx="446405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31913" y="6381750"/>
            <a:ext cx="765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fld id="{34B3D0DD-60AB-4C0C-854D-49DFADF3842B}" type="slidenum">
              <a:rPr lang="de-AT" altLang="de-DE"/>
              <a:pPr/>
              <a:t>‹Nr.›</a:t>
            </a:fld>
            <a:endParaRPr lang="de-AT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Karin.Mandl@weinobst.at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altLang="de-DE" dirty="0" smtClean="0">
                <a:solidFill>
                  <a:srgbClr val="00B050"/>
                </a:solidFill>
              </a:rPr>
              <a:t>Candida </a:t>
            </a:r>
            <a:r>
              <a:rPr lang="de-DE" altLang="de-DE" dirty="0" err="1" smtClean="0">
                <a:solidFill>
                  <a:srgbClr val="00B050"/>
                </a:solidFill>
              </a:rPr>
              <a:t>lactis</a:t>
            </a:r>
            <a:r>
              <a:rPr lang="de-DE" altLang="de-DE" smtClean="0">
                <a:solidFill>
                  <a:srgbClr val="00B050"/>
                </a:solidFill>
              </a:rPr>
              <a:t> condensi</a:t>
            </a:r>
            <a:r>
              <a:rPr lang="de-DE" altLang="de-DE" dirty="0" smtClean="0">
                <a:solidFill>
                  <a:srgbClr val="00B050"/>
                </a:solidFill>
              </a:rPr>
              <a:t/>
            </a:r>
            <a:br>
              <a:rPr lang="de-DE" altLang="de-DE" dirty="0" smtClean="0">
                <a:solidFill>
                  <a:srgbClr val="00B050"/>
                </a:solidFill>
              </a:rPr>
            </a:br>
            <a:r>
              <a:rPr lang="de-DE" altLang="de-DE" sz="2000" dirty="0" smtClean="0">
                <a:solidFill>
                  <a:srgbClr val="0070C0"/>
                </a:solidFill>
              </a:rPr>
              <a:t>eine neue </a:t>
            </a:r>
            <a:r>
              <a:rPr lang="de-DE" altLang="de-DE" sz="2000" dirty="0" err="1" smtClean="0">
                <a:solidFill>
                  <a:srgbClr val="0070C0"/>
                </a:solidFill>
              </a:rPr>
              <a:t>Gärhefe</a:t>
            </a:r>
            <a:r>
              <a:rPr lang="de-DE" altLang="de-DE" sz="2000" dirty="0" smtClean="0">
                <a:solidFill>
                  <a:srgbClr val="0070C0"/>
                </a:solidFill>
              </a:rPr>
              <a:t>, die alleine durchgären kann</a:t>
            </a:r>
            <a:endParaRPr lang="de-DE" altLang="de-DE" sz="2000" dirty="0">
              <a:solidFill>
                <a:srgbClr val="0070C0"/>
              </a:solidFill>
            </a:endParaRP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31640" y="4437112"/>
            <a:ext cx="6400800" cy="1752600"/>
          </a:xfrm>
        </p:spPr>
        <p:txBody>
          <a:bodyPr/>
          <a:lstStyle/>
          <a:p>
            <a:r>
              <a:rPr lang="de-DE" altLang="de-DE" sz="2400" dirty="0" smtClean="0"/>
              <a:t>Karin Mandl, Martin Prinz, Matthias Sipiczki, Wolfgang Hamm</a:t>
            </a:r>
            <a:endParaRPr lang="de-DE" altLang="de-DE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74103-564E-47F5-8C02-E4ED9958022F}" type="slidenum">
              <a:rPr lang="de-AT" altLang="de-DE"/>
              <a:pPr/>
              <a:t>2</a:t>
            </a:fld>
            <a:endParaRPr lang="de-AT" altLang="de-DE"/>
          </a:p>
        </p:txBody>
      </p:sp>
      <p:sp>
        <p:nvSpPr>
          <p:cNvPr id="2" name="Textfeld 1"/>
          <p:cNvSpPr txBox="1"/>
          <p:nvPr/>
        </p:nvSpPr>
        <p:spPr>
          <a:xfrm>
            <a:off x="1403648" y="1556792"/>
            <a:ext cx="5688632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00B050"/>
                </a:solidFill>
              </a:rPr>
              <a:t>Selektion</a:t>
            </a:r>
          </a:p>
          <a:p>
            <a:endParaRPr lang="de-DE" dirty="0"/>
          </a:p>
          <a:p>
            <a:r>
              <a:rPr lang="de-DE" dirty="0" smtClean="0"/>
              <a:t>Weingut Stift Klosterneuburg</a:t>
            </a:r>
          </a:p>
          <a:p>
            <a:endParaRPr lang="de-DE" dirty="0"/>
          </a:p>
          <a:p>
            <a:r>
              <a:rPr lang="de-DE" sz="2400" b="1" dirty="0" smtClean="0">
                <a:solidFill>
                  <a:srgbClr val="00B050"/>
                </a:solidFill>
              </a:rPr>
              <a:t>Vorgeschichte:</a:t>
            </a:r>
          </a:p>
          <a:p>
            <a:endParaRPr lang="de-DE" dirty="0"/>
          </a:p>
          <a:p>
            <a:r>
              <a:rPr lang="de-DE" dirty="0" smtClean="0"/>
              <a:t>Gärstockung und plötzliches durchgären</a:t>
            </a:r>
          </a:p>
          <a:p>
            <a:endParaRPr lang="de-DE" dirty="0"/>
          </a:p>
          <a:p>
            <a:r>
              <a:rPr lang="de-DE" sz="2000" b="1" dirty="0" smtClean="0">
                <a:solidFill>
                  <a:srgbClr val="00B050"/>
                </a:solidFill>
              </a:rPr>
              <a:t>Taxonomie:</a:t>
            </a:r>
          </a:p>
          <a:p>
            <a:r>
              <a:rPr lang="de-DE" dirty="0" smtClean="0"/>
              <a:t>Prof. Matthias Sipiczki, Universität Debrecen, Ungarn</a:t>
            </a:r>
          </a:p>
          <a:p>
            <a:endParaRPr lang="de-A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7B78-876C-4945-859D-356E25C0F743}" type="slidenum">
              <a:rPr lang="de-AT" altLang="de-DE" smtClean="0"/>
              <a:pPr/>
              <a:t>3</a:t>
            </a:fld>
            <a:endParaRPr lang="de-AT" altLang="de-DE"/>
          </a:p>
        </p:txBody>
      </p:sp>
      <p:sp>
        <p:nvSpPr>
          <p:cNvPr id="5" name="Rechteck 4"/>
          <p:cNvSpPr/>
          <p:nvPr/>
        </p:nvSpPr>
        <p:spPr>
          <a:xfrm>
            <a:off x="827584" y="404664"/>
            <a:ext cx="7632848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dirty="0" smtClean="0">
                <a:solidFill>
                  <a:srgbClr val="00B050"/>
                </a:solidFill>
              </a:rPr>
              <a:t>Bereits bekanntes Wissen aus Gärversuchen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kleine DIVA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stark </a:t>
            </a:r>
            <a:r>
              <a:rPr lang="de-DE" dirty="0" err="1" smtClean="0"/>
              <a:t>fructophil</a:t>
            </a:r>
            <a:r>
              <a:rPr lang="de-DE" dirty="0" smtClean="0"/>
              <a:t> </a:t>
            </a:r>
            <a:r>
              <a:rPr lang="de-DE" dirty="0" smtClean="0"/>
              <a:t>– ohne </a:t>
            </a:r>
            <a:r>
              <a:rPr lang="de-DE" dirty="0" smtClean="0"/>
              <a:t>Fructose geht es nicht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stark </a:t>
            </a:r>
            <a:r>
              <a:rPr lang="de-DE" dirty="0" err="1" smtClean="0"/>
              <a:t>osmophil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gutes </a:t>
            </a:r>
            <a:r>
              <a:rPr lang="de-DE" dirty="0" err="1" smtClean="0"/>
              <a:t>Mouthfeeling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komplexe und </a:t>
            </a:r>
            <a:r>
              <a:rPr lang="de-DE" dirty="0" err="1" smtClean="0"/>
              <a:t>florale</a:t>
            </a:r>
            <a:r>
              <a:rPr lang="de-DE" dirty="0" smtClean="0"/>
              <a:t> </a:t>
            </a:r>
            <a:r>
              <a:rPr lang="de-DE" dirty="0" err="1" smtClean="0"/>
              <a:t>Aromatik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lange </a:t>
            </a:r>
            <a:r>
              <a:rPr lang="de-DE" dirty="0" smtClean="0"/>
              <a:t>Haltbarkeit der Weine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  <a:p>
            <a:r>
              <a:rPr lang="de-DE" sz="2000" b="1" dirty="0" smtClean="0">
                <a:solidFill>
                  <a:srgbClr val="00B050"/>
                </a:solidFill>
              </a:rPr>
              <a:t>Nachtteile</a:t>
            </a:r>
            <a:endParaRPr lang="de-DE" sz="2000" b="1" dirty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lange </a:t>
            </a:r>
            <a:r>
              <a:rPr lang="de-DE" dirty="0" err="1" smtClean="0"/>
              <a:t>Gärdauer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ohne Fructose kein Wachstum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flüchtige Säure, die zum Teil von anderen Hefen wieder abgebaut wird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r>
              <a:rPr lang="de-DE" sz="2000" b="1" dirty="0" smtClean="0">
                <a:solidFill>
                  <a:srgbClr val="00B050"/>
                </a:solidFill>
              </a:rPr>
              <a:t>Vorteile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Prophylaxe für Gärstockungen durch ihre </a:t>
            </a:r>
            <a:r>
              <a:rPr lang="de-DE" dirty="0" err="1" smtClean="0"/>
              <a:t>fructophilen</a:t>
            </a:r>
            <a:r>
              <a:rPr lang="de-DE" dirty="0" smtClean="0"/>
              <a:t> Eigenschaften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fructophil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alkoholtolerant bis 16Vol% Alkohol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bildet viel Glycerin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braucht keinen Gärpartner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5437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7B78-876C-4945-859D-356E25C0F743}" type="slidenum">
              <a:rPr lang="de-AT" altLang="de-DE" smtClean="0"/>
              <a:pPr/>
              <a:t>4</a:t>
            </a:fld>
            <a:endParaRPr lang="de-AT" altLang="de-DE"/>
          </a:p>
        </p:txBody>
      </p:sp>
      <p:sp>
        <p:nvSpPr>
          <p:cNvPr id="5" name="Textfeld 4"/>
          <p:cNvSpPr txBox="1"/>
          <p:nvPr/>
        </p:nvSpPr>
        <p:spPr>
          <a:xfrm>
            <a:off x="683568" y="980728"/>
            <a:ext cx="756084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rgbClr val="92D050"/>
                </a:solidFill>
              </a:rPr>
              <a:t>Aufruf zu weiterführenden Kooperationsversuchen:</a:t>
            </a:r>
          </a:p>
          <a:p>
            <a:endParaRPr lang="de-DE" dirty="0"/>
          </a:p>
          <a:p>
            <a:r>
              <a:rPr lang="de-DE" dirty="0" smtClean="0">
                <a:hlinkClick r:id="rId2"/>
              </a:rPr>
              <a:t>Karin.Mandl@weinobst.at</a:t>
            </a:r>
            <a:endParaRPr lang="de-DE" dirty="0" smtClean="0"/>
          </a:p>
          <a:p>
            <a:endParaRPr lang="de-DE" dirty="0"/>
          </a:p>
          <a:p>
            <a:r>
              <a:rPr lang="de-DE" dirty="0" smtClean="0"/>
              <a:t>Bitte 14 Tage vorher anmelden</a:t>
            </a:r>
          </a:p>
          <a:p>
            <a:endParaRPr lang="de-DE" dirty="0"/>
          </a:p>
          <a:p>
            <a:endParaRPr lang="de-DE" dirty="0" smtClean="0"/>
          </a:p>
          <a:p>
            <a:r>
              <a:rPr lang="de-DE" sz="3200" b="1" dirty="0" smtClean="0">
                <a:solidFill>
                  <a:srgbClr val="92D050"/>
                </a:solidFill>
              </a:rPr>
              <a:t>Danke</a:t>
            </a:r>
            <a:endParaRPr lang="de-AT" sz="32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991597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_Vorlage">
  <a:themeElements>
    <a:clrScheme name="LFZ Powerpoint Vorlag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FZ Powerpoint 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FZ Powerpoint 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FZ Powerpoint 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FZ Powerpoint 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FZ Powerpoint 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FZ Powerpoint 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FZ Powerpoint 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FZ Powerpoint 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FZ Powerpoint 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FZ Powerpoint 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FZ Powerpoint 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FZ Powerpoint 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FZ Powerpoint 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Powerpoint_Vorlage</Template>
  <TotalTime>0</TotalTime>
  <Words>131</Words>
  <Application>Microsoft Office PowerPoint</Application>
  <PresentationFormat>Bildschirmpräsentation (4:3)</PresentationFormat>
  <Paragraphs>48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Powerpoint_Vorlage</vt:lpstr>
      <vt:lpstr>Candida lactis condensi eine neue Gärhefe, die alleine durchgären kann</vt:lpstr>
      <vt:lpstr>PowerPoint-Präsentation</vt:lpstr>
      <vt:lpstr>PowerPoint-Präsentation</vt:lpstr>
      <vt:lpstr>PowerPoint-Präsentation</vt:lpstr>
    </vt:vector>
  </TitlesOfParts>
  <Company>HBLA u. BA Klnbg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Mandl Karin</dc:creator>
  <cp:lastModifiedBy>Mandl Karin</cp:lastModifiedBy>
  <cp:revision>13</cp:revision>
  <cp:lastPrinted>2014-08-27T11:12:46Z</cp:lastPrinted>
  <dcterms:created xsi:type="dcterms:W3CDTF">2014-08-22T09:45:11Z</dcterms:created>
  <dcterms:modified xsi:type="dcterms:W3CDTF">2014-08-27T11:57:41Z</dcterms:modified>
</cp:coreProperties>
</file>