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5" r:id="rId3"/>
    <p:sldId id="291" r:id="rId4"/>
    <p:sldId id="293" r:id="rId5"/>
    <p:sldId id="286" r:id="rId6"/>
    <p:sldId id="294" r:id="rId7"/>
    <p:sldId id="296" r:id="rId8"/>
    <p:sldId id="297" r:id="rId9"/>
    <p:sldId id="288" r:id="rId10"/>
    <p:sldId id="298" r:id="rId11"/>
    <p:sldId id="290" r:id="rId12"/>
    <p:sldId id="299" r:id="rId13"/>
    <p:sldId id="300" r:id="rId14"/>
    <p:sldId id="305" r:id="rId15"/>
    <p:sldId id="289" r:id="rId16"/>
    <p:sldId id="303" r:id="rId17"/>
    <p:sldId id="304" r:id="rId18"/>
    <p:sldId id="302" r:id="rId19"/>
    <p:sldId id="301" r:id="rId20"/>
    <p:sldId id="292" r:id="rId21"/>
    <p:sldId id="258" r:id="rId22"/>
  </p:sldIdLst>
  <p:sldSz cx="9144000" cy="5143500" type="screen16x9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8">
          <p15:clr>
            <a:srgbClr val="A4A3A4"/>
          </p15:clr>
        </p15:guide>
        <p15:guide id="2" orient="horz" pos="2902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1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FF3"/>
    <a:srgbClr val="E632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818" autoAdjust="0"/>
  </p:normalViewPr>
  <p:slideViewPr>
    <p:cSldViewPr snapToGrid="0" snapToObjects="1">
      <p:cViewPr varScale="1">
        <p:scale>
          <a:sx n="139" d="100"/>
          <a:sy n="139" d="100"/>
        </p:scale>
        <p:origin x="114" y="696"/>
      </p:cViewPr>
      <p:guideLst>
        <p:guide orient="horz" pos="668"/>
        <p:guide orient="horz" pos="2902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  <p:guide orient="horz"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7" y="9380537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26.01.2023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378823"/>
            <a:ext cx="904784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577" y="328328"/>
            <a:ext cx="1371666" cy="330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7" y="9378822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26.01.2023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-298450" y="671513"/>
            <a:ext cx="7394575" cy="4159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5" y="4937126"/>
            <a:ext cx="5090351" cy="419655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823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378822"/>
            <a:ext cx="904784" cy="4954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060450"/>
            <a:ext cx="7978526" cy="996791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 smtClean="0"/>
              <a:t>Titelmasterformat </a:t>
            </a:r>
            <a:br>
              <a:rPr lang="de-DE" dirty="0" smtClean="0"/>
            </a:br>
            <a:r>
              <a:rPr lang="de-DE" dirty="0" smtClean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25004"/>
            <a:ext cx="7978526" cy="1390388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4191000"/>
            <a:ext cx="3422650" cy="415529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pic>
        <p:nvPicPr>
          <p:cNvPr id="8" name="Grafik 7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29833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4790252"/>
            <a:ext cx="814522" cy="200025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1054800"/>
            <a:ext cx="7978525" cy="622091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630800"/>
            <a:ext cx="3813175" cy="2976125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630800"/>
            <a:ext cx="3812400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1" y="1630800"/>
            <a:ext cx="38385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1630800"/>
            <a:ext cx="7978775" cy="297612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004430"/>
            <a:ext cx="5389200" cy="1063206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3643313"/>
            <a:ext cx="3423600" cy="963216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2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1" y="1054894"/>
            <a:ext cx="7978525" cy="622091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1" y="1623576"/>
            <a:ext cx="7978525" cy="2983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 </a:t>
            </a:r>
            <a:br>
              <a:rPr lang="de-DE" dirty="0" smtClean="0"/>
            </a:br>
            <a:r>
              <a:rPr lang="de-DE" dirty="0" smtClean="0"/>
              <a:t>Erste Ebene </a:t>
            </a:r>
          </a:p>
          <a:p>
            <a:pPr lvl="1"/>
            <a:r>
              <a:rPr lang="de-DE" dirty="0" smtClean="0"/>
              <a:t>Zweite Ebene – wie Ebene zuvor</a:t>
            </a:r>
          </a:p>
          <a:p>
            <a:pPr lvl="2"/>
            <a:r>
              <a:rPr lang="de-DE" dirty="0" smtClean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4790252"/>
            <a:ext cx="6875916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4790252"/>
            <a:ext cx="960324" cy="2000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pic>
        <p:nvPicPr>
          <p:cNvPr id="10" name="Grafik 9"/>
          <p:cNvPicPr/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200" y="111600"/>
            <a:ext cx="2341716" cy="7960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7" r:id="rId3"/>
    <p:sldLayoutId id="2147483721" r:id="rId4"/>
    <p:sldLayoutId id="2147483722" r:id="rId5"/>
    <p:sldLayoutId id="2147483718" r:id="rId6"/>
    <p:sldLayoutId id="2147483720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mailto:Karin.nachname@weinobst.at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qiime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Lebendiges im Blutungssaft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b="1" dirty="0" smtClean="0"/>
              <a:t>Karin Mandl </a:t>
            </a:r>
          </a:p>
          <a:p>
            <a:r>
              <a:rPr lang="de-DE" dirty="0" smtClean="0"/>
              <a:t>Jasmina Suljic, Ingrid Hofstetter,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Christian </a:t>
            </a:r>
            <a:r>
              <a:rPr lang="de-DE" dirty="0" smtClean="0"/>
              <a:t>Bader, Florian Faber</a:t>
            </a:r>
          </a:p>
          <a:p>
            <a:r>
              <a:rPr lang="de-DE" dirty="0" smtClean="0"/>
              <a:t>HBLA und BA für Wein- und Obstbau </a:t>
            </a:r>
            <a:r>
              <a:rPr lang="de-DE" dirty="0" err="1" smtClean="0"/>
              <a:t>Kosterneuburg</a:t>
            </a:r>
            <a:r>
              <a:rPr lang="de-DE" dirty="0" smtClean="0"/>
              <a:t>, </a:t>
            </a:r>
            <a:r>
              <a:rPr lang="de-DE" dirty="0" smtClean="0"/>
              <a:t>26.1.23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1615" y="2172772"/>
            <a:ext cx="3807069" cy="285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5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5842" y="247506"/>
            <a:ext cx="6091023" cy="4310743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8" name="Textfeld 7"/>
          <p:cNvSpPr txBox="1"/>
          <p:nvPr/>
        </p:nvSpPr>
        <p:spPr>
          <a:xfrm>
            <a:off x="412511" y="1574418"/>
            <a:ext cx="1993805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b="1" dirty="0" smtClean="0"/>
              <a:t>Gattungen die sehr selten gefunden wurden</a:t>
            </a:r>
            <a:endParaRPr lang="en-US" b="1" dirty="0"/>
          </a:p>
        </p:txBody>
      </p:sp>
      <p:sp>
        <p:nvSpPr>
          <p:cNvPr id="9" name="Ellipse 8"/>
          <p:cNvSpPr/>
          <p:nvPr/>
        </p:nvSpPr>
        <p:spPr>
          <a:xfrm>
            <a:off x="2832576" y="3514637"/>
            <a:ext cx="1161908" cy="326692"/>
          </a:xfrm>
          <a:prstGeom prst="ellipse">
            <a:avLst/>
          </a:prstGeom>
          <a:noFill/>
          <a:ln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012" y="3524625"/>
            <a:ext cx="1044260" cy="34561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1354" y="3538972"/>
            <a:ext cx="1042506" cy="33127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9712" y="3543348"/>
            <a:ext cx="822384" cy="316707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3244" y="2852308"/>
            <a:ext cx="1494494" cy="40140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2892" y="3870245"/>
            <a:ext cx="1042506" cy="302356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0164" y="3870244"/>
            <a:ext cx="1042506" cy="352727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2576" y="3183365"/>
            <a:ext cx="1042506" cy="33127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9463" y="3124409"/>
            <a:ext cx="1137559" cy="414564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8522" y="3833856"/>
            <a:ext cx="1042506" cy="309829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1354" y="3183364"/>
            <a:ext cx="1042506" cy="341261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9420" y="3833857"/>
            <a:ext cx="1108683" cy="41456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9696" y="3253717"/>
            <a:ext cx="1527170" cy="32986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083" y="4172601"/>
            <a:ext cx="1293841" cy="385648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664" y="4143685"/>
            <a:ext cx="1042506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3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11</a:t>
            </a:fld>
            <a:endParaRPr lang="de-AT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551" y="428503"/>
            <a:ext cx="7206014" cy="4645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08843" y="309510"/>
            <a:ext cx="7978525" cy="622091"/>
          </a:xfrm>
        </p:spPr>
        <p:txBody>
          <a:bodyPr/>
          <a:lstStyle/>
          <a:p>
            <a:r>
              <a:rPr lang="de-DE" dirty="0" err="1" smtClean="0"/>
              <a:t>Pseudomonas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7874" y="1733851"/>
            <a:ext cx="8040651" cy="3409649"/>
          </a:xfrm>
        </p:spPr>
        <p:txBody>
          <a:bodyPr/>
          <a:lstStyle/>
          <a:p>
            <a:r>
              <a:rPr lang="de-DE" dirty="0" smtClean="0"/>
              <a:t>In Blüten, Blättern, Traubenzone sowie in der Rhizosphäre zu finden und sind wichtig für das </a:t>
            </a:r>
            <a:r>
              <a:rPr lang="de-DE" dirty="0" err="1" smtClean="0"/>
              <a:t>endophytische</a:t>
            </a:r>
            <a:r>
              <a:rPr lang="de-DE" dirty="0" smtClean="0"/>
              <a:t> Rebenmikrobiom</a:t>
            </a:r>
          </a:p>
          <a:p>
            <a:r>
              <a:rPr lang="de-DE" dirty="0" smtClean="0"/>
              <a:t>Wirken als Biodünger – können atmosphärischen Stickstoff in Ammoniak umbilden</a:t>
            </a:r>
          </a:p>
          <a:p>
            <a:r>
              <a:rPr lang="de-DE" dirty="0" err="1" smtClean="0"/>
              <a:t>Bioagent</a:t>
            </a:r>
            <a:r>
              <a:rPr lang="de-DE" dirty="0" smtClean="0"/>
              <a:t> </a:t>
            </a:r>
            <a:r>
              <a:rPr lang="de-DE" dirty="0"/>
              <a:t>gegen </a:t>
            </a:r>
            <a:r>
              <a:rPr lang="de-DE" i="1" dirty="0" err="1" smtClean="0"/>
              <a:t>Fusarium</a:t>
            </a:r>
            <a:r>
              <a:rPr lang="de-DE" i="1" dirty="0"/>
              <a:t>, </a:t>
            </a:r>
            <a:r>
              <a:rPr lang="de-DE" i="1" dirty="0" err="1"/>
              <a:t>Gaeumannomyces</a:t>
            </a:r>
            <a:r>
              <a:rPr lang="de-DE" i="1" dirty="0"/>
              <a:t>, </a:t>
            </a:r>
            <a:r>
              <a:rPr lang="de-DE" i="1" dirty="0" err="1"/>
              <a:t>Rhizotonia</a:t>
            </a:r>
            <a:r>
              <a:rPr lang="de-DE" i="1" dirty="0"/>
              <a:t> und </a:t>
            </a:r>
            <a:r>
              <a:rPr lang="de-DE" i="1" dirty="0" err="1"/>
              <a:t>Rossellinia</a:t>
            </a:r>
            <a:r>
              <a:rPr lang="de-DE" dirty="0" smtClean="0"/>
              <a:t>.</a:t>
            </a:r>
          </a:p>
          <a:p>
            <a:r>
              <a:rPr lang="de-DE" dirty="0"/>
              <a:t>Die Hemmung der </a:t>
            </a:r>
            <a:r>
              <a:rPr lang="de-DE" dirty="0" err="1"/>
              <a:t>Konkurrenzflora</a:t>
            </a:r>
            <a:r>
              <a:rPr lang="de-DE" dirty="0"/>
              <a:t> der Pseudomonaden erfolgt durch </a:t>
            </a:r>
            <a:r>
              <a:rPr lang="de-DE" dirty="0" err="1"/>
              <a:t>Antibiosis</a:t>
            </a:r>
            <a:r>
              <a:rPr lang="de-DE" dirty="0"/>
              <a:t>, Nährstoffwettbewerb, </a:t>
            </a:r>
            <a:r>
              <a:rPr lang="de-DE" dirty="0" err="1"/>
              <a:t>Siderophorenbildung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/>
              <a:t>durch die Produktion </a:t>
            </a:r>
            <a:r>
              <a:rPr lang="de-DE" dirty="0"/>
              <a:t>von Ethylen und Auxin in der Pflanze </a:t>
            </a:r>
            <a:r>
              <a:rPr lang="de-DE" dirty="0" smtClean="0"/>
              <a:t>wird das Wachstum stimuliert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37" y="931600"/>
            <a:ext cx="8237100" cy="72706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6946" y="78035"/>
            <a:ext cx="1491143" cy="7783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6081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949" y="181745"/>
            <a:ext cx="7978525" cy="622091"/>
          </a:xfrm>
        </p:spPr>
        <p:txBody>
          <a:bodyPr/>
          <a:lstStyle/>
          <a:p>
            <a:r>
              <a:rPr lang="de-DE" dirty="0" err="1" smtClean="0"/>
              <a:t>Aureobasidium</a:t>
            </a:r>
            <a:r>
              <a:rPr lang="de-DE" dirty="0" smtClean="0"/>
              <a:t> </a:t>
            </a:r>
            <a:r>
              <a:rPr lang="de-DE" dirty="0" err="1" smtClean="0"/>
              <a:t>pullulans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42" y="946603"/>
            <a:ext cx="8236410" cy="725487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70482" y="1814858"/>
            <a:ext cx="8646637" cy="3265906"/>
          </a:xfrm>
        </p:spPr>
        <p:txBody>
          <a:bodyPr/>
          <a:lstStyle/>
          <a:p>
            <a:r>
              <a:rPr lang="de-DE" dirty="0" smtClean="0"/>
              <a:t>Inhibiert </a:t>
            </a:r>
            <a:r>
              <a:rPr lang="de-DE" b="1" dirty="0" err="1" smtClean="0"/>
              <a:t>Bacillus</a:t>
            </a:r>
            <a:r>
              <a:rPr lang="de-DE" dirty="0" smtClean="0"/>
              <a:t> (Grube et al., 2011) und </a:t>
            </a:r>
            <a:r>
              <a:rPr lang="de-DE" b="1" dirty="0" smtClean="0"/>
              <a:t>Pseudomonaden</a:t>
            </a:r>
            <a:r>
              <a:rPr lang="de-DE" dirty="0" smtClean="0"/>
              <a:t> </a:t>
            </a:r>
            <a:r>
              <a:rPr lang="de-DE" dirty="0"/>
              <a:t>(Grube et al., 2011</a:t>
            </a:r>
            <a:r>
              <a:rPr lang="de-DE" dirty="0" smtClean="0"/>
              <a:t>)</a:t>
            </a:r>
          </a:p>
          <a:p>
            <a:r>
              <a:rPr lang="de-DE" b="1" dirty="0" smtClean="0"/>
              <a:t>Ubiquitär</a:t>
            </a:r>
            <a:r>
              <a:rPr lang="de-DE" dirty="0" smtClean="0"/>
              <a:t> in der Pflanze und im Boden – auch bei anderen Pflanzen</a:t>
            </a:r>
          </a:p>
          <a:p>
            <a:r>
              <a:rPr lang="de-DE" dirty="0" smtClean="0"/>
              <a:t>Hefeähnlicher Organismus mit enzymatischer Aktivität wie </a:t>
            </a:r>
            <a:r>
              <a:rPr lang="de-DE" b="1" dirty="0" err="1" smtClean="0"/>
              <a:t>Cellulase</a:t>
            </a:r>
            <a:r>
              <a:rPr lang="de-DE" b="1" dirty="0" smtClean="0"/>
              <a:t>, </a:t>
            </a:r>
            <a:r>
              <a:rPr lang="de-DE" b="1" dirty="0" err="1" smtClean="0"/>
              <a:t>Pektinase</a:t>
            </a:r>
            <a:r>
              <a:rPr lang="de-DE" b="1" dirty="0" smtClean="0"/>
              <a:t>, Protease, Amylase und Lipase</a:t>
            </a:r>
            <a:r>
              <a:rPr lang="de-DE" dirty="0" smtClean="0"/>
              <a:t> (Pinto et.al, 2018) und Bildung von </a:t>
            </a:r>
            <a:r>
              <a:rPr lang="de-DE" b="1" dirty="0" err="1" smtClean="0"/>
              <a:t>Siderophoren</a:t>
            </a:r>
            <a:endParaRPr lang="de-DE" b="1" dirty="0" smtClean="0"/>
          </a:p>
          <a:p>
            <a:r>
              <a:rPr lang="de-DE" dirty="0" smtClean="0"/>
              <a:t>stimuliert </a:t>
            </a:r>
            <a:r>
              <a:rPr lang="de-DE" b="1" dirty="0" smtClean="0"/>
              <a:t>Ethylen-</a:t>
            </a:r>
            <a:r>
              <a:rPr lang="de-DE" dirty="0" smtClean="0"/>
              <a:t> und </a:t>
            </a:r>
            <a:r>
              <a:rPr lang="de-DE" b="1" dirty="0" err="1" smtClean="0"/>
              <a:t>Auxinbildung</a:t>
            </a:r>
            <a:r>
              <a:rPr lang="de-DE" dirty="0" smtClean="0"/>
              <a:t> in der Pflanze (</a:t>
            </a:r>
            <a:r>
              <a:rPr lang="de-DE" dirty="0" err="1" smtClean="0"/>
              <a:t>Lutenberg</a:t>
            </a:r>
            <a:r>
              <a:rPr lang="de-DE" dirty="0" smtClean="0"/>
              <a:t> und </a:t>
            </a:r>
            <a:r>
              <a:rPr lang="de-DE" dirty="0" err="1" smtClean="0"/>
              <a:t>Bloemberg</a:t>
            </a:r>
            <a:r>
              <a:rPr lang="de-DE" dirty="0" smtClean="0"/>
              <a:t>, 2004)</a:t>
            </a:r>
          </a:p>
          <a:p>
            <a:r>
              <a:rPr lang="de-DE" dirty="0" smtClean="0"/>
              <a:t>Im Handel als </a:t>
            </a:r>
            <a:r>
              <a:rPr lang="de-DE" b="1" dirty="0" err="1" smtClean="0"/>
              <a:t>Blossom</a:t>
            </a:r>
            <a:r>
              <a:rPr lang="de-DE" b="1" dirty="0" smtClean="0"/>
              <a:t> </a:t>
            </a:r>
            <a:r>
              <a:rPr lang="de-DE" b="1" dirty="0" err="1" smtClean="0"/>
              <a:t>Protect</a:t>
            </a:r>
            <a:r>
              <a:rPr lang="de-DE" b="1" dirty="0" smtClean="0"/>
              <a:t>, </a:t>
            </a:r>
            <a:r>
              <a:rPr lang="de-DE" b="1" dirty="0" err="1" smtClean="0"/>
              <a:t>Botector</a:t>
            </a:r>
            <a:r>
              <a:rPr lang="de-DE" b="1" dirty="0" smtClean="0"/>
              <a:t> </a:t>
            </a:r>
            <a:r>
              <a:rPr lang="de-DE" dirty="0" smtClean="0"/>
              <a:t>z.B. gegen Feuerbrand (Wirkweise: pH-Wert Absenkung in der Blüte) und </a:t>
            </a:r>
            <a:r>
              <a:rPr lang="de-DE" i="1" dirty="0" err="1" smtClean="0"/>
              <a:t>Botrytis</a:t>
            </a:r>
            <a:r>
              <a:rPr lang="de-DE" dirty="0" smtClean="0"/>
              <a:t> (durch Reparatur von Risswunden in der </a:t>
            </a:r>
            <a:r>
              <a:rPr lang="de-DE" dirty="0"/>
              <a:t>Beere) und </a:t>
            </a:r>
            <a:r>
              <a:rPr lang="de-DE" dirty="0" smtClean="0"/>
              <a:t>gegenüber </a:t>
            </a:r>
            <a:r>
              <a:rPr lang="de-DE" dirty="0"/>
              <a:t>dem Erregers </a:t>
            </a:r>
            <a:r>
              <a:rPr lang="de-DE" i="1" dirty="0" err="1"/>
              <a:t>Diplodia</a:t>
            </a:r>
            <a:r>
              <a:rPr lang="de-DE" i="1" dirty="0"/>
              <a:t> </a:t>
            </a:r>
            <a:r>
              <a:rPr lang="de-DE" i="1" dirty="0" err="1"/>
              <a:t>seriata</a:t>
            </a:r>
            <a:r>
              <a:rPr lang="de-DE" i="1" dirty="0"/>
              <a:t> </a:t>
            </a:r>
            <a:r>
              <a:rPr lang="de-DE" dirty="0" smtClean="0"/>
              <a:t>in der Rebe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13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2949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70" y="770513"/>
            <a:ext cx="6066046" cy="123149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04" y="1859526"/>
            <a:ext cx="8486368" cy="2371550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14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960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Darstellung der Interaktion </a:t>
            </a:r>
            <a:r>
              <a:rPr lang="de-DE" dirty="0" err="1" smtClean="0"/>
              <a:t>Pseudomonas</a:t>
            </a:r>
            <a:r>
              <a:rPr lang="de-DE" dirty="0" smtClean="0"/>
              <a:t> - </a:t>
            </a:r>
            <a:r>
              <a:rPr lang="de-DE" dirty="0" err="1" smtClean="0"/>
              <a:t>Aureobasidium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1" y="1416072"/>
            <a:ext cx="7250886" cy="3481067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23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102" y="271123"/>
            <a:ext cx="7978525" cy="622091"/>
          </a:xfrm>
        </p:spPr>
        <p:txBody>
          <a:bodyPr/>
          <a:lstStyle/>
          <a:p>
            <a:r>
              <a:rPr lang="de-DE" dirty="0" err="1" smtClean="0"/>
              <a:t>Bacillus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41387"/>
            <a:ext cx="8296275" cy="59055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7978775" cy="3635919"/>
          </a:xfrm>
        </p:spPr>
        <p:txBody>
          <a:bodyPr/>
          <a:lstStyle/>
          <a:p>
            <a:r>
              <a:rPr lang="de-DE" sz="1600" dirty="0" smtClean="0"/>
              <a:t>Sporenbildendes ubiquitäres Bakterium</a:t>
            </a:r>
          </a:p>
          <a:p>
            <a:r>
              <a:rPr lang="en-US" sz="1600" dirty="0" err="1" smtClean="0"/>
              <a:t>Bildung</a:t>
            </a:r>
            <a:r>
              <a:rPr lang="en-US" sz="1600" dirty="0" smtClean="0"/>
              <a:t> von </a:t>
            </a:r>
            <a:r>
              <a:rPr lang="en-US" sz="1600" dirty="0" err="1" smtClean="0"/>
              <a:t>verschiedenen</a:t>
            </a:r>
            <a:r>
              <a:rPr lang="en-US" sz="1600" dirty="0" smtClean="0"/>
              <a:t> </a:t>
            </a:r>
            <a:r>
              <a:rPr lang="en-US" sz="1600" dirty="0" err="1" smtClean="0"/>
              <a:t>Enzymen</a:t>
            </a:r>
            <a:r>
              <a:rPr lang="en-US" sz="1600" dirty="0" smtClean="0"/>
              <a:t> </a:t>
            </a:r>
            <a:r>
              <a:rPr lang="en-US" sz="1600" dirty="0" err="1" smtClean="0"/>
              <a:t>wie</a:t>
            </a:r>
            <a:r>
              <a:rPr lang="en-US" sz="1600" dirty="0" smtClean="0"/>
              <a:t> </a:t>
            </a:r>
            <a:r>
              <a:rPr lang="en-US" sz="1600" dirty="0" err="1" smtClean="0"/>
              <a:t>Lecithinase,Katalase</a:t>
            </a:r>
            <a:r>
              <a:rPr lang="en-US" sz="1600" dirty="0" smtClean="0"/>
              <a:t>, </a:t>
            </a:r>
            <a:r>
              <a:rPr lang="en-US" sz="1600" dirty="0" err="1" smtClean="0"/>
              <a:t>Kollagenasen</a:t>
            </a:r>
            <a:r>
              <a:rPr lang="en-US" sz="1600" dirty="0" smtClean="0"/>
              <a:t> und </a:t>
            </a:r>
            <a:r>
              <a:rPr lang="en-US" sz="1600" dirty="0" err="1" smtClean="0"/>
              <a:t>Proteasen</a:t>
            </a:r>
            <a:endParaRPr lang="en-US" sz="1600" dirty="0" smtClean="0"/>
          </a:p>
          <a:p>
            <a:r>
              <a:rPr lang="de-DE" sz="1600" dirty="0" smtClean="0"/>
              <a:t>Pathogene wie </a:t>
            </a:r>
            <a:r>
              <a:rPr lang="de-DE" sz="1600" dirty="0" err="1" smtClean="0"/>
              <a:t>apathogene</a:t>
            </a:r>
            <a:r>
              <a:rPr lang="de-DE" sz="1600" dirty="0" smtClean="0"/>
              <a:t> Vertreter</a:t>
            </a:r>
          </a:p>
          <a:p>
            <a:r>
              <a:rPr lang="de-DE" sz="1600" dirty="0" smtClean="0"/>
              <a:t>Im Handel </a:t>
            </a:r>
            <a:r>
              <a:rPr lang="de-DE" sz="1600" i="1" dirty="0" err="1" smtClean="0"/>
              <a:t>Bacillus</a:t>
            </a:r>
            <a:r>
              <a:rPr lang="de-DE" sz="1600" i="1" dirty="0" smtClean="0"/>
              <a:t> thuringiensis </a:t>
            </a:r>
            <a:r>
              <a:rPr lang="de-DE" sz="1600" dirty="0" smtClean="0"/>
              <a:t>- </a:t>
            </a:r>
            <a:r>
              <a:rPr lang="de-DE" sz="1600" dirty="0"/>
              <a:t>Insektizid</a:t>
            </a:r>
            <a:endParaRPr lang="de-DE" sz="1600" dirty="0" smtClean="0"/>
          </a:p>
          <a:p>
            <a:pPr marL="252000" lvl="1" indent="0">
              <a:buNone/>
            </a:pPr>
            <a:r>
              <a:rPr lang="de-DE" sz="1600" dirty="0" err="1" smtClean="0"/>
              <a:t>FlorBac</a:t>
            </a:r>
            <a:r>
              <a:rPr lang="de-DE" sz="1600" dirty="0" smtClean="0"/>
              <a:t>®, </a:t>
            </a:r>
            <a:r>
              <a:rPr lang="de-DE" sz="1600" dirty="0" err="1" smtClean="0"/>
              <a:t>Gnatrol®SC</a:t>
            </a:r>
            <a:r>
              <a:rPr lang="de-DE" sz="1600" dirty="0" smtClean="0"/>
              <a:t>, </a:t>
            </a:r>
            <a:r>
              <a:rPr lang="de-DE" sz="1600" dirty="0" err="1" smtClean="0"/>
              <a:t>Lepinox</a:t>
            </a:r>
            <a:r>
              <a:rPr lang="de-DE" sz="1600" dirty="0" smtClean="0"/>
              <a:t> plus®, </a:t>
            </a:r>
            <a:r>
              <a:rPr lang="de-DE" sz="1600" dirty="0" err="1" smtClean="0"/>
              <a:t>Novodor</a:t>
            </a:r>
            <a:r>
              <a:rPr lang="de-DE" sz="1600" dirty="0" smtClean="0"/>
              <a:t>® SC –z.B. Trauermücken, </a:t>
            </a:r>
            <a:r>
              <a:rPr lang="de-DE" sz="1600" dirty="0" err="1" smtClean="0"/>
              <a:t>Gelsen</a:t>
            </a:r>
            <a:r>
              <a:rPr lang="de-DE" sz="1600" dirty="0" smtClean="0"/>
              <a:t>, Traubenwickler</a:t>
            </a:r>
          </a:p>
          <a:p>
            <a:pPr marL="252000" lvl="1" indent="0">
              <a:buNone/>
            </a:pPr>
            <a:r>
              <a:rPr lang="de-DE" sz="1600" i="1" dirty="0" err="1" smtClean="0"/>
              <a:t>Bacillus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amyloliquefaciens</a:t>
            </a:r>
            <a:r>
              <a:rPr lang="de-DE" sz="1600" i="1" dirty="0" smtClean="0"/>
              <a:t>  (nahe verwandt mit </a:t>
            </a:r>
            <a:r>
              <a:rPr lang="de-DE" sz="1600" i="1" dirty="0" err="1" smtClean="0"/>
              <a:t>Bacillus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subtilis</a:t>
            </a:r>
            <a:r>
              <a:rPr lang="de-DE" sz="1600" i="1" dirty="0" smtClean="0"/>
              <a:t>)</a:t>
            </a:r>
            <a:r>
              <a:rPr lang="de-DE" sz="1600" dirty="0" smtClean="0"/>
              <a:t>- Fungizid</a:t>
            </a:r>
          </a:p>
          <a:p>
            <a:pPr marL="252000" lvl="1" indent="0">
              <a:buNone/>
            </a:pPr>
            <a:r>
              <a:rPr lang="de-DE" sz="1600" dirty="0" smtClean="0"/>
              <a:t>TAEGRO, Serenade® ASO (</a:t>
            </a:r>
            <a:r>
              <a:rPr lang="de-DE" sz="1600" dirty="0" err="1" smtClean="0"/>
              <a:t>Heutee</a:t>
            </a:r>
            <a:r>
              <a:rPr lang="de-DE" sz="1600" dirty="0" smtClean="0"/>
              <a:t> – </a:t>
            </a:r>
            <a:r>
              <a:rPr lang="de-DE" sz="1600" i="1" dirty="0" err="1" smtClean="0"/>
              <a:t>Bacillus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subtilis</a:t>
            </a:r>
            <a:r>
              <a:rPr lang="de-DE" sz="1600" dirty="0" smtClean="0"/>
              <a:t>, </a:t>
            </a:r>
            <a:r>
              <a:rPr lang="de-DE" sz="1600" dirty="0"/>
              <a:t>H</a:t>
            </a:r>
            <a:r>
              <a:rPr lang="de-DE" sz="1600" dirty="0" smtClean="0"/>
              <a:t>eubazillus)</a:t>
            </a:r>
          </a:p>
          <a:p>
            <a:pPr lvl="1"/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6106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2001" y="277997"/>
            <a:ext cx="7978525" cy="622091"/>
          </a:xfrm>
        </p:spPr>
        <p:txBody>
          <a:bodyPr/>
          <a:lstStyle/>
          <a:p>
            <a:r>
              <a:rPr lang="de-DE" dirty="0" err="1" smtClean="0"/>
              <a:t>Ideonella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807983"/>
            <a:ext cx="7978775" cy="2983325"/>
          </a:xfrm>
        </p:spPr>
        <p:txBody>
          <a:bodyPr/>
          <a:lstStyle/>
          <a:p>
            <a:r>
              <a:rPr lang="en-US" dirty="0" err="1"/>
              <a:t>Ordnung</a:t>
            </a:r>
            <a:r>
              <a:rPr lang="en-US" dirty="0"/>
              <a:t> </a:t>
            </a:r>
            <a:r>
              <a:rPr lang="en-US" dirty="0" err="1" smtClean="0"/>
              <a:t>Burkholderiales</a:t>
            </a:r>
            <a:r>
              <a:rPr lang="en-US" dirty="0" smtClean="0"/>
              <a:t>, </a:t>
            </a:r>
            <a:r>
              <a:rPr lang="en-US" dirty="0" err="1" smtClean="0"/>
              <a:t>öfters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Weinrebenmikrobiom</a:t>
            </a:r>
            <a:r>
              <a:rPr lang="en-US" dirty="0" smtClean="0"/>
              <a:t> </a:t>
            </a:r>
            <a:r>
              <a:rPr lang="en-US" dirty="0" err="1" smtClean="0"/>
              <a:t>gelistet</a:t>
            </a:r>
            <a:endParaRPr lang="en-US" dirty="0" smtClean="0"/>
          </a:p>
          <a:p>
            <a:r>
              <a:rPr lang="de-DE" dirty="0" smtClean="0"/>
              <a:t>Wenig jedoch in der Literatur beschrieben</a:t>
            </a:r>
            <a:endParaRPr lang="en-US" dirty="0"/>
          </a:p>
          <a:p>
            <a:r>
              <a:rPr lang="de-DE" dirty="0" smtClean="0"/>
              <a:t>Pflanzenwachstumsstärkend</a:t>
            </a:r>
          </a:p>
          <a:p>
            <a:r>
              <a:rPr lang="de-DE" dirty="0" err="1"/>
              <a:t>Ideonella</a:t>
            </a:r>
            <a:r>
              <a:rPr lang="de-DE" dirty="0"/>
              <a:t> </a:t>
            </a:r>
            <a:r>
              <a:rPr lang="de-DE" dirty="0" err="1"/>
              <a:t>sakaiensis</a:t>
            </a:r>
            <a:r>
              <a:rPr lang="de-DE" dirty="0"/>
              <a:t> ist in der Lage, den Kunststoff </a:t>
            </a:r>
            <a:r>
              <a:rPr lang="de-DE" dirty="0" err="1"/>
              <a:t>Polyethylenterephthalat</a:t>
            </a:r>
            <a:r>
              <a:rPr lang="de-DE" dirty="0"/>
              <a:t> (Kurzzeichen PET) vollständig zu </a:t>
            </a:r>
            <a:r>
              <a:rPr lang="de-DE" dirty="0" err="1"/>
              <a:t>verstoffwechseln</a:t>
            </a:r>
            <a:r>
              <a:rPr lang="de-DE" dirty="0" smtClean="0"/>
              <a:t>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62" y="1033050"/>
            <a:ext cx="82962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54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460" y="225529"/>
            <a:ext cx="7978525" cy="622091"/>
          </a:xfrm>
        </p:spPr>
        <p:txBody>
          <a:bodyPr/>
          <a:lstStyle/>
          <a:p>
            <a:r>
              <a:rPr lang="de-DE" dirty="0" err="1" smtClean="0"/>
              <a:t>Zoogloea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 63% der Rebstöcken gefunden</a:t>
            </a:r>
          </a:p>
          <a:p>
            <a:r>
              <a:rPr lang="de-DE" dirty="0" smtClean="0"/>
              <a:t>Wenig in der Literatur bekannt</a:t>
            </a:r>
          </a:p>
          <a:p>
            <a:r>
              <a:rPr lang="de-DE" dirty="0" smtClean="0"/>
              <a:t>Ist ein atmosphärischer </a:t>
            </a:r>
            <a:r>
              <a:rPr lang="de-DE" dirty="0" err="1" smtClean="0"/>
              <a:t>Stickstofffixierer</a:t>
            </a:r>
            <a:r>
              <a:rPr lang="de-DE" dirty="0" smtClean="0"/>
              <a:t> (</a:t>
            </a:r>
            <a:r>
              <a:rPr lang="de-DE" dirty="0" err="1" smtClean="0"/>
              <a:t>Dahal</a:t>
            </a:r>
            <a:r>
              <a:rPr lang="de-DE" dirty="0" smtClean="0"/>
              <a:t> et al.2020)</a:t>
            </a:r>
          </a:p>
          <a:p>
            <a:r>
              <a:rPr lang="de-DE" dirty="0" smtClean="0"/>
              <a:t>Bedeutend im Weinrebenmikrobiom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18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50" y="941387"/>
            <a:ext cx="8296275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3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22001" y="225529"/>
            <a:ext cx="7978525" cy="622091"/>
          </a:xfrm>
        </p:spPr>
        <p:txBody>
          <a:bodyPr/>
          <a:lstStyle/>
          <a:p>
            <a:r>
              <a:rPr lang="de-DE" dirty="0" err="1" smtClean="0"/>
              <a:t>Massilia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Sehr </a:t>
            </a:r>
            <a:r>
              <a:rPr lang="de-DE" dirty="0"/>
              <a:t>wenig bekannt, </a:t>
            </a:r>
            <a:r>
              <a:rPr lang="de-DE" dirty="0" smtClean="0"/>
              <a:t>gehört zur Familie </a:t>
            </a:r>
            <a:r>
              <a:rPr lang="de-DE" dirty="0"/>
              <a:t>der </a:t>
            </a:r>
            <a:r>
              <a:rPr lang="de-DE" dirty="0" err="1"/>
              <a:t>Oxalobacteriaceae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Rhizosphärenstudien</a:t>
            </a:r>
            <a:r>
              <a:rPr lang="de-DE" dirty="0" smtClean="0"/>
              <a:t> öfters erwähnt und in Wasser, Luft und </a:t>
            </a:r>
            <a:r>
              <a:rPr lang="de-DE" dirty="0" err="1" smtClean="0"/>
              <a:t>Phyllosphäre</a:t>
            </a:r>
            <a:r>
              <a:rPr lang="de-DE" dirty="0" smtClean="0"/>
              <a:t> detektiert</a:t>
            </a:r>
          </a:p>
          <a:p>
            <a:r>
              <a:rPr lang="de-DE" dirty="0" smtClean="0"/>
              <a:t>In 81% der Rebstöcke gefunden</a:t>
            </a:r>
          </a:p>
          <a:p>
            <a:r>
              <a:rPr lang="de-DE" dirty="0" smtClean="0"/>
              <a:t>Ein wichtiger Teil des </a:t>
            </a:r>
            <a:r>
              <a:rPr lang="de-DE" dirty="0" err="1" smtClean="0"/>
              <a:t>Rebmikrobioms</a:t>
            </a:r>
            <a:endParaRPr lang="de-DE" dirty="0" smtClean="0"/>
          </a:p>
          <a:p>
            <a:r>
              <a:rPr lang="de-DE" dirty="0" smtClean="0"/>
              <a:t>Funktion und Aufgabe unbekannt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13" y="961748"/>
            <a:ext cx="8324850" cy="59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7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20494" y="180943"/>
            <a:ext cx="7978525" cy="622091"/>
          </a:xfrm>
        </p:spPr>
        <p:txBody>
          <a:bodyPr/>
          <a:lstStyle/>
          <a:p>
            <a:r>
              <a:rPr lang="de-DE" dirty="0" smtClean="0"/>
              <a:t>Was ist Blutungssaft?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40459" y="962833"/>
            <a:ext cx="6822341" cy="3698678"/>
          </a:xfrm>
        </p:spPr>
        <p:txBody>
          <a:bodyPr/>
          <a:lstStyle/>
          <a:p>
            <a:r>
              <a:rPr lang="de-DE" dirty="0" smtClean="0"/>
              <a:t>Austritt von</a:t>
            </a:r>
            <a:r>
              <a:rPr lang="de-DE" b="1" dirty="0" smtClean="0"/>
              <a:t> </a:t>
            </a:r>
            <a:r>
              <a:rPr lang="de-DE" b="1" dirty="0" err="1" smtClean="0"/>
              <a:t>Xlemsaft</a:t>
            </a:r>
            <a:r>
              <a:rPr lang="de-DE" b="1" dirty="0" smtClean="0"/>
              <a:t> </a:t>
            </a:r>
            <a:r>
              <a:rPr lang="de-DE" dirty="0" smtClean="0"/>
              <a:t>aus den Schnittwunden bei den ersten Temperaturanstiegen im späten Winter und frühen Frühjahr</a:t>
            </a:r>
          </a:p>
          <a:p>
            <a:r>
              <a:rPr lang="de-DE" dirty="0" smtClean="0"/>
              <a:t>Der </a:t>
            </a:r>
            <a:r>
              <a:rPr lang="de-DE" b="1" dirty="0" smtClean="0"/>
              <a:t>Saftfluss</a:t>
            </a:r>
            <a:r>
              <a:rPr lang="de-DE" dirty="0" smtClean="0"/>
              <a:t> setzt ein in der Wachstumsphase bedingt durch den hydrostatischen Druck kommt es zur </a:t>
            </a:r>
            <a:r>
              <a:rPr lang="de-DE" dirty="0" err="1" smtClean="0"/>
              <a:t>Remobilisierung</a:t>
            </a:r>
            <a:r>
              <a:rPr lang="de-DE" dirty="0" smtClean="0"/>
              <a:t> von Nährstoffen aus der Wurzel</a:t>
            </a:r>
          </a:p>
          <a:p>
            <a:r>
              <a:rPr lang="de-DE" dirty="0" smtClean="0"/>
              <a:t>Es kommt zum </a:t>
            </a:r>
            <a:r>
              <a:rPr lang="de-DE" b="1" dirty="0" smtClean="0"/>
              <a:t>Transport</a:t>
            </a:r>
            <a:r>
              <a:rPr lang="de-DE" dirty="0" smtClean="0"/>
              <a:t> von Zucker, Aminosäuren, Stickstoffverbindungen, Vitaminen und Mineralstoffen</a:t>
            </a:r>
          </a:p>
          <a:p>
            <a:r>
              <a:rPr lang="de-DE" dirty="0" smtClean="0"/>
              <a:t>Gesteuert wird der Vorgang durch Rebsorte, Transpirationsrate, Bodentemperatur und Bodenfeuchtigkeit</a:t>
            </a:r>
          </a:p>
          <a:p>
            <a:r>
              <a:rPr lang="de-DE" dirty="0" smtClean="0"/>
              <a:t>Bei 7°C setzt die Blutung ein, bei 10 bis 20°C kommt es zur </a:t>
            </a:r>
            <a:r>
              <a:rPr lang="de-DE" dirty="0"/>
              <a:t>V</a:t>
            </a:r>
            <a:r>
              <a:rPr lang="de-DE" dirty="0" smtClean="0"/>
              <a:t>erzehnfachung der Menge (bis zu 1,5l/Tag über mehrere Tage)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 smtClean="0"/>
          </a:p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6" name="Textfeld 5"/>
          <p:cNvSpPr txBox="1"/>
          <p:nvPr/>
        </p:nvSpPr>
        <p:spPr>
          <a:xfrm>
            <a:off x="6676292" y="4177914"/>
            <a:ext cx="2467708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Keller, M., 2010. The Science of Grapevines: Anatomy and Physiology, </a:t>
            </a:r>
            <a:r>
              <a:rPr lang="en-US" sz="1400" dirty="0" err="1"/>
              <a:t>Elvesier</a:t>
            </a:r>
            <a:r>
              <a:rPr lang="en-US" sz="1400" dirty="0"/>
              <a:t>, Burlington, USA, p. 53 – 68.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838" y="0"/>
            <a:ext cx="3409374" cy="39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1" y="909845"/>
            <a:ext cx="7978525" cy="622091"/>
          </a:xfrm>
        </p:spPr>
        <p:txBody>
          <a:bodyPr/>
          <a:lstStyle/>
          <a:p>
            <a:r>
              <a:rPr lang="de-DE" dirty="0" smtClean="0"/>
              <a:t>Zusammenfassung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396719"/>
            <a:ext cx="7978775" cy="3168406"/>
          </a:xfrm>
        </p:spPr>
        <p:txBody>
          <a:bodyPr/>
          <a:lstStyle/>
          <a:p>
            <a:r>
              <a:rPr lang="de-DE" dirty="0"/>
              <a:t>Die dominantesten Gattungen in den Rebstöcken waren </a:t>
            </a:r>
            <a:r>
              <a:rPr lang="de-DE" i="1" dirty="0" err="1"/>
              <a:t>Pseudomonas</a:t>
            </a:r>
            <a:r>
              <a:rPr lang="de-DE" i="1" dirty="0"/>
              <a:t> </a:t>
            </a:r>
            <a:r>
              <a:rPr lang="de-DE" dirty="0"/>
              <a:t>und </a:t>
            </a:r>
            <a:r>
              <a:rPr lang="de-DE" i="1" dirty="0" err="1"/>
              <a:t>Massilia</a:t>
            </a:r>
            <a:r>
              <a:rPr lang="de-DE" dirty="0"/>
              <a:t> gefolgt von den Gattungen </a:t>
            </a:r>
            <a:r>
              <a:rPr lang="de-DE" i="1" dirty="0" err="1"/>
              <a:t>Zoogloea</a:t>
            </a:r>
            <a:r>
              <a:rPr lang="de-DE" i="1" dirty="0"/>
              <a:t>, </a:t>
            </a:r>
            <a:r>
              <a:rPr lang="de-DE" i="1" dirty="0" err="1"/>
              <a:t>Bacillus</a:t>
            </a:r>
            <a:r>
              <a:rPr lang="de-DE" i="1" dirty="0"/>
              <a:t>, </a:t>
            </a:r>
            <a:r>
              <a:rPr lang="de-DE" i="1" dirty="0" err="1" smtClean="0"/>
              <a:t>Ideonella</a:t>
            </a:r>
            <a:r>
              <a:rPr lang="de-DE" i="1" dirty="0"/>
              <a:t>, </a:t>
            </a:r>
            <a:r>
              <a:rPr lang="de-DE" i="1" dirty="0" err="1"/>
              <a:t>Sphingomonas</a:t>
            </a:r>
            <a:r>
              <a:rPr lang="de-DE" dirty="0"/>
              <a:t> und </a:t>
            </a:r>
            <a:r>
              <a:rPr lang="de-DE" i="1" dirty="0" err="1"/>
              <a:t>Paenibacillus</a:t>
            </a:r>
            <a:r>
              <a:rPr lang="de-DE" i="1" dirty="0"/>
              <a:t>. </a:t>
            </a:r>
            <a:r>
              <a:rPr lang="de-DE" dirty="0"/>
              <a:t>Zusätzlich konnte der hefeähnliche Mikroorganismus </a:t>
            </a:r>
            <a:r>
              <a:rPr lang="de-DE" i="1" dirty="0" err="1"/>
              <a:t>Aureobasidium</a:t>
            </a:r>
            <a:r>
              <a:rPr lang="de-DE" i="1" dirty="0"/>
              <a:t> </a:t>
            </a:r>
            <a:r>
              <a:rPr lang="de-DE" i="1" dirty="0" err="1"/>
              <a:t>pullulans</a:t>
            </a:r>
            <a:r>
              <a:rPr lang="de-DE" dirty="0"/>
              <a:t> bei zwei Rebstöcken bestimmt werden sowie wenige andere Bakteriengattungen, die vereinzelt auftreten. Die in der Grube et al. (2011) Studie beschriebene hemmende Interaktion zwischen </a:t>
            </a:r>
            <a:r>
              <a:rPr lang="de-DE" i="1" dirty="0" err="1"/>
              <a:t>Pseudomonas</a:t>
            </a:r>
            <a:r>
              <a:rPr lang="de-DE" i="1" dirty="0"/>
              <a:t> </a:t>
            </a:r>
            <a:r>
              <a:rPr lang="de-DE" dirty="0"/>
              <a:t>und </a:t>
            </a:r>
            <a:r>
              <a:rPr lang="de-DE" i="1" dirty="0" err="1"/>
              <a:t>Aureobasidium</a:t>
            </a:r>
            <a:r>
              <a:rPr lang="de-DE" dirty="0"/>
              <a:t> konnte auch in unserer Studie nachgewiesen werden. Alle im Blutungssaft bestimmten Mikroorganismen haben generell einen pflanzenstärkenden Einfluss und stellen eine Basis für eine Besiedlung in gewebespezifische Pflanzenteile dar.</a:t>
            </a:r>
            <a:endParaRPr lang="en-US" dirty="0"/>
          </a:p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0573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16907" y="1654167"/>
            <a:ext cx="5389200" cy="1063206"/>
          </a:xfrm>
        </p:spPr>
        <p:txBody>
          <a:bodyPr/>
          <a:lstStyle/>
          <a:p>
            <a:r>
              <a:rPr lang="de-AT" dirty="0" smtClean="0"/>
              <a:t>Danke für Ihre </a:t>
            </a:r>
            <a:br>
              <a:rPr lang="de-AT" dirty="0" smtClean="0"/>
            </a:br>
            <a:r>
              <a:rPr lang="de-AT" dirty="0" smtClean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Karin Mandl </a:t>
            </a:r>
          </a:p>
          <a:p>
            <a:r>
              <a:rPr lang="de-DE" dirty="0" smtClean="0"/>
              <a:t>HBLA und BA für Wein- und Obstbau</a:t>
            </a:r>
          </a:p>
          <a:p>
            <a:r>
              <a:rPr lang="de-DE" dirty="0" smtClean="0">
                <a:hlinkClick r:id="rId2"/>
              </a:rPr>
              <a:t>Karin.Mandl@weinobst.at</a:t>
            </a:r>
            <a:r>
              <a:rPr lang="de-DE" dirty="0" smtClean="0"/>
              <a:t>  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230" y="263770"/>
            <a:ext cx="5825066" cy="327660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3165199" y="3534180"/>
            <a:ext cx="957313" cy="218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©</a:t>
            </a:r>
            <a:r>
              <a:rPr lang="en-US" sz="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Seymann-film.at</a:t>
            </a:r>
            <a:endParaRPr lang="en-US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520106" y="3662722"/>
            <a:ext cx="56238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Karin </a:t>
            </a:r>
            <a:r>
              <a:rPr lang="de-DE" sz="1200" dirty="0" smtClean="0"/>
              <a:t>Mandl, </a:t>
            </a:r>
            <a:r>
              <a:rPr lang="de-DE" sz="1200" dirty="0"/>
              <a:t>Jasmina Suljic, Christian Bader, Ingrid Hofstetter, Florian </a:t>
            </a:r>
            <a:r>
              <a:rPr lang="de-DE" sz="1200" dirty="0" smtClean="0"/>
              <a:t>Faber Bestimmung </a:t>
            </a:r>
            <a:r>
              <a:rPr lang="de-DE" sz="1200" dirty="0"/>
              <a:t>der Endophyten im Blutungssaft der Rebe mittels </a:t>
            </a:r>
            <a:r>
              <a:rPr lang="de-DE" sz="1200" dirty="0" smtClean="0"/>
              <a:t>Next </a:t>
            </a:r>
            <a:r>
              <a:rPr lang="de-DE" sz="1200" dirty="0"/>
              <a:t>Generation </a:t>
            </a:r>
            <a:r>
              <a:rPr lang="de-DE" sz="1200" dirty="0" err="1" smtClean="0"/>
              <a:t>Sequencing</a:t>
            </a:r>
            <a:endParaRPr lang="de-DE" sz="1200" dirty="0" smtClean="0"/>
          </a:p>
          <a:p>
            <a:r>
              <a:rPr lang="en-US" sz="1200" dirty="0" smtClean="0"/>
              <a:t>Die </a:t>
            </a:r>
            <a:r>
              <a:rPr lang="en-US" sz="1200" dirty="0" err="1"/>
              <a:t>Bodenkultur</a:t>
            </a:r>
            <a:r>
              <a:rPr lang="en-US" sz="1200" dirty="0"/>
              <a:t>: Journal of Land Management, Food and Environment</a:t>
            </a:r>
          </a:p>
          <a:p>
            <a:r>
              <a:rPr lang="en-US" sz="1200" dirty="0"/>
              <a:t>Volume 73, Issue 2, 123–133, 2022. DOI: 10.2478/boku-2022-0009</a:t>
            </a:r>
          </a:p>
          <a:p>
            <a:r>
              <a:rPr lang="en-US" sz="1200" dirty="0"/>
              <a:t>ISSN: 0006-5471 </a:t>
            </a:r>
            <a:r>
              <a:rPr lang="en-US" sz="1200" dirty="0" smtClean="0"/>
              <a:t>online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591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Ziel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4618403" cy="2983325"/>
          </a:xfrm>
        </p:spPr>
        <p:txBody>
          <a:bodyPr/>
          <a:lstStyle/>
          <a:p>
            <a:r>
              <a:rPr lang="de-DE" dirty="0"/>
              <a:t>Ziel dieser Studie war heraus zu finden, welche </a:t>
            </a:r>
            <a:r>
              <a:rPr lang="de-DE" b="1" dirty="0"/>
              <a:t>Keime</a:t>
            </a:r>
            <a:r>
              <a:rPr lang="de-DE" dirty="0"/>
              <a:t> sich im </a:t>
            </a:r>
            <a:r>
              <a:rPr lang="de-DE" b="1" dirty="0"/>
              <a:t>Blutungssaft</a:t>
            </a:r>
            <a:r>
              <a:rPr lang="de-DE" dirty="0"/>
              <a:t> befinden und </a:t>
            </a:r>
            <a:r>
              <a:rPr lang="de-DE" dirty="0" smtClean="0"/>
              <a:t>welche durch </a:t>
            </a:r>
            <a:r>
              <a:rPr lang="de-DE" dirty="0"/>
              <a:t>die Pflanze transportiert werden. 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3275" y="190793"/>
            <a:ext cx="3891357" cy="45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23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Versuchsstandort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1" y="1623600"/>
            <a:ext cx="5572291" cy="2983325"/>
          </a:xfrm>
        </p:spPr>
        <p:txBody>
          <a:bodyPr/>
          <a:lstStyle/>
          <a:p>
            <a:r>
              <a:rPr lang="de-DE" dirty="0" err="1" smtClean="0"/>
              <a:t>Agneshof</a:t>
            </a:r>
            <a:r>
              <a:rPr lang="de-DE" dirty="0" smtClean="0"/>
              <a:t> Klosterneuburg, Bundesamt für Wein- und Obstbau</a:t>
            </a:r>
          </a:p>
          <a:p>
            <a:r>
              <a:rPr lang="de-DE" dirty="0" smtClean="0"/>
              <a:t>16 Rebstöcke</a:t>
            </a:r>
          </a:p>
          <a:p>
            <a:r>
              <a:rPr lang="de-DE" dirty="0" smtClean="0"/>
              <a:t>Desinfektion der Ruten mit Alkohol danach wurde eine </a:t>
            </a:r>
            <a:r>
              <a:rPr lang="de-DE" dirty="0" smtClean="0"/>
              <a:t>saubere mit Alkohol desinfizierte </a:t>
            </a:r>
            <a:r>
              <a:rPr lang="de-DE" dirty="0" err="1" smtClean="0"/>
              <a:t>Pet</a:t>
            </a:r>
            <a:r>
              <a:rPr lang="de-DE" dirty="0" smtClean="0"/>
              <a:t>-Wasserflasche angebracht und mit Aluminiumschutzhülle umgeben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8674" y="55002"/>
            <a:ext cx="3115326" cy="234298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674" y="2455282"/>
            <a:ext cx="3115326" cy="23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31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Blutungsaftzusammensetzung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83" y="3568221"/>
            <a:ext cx="5974598" cy="78645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2" y="1623600"/>
            <a:ext cx="5792296" cy="603961"/>
          </a:xfrm>
        </p:spPr>
        <p:txBody>
          <a:bodyPr/>
          <a:lstStyle/>
          <a:p>
            <a:r>
              <a:rPr lang="de-DE" dirty="0"/>
              <a:t>Die Inhaltsstoffe sind im Prinzip Kohlenhydrate, Aminosäuren, organische Säuren (insbesondere Citrat, </a:t>
            </a:r>
            <a:r>
              <a:rPr lang="de-DE" dirty="0" err="1"/>
              <a:t>Malat</a:t>
            </a:r>
            <a:r>
              <a:rPr lang="de-DE" dirty="0"/>
              <a:t> und </a:t>
            </a:r>
            <a:r>
              <a:rPr lang="de-DE" dirty="0" err="1"/>
              <a:t>Tartarat</a:t>
            </a:r>
            <a:r>
              <a:rPr lang="de-DE" dirty="0"/>
              <a:t>), Mineralstoffe (insbesondere Kalium und Kalzium), Stickstoffverbindungen sowie Hormone, die in erster Linie zur Versorgung der Pflanze dienen (Keller, 2010; Türkmen et al., 2014)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539" y="382965"/>
            <a:ext cx="3620899" cy="4205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20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62574" y="501594"/>
            <a:ext cx="7978525" cy="622091"/>
          </a:xfrm>
        </p:spPr>
        <p:txBody>
          <a:bodyPr/>
          <a:lstStyle/>
          <a:p>
            <a:r>
              <a:rPr lang="de-DE" dirty="0" smtClean="0"/>
              <a:t>NGS-DNA </a:t>
            </a:r>
            <a:r>
              <a:rPr lang="de-DE" dirty="0" smtClean="0"/>
              <a:t>Analyse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43749" y="1247381"/>
            <a:ext cx="7978775" cy="2983325"/>
          </a:xfrm>
        </p:spPr>
        <p:txBody>
          <a:bodyPr/>
          <a:lstStyle/>
          <a:p>
            <a:r>
              <a:rPr lang="de-DE" dirty="0" smtClean="0"/>
              <a:t>1 ml Blutungssaft  DNA-Extraktion mit </a:t>
            </a:r>
            <a:r>
              <a:rPr lang="de-DE" b="1" dirty="0" err="1" smtClean="0"/>
              <a:t>NucleoSpin</a:t>
            </a:r>
            <a:r>
              <a:rPr lang="de-DE" b="1" dirty="0" smtClean="0"/>
              <a:t> </a:t>
            </a:r>
            <a:r>
              <a:rPr lang="de-DE" b="1" dirty="0" err="1" smtClean="0"/>
              <a:t>Soil</a:t>
            </a:r>
            <a:r>
              <a:rPr lang="de-DE" b="1" dirty="0" smtClean="0"/>
              <a:t> Kit </a:t>
            </a:r>
            <a:r>
              <a:rPr lang="de-DE" dirty="0" smtClean="0"/>
              <a:t>(</a:t>
            </a:r>
            <a:r>
              <a:rPr lang="de-DE" dirty="0" err="1" smtClean="0"/>
              <a:t>Macherey</a:t>
            </a:r>
            <a:r>
              <a:rPr lang="de-DE" dirty="0" smtClean="0"/>
              <a:t> Nagel, Düren, Deutschland)</a:t>
            </a:r>
          </a:p>
          <a:p>
            <a:r>
              <a:rPr lang="de-DE" dirty="0" smtClean="0"/>
              <a:t>Mit Hilfe der Firma </a:t>
            </a:r>
            <a:r>
              <a:rPr lang="de-DE" dirty="0" err="1" smtClean="0"/>
              <a:t>Eurofins</a:t>
            </a:r>
            <a:r>
              <a:rPr lang="de-DE" dirty="0" smtClean="0"/>
              <a:t>: </a:t>
            </a:r>
            <a:r>
              <a:rPr lang="de-DE" b="1" dirty="0" err="1" smtClean="0"/>
              <a:t>Illumina</a:t>
            </a:r>
            <a:r>
              <a:rPr lang="de-DE" b="1" dirty="0" smtClean="0"/>
              <a:t> </a:t>
            </a:r>
            <a:r>
              <a:rPr lang="de-DE" b="1" dirty="0" err="1" smtClean="0"/>
              <a:t>MiSeq</a:t>
            </a:r>
            <a:r>
              <a:rPr lang="de-DE" dirty="0" smtClean="0"/>
              <a:t> v3, 2 x 300 </a:t>
            </a:r>
            <a:r>
              <a:rPr lang="de-DE" dirty="0" err="1" smtClean="0"/>
              <a:t>bp</a:t>
            </a:r>
            <a:r>
              <a:rPr lang="de-DE" dirty="0" smtClean="0"/>
              <a:t> Modus </a:t>
            </a:r>
            <a:br>
              <a:rPr lang="de-DE" dirty="0" smtClean="0"/>
            </a:br>
            <a:r>
              <a:rPr lang="de-DE" b="1" dirty="0" smtClean="0"/>
              <a:t>Zielregion V1V3 </a:t>
            </a:r>
            <a:r>
              <a:rPr lang="de-DE" dirty="0" smtClean="0"/>
              <a:t>wurden die Primer V1V3_F: AGAGTTTGATCATGGCTCAG und V1V3_R: GTATTACCGCGGCTGCTG </a:t>
            </a:r>
          </a:p>
          <a:p>
            <a:r>
              <a:rPr lang="de-DE" dirty="0" smtClean="0"/>
              <a:t>PCR-Programm beinhaltete 2 min 95°C, dann 28 Zyklen (30 s 95°C + 50 s 50°C + 1 min 72°C), dann 6 min 72°C und schließlich 4°C. </a:t>
            </a:r>
          </a:p>
          <a:p>
            <a:r>
              <a:rPr lang="de-DE" dirty="0" smtClean="0"/>
              <a:t>Abgleich mit Softwarepaket </a:t>
            </a:r>
            <a:r>
              <a:rPr lang="de-DE" dirty="0"/>
              <a:t>QIIME (Version 1.9.1, </a:t>
            </a:r>
            <a:r>
              <a:rPr lang="de-DE" u="sng" dirty="0">
                <a:hlinkClick r:id="rId2"/>
              </a:rPr>
              <a:t>http://qiime.org/</a:t>
            </a:r>
            <a:r>
              <a:rPr lang="de-DE" dirty="0"/>
              <a:t>) (</a:t>
            </a:r>
            <a:r>
              <a:rPr lang="de-DE" dirty="0" err="1"/>
              <a:t>Caporaso</a:t>
            </a:r>
            <a:r>
              <a:rPr lang="de-DE" dirty="0"/>
              <a:t>  et al., 2010)  und der NCBI-Datenbank (https://www.ncbi.nlm.nih.gov/).</a:t>
            </a:r>
            <a:r>
              <a:rPr lang="de-DE" dirty="0" smtClean="0"/>
              <a:t> 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58212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05685" y="326124"/>
            <a:ext cx="7978525" cy="622091"/>
          </a:xfrm>
        </p:spPr>
        <p:txBody>
          <a:bodyPr/>
          <a:lstStyle/>
          <a:p>
            <a:r>
              <a:rPr lang="de-DE" dirty="0" smtClean="0"/>
              <a:t>ITS1 –IST4 Methode zusätzlicher </a:t>
            </a:r>
            <a:br>
              <a:rPr lang="de-DE" dirty="0" smtClean="0"/>
            </a:br>
            <a:r>
              <a:rPr lang="de-DE" dirty="0" smtClean="0"/>
              <a:t>Nachweis </a:t>
            </a:r>
            <a:r>
              <a:rPr lang="de-DE" dirty="0" err="1" smtClean="0"/>
              <a:t>Aureobasidium</a:t>
            </a:r>
            <a:r>
              <a:rPr lang="de-DE" dirty="0" smtClean="0"/>
              <a:t> </a:t>
            </a:r>
            <a:r>
              <a:rPr lang="de-DE" dirty="0" err="1" smtClean="0"/>
              <a:t>pullulans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259215"/>
            <a:ext cx="7978775" cy="2983325"/>
          </a:xfrm>
        </p:spPr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Reinigung</a:t>
            </a:r>
            <a:r>
              <a:rPr lang="en-US" dirty="0" smtClean="0"/>
              <a:t> </a:t>
            </a:r>
            <a:r>
              <a:rPr lang="en-US" dirty="0" err="1" smtClean="0"/>
              <a:t>wurde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MasterPure</a:t>
            </a:r>
            <a:r>
              <a:rPr lang="en-US" dirty="0" smtClean="0"/>
              <a:t> </a:t>
            </a:r>
            <a:r>
              <a:rPr lang="en-US" dirty="0"/>
              <a:t>TM </a:t>
            </a:r>
            <a:r>
              <a:rPr lang="en-US" dirty="0" err="1" smtClean="0"/>
              <a:t>Reinigungs</a:t>
            </a:r>
            <a:r>
              <a:rPr lang="en-US" dirty="0" smtClean="0"/>
              <a:t> Kit (MCD85201 </a:t>
            </a:r>
            <a:r>
              <a:rPr lang="en-US" dirty="0" err="1"/>
              <a:t>Epicentre</a:t>
            </a:r>
            <a:r>
              <a:rPr lang="en-US" dirty="0"/>
              <a:t>, Illumina Company, USA</a:t>
            </a:r>
            <a:r>
              <a:rPr lang="en-US" dirty="0" smtClean="0"/>
              <a:t>)</a:t>
            </a:r>
            <a:r>
              <a:rPr lang="en-US" dirty="0"/>
              <a:t> </a:t>
            </a:r>
            <a:r>
              <a:rPr lang="en-US" dirty="0" err="1"/>
              <a:t>ausgeführt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Die ITS1-ITS4 </a:t>
            </a:r>
            <a:r>
              <a:rPr lang="en-US" dirty="0"/>
              <a:t>PCR </a:t>
            </a:r>
            <a:r>
              <a:rPr lang="en-US" dirty="0" err="1" smtClean="0"/>
              <a:t>nach</a:t>
            </a:r>
            <a:r>
              <a:rPr lang="en-US" dirty="0" smtClean="0"/>
              <a:t> White </a:t>
            </a:r>
            <a:r>
              <a:rPr lang="en-US" dirty="0"/>
              <a:t>et al. (1990) </a:t>
            </a:r>
            <a:r>
              <a:rPr lang="en-US" dirty="0" err="1" smtClean="0"/>
              <a:t>durchgeführt</a:t>
            </a:r>
            <a:r>
              <a:rPr lang="en-US" dirty="0" smtClean="0"/>
              <a:t>. </a:t>
            </a:r>
          </a:p>
          <a:p>
            <a:r>
              <a:rPr lang="en-US" dirty="0" smtClean="0"/>
              <a:t>DNA </a:t>
            </a:r>
            <a:r>
              <a:rPr lang="en-US" dirty="0" err="1" smtClean="0"/>
              <a:t>Bandenaufreinigung</a:t>
            </a:r>
            <a:r>
              <a:rPr lang="en-US" dirty="0" smtClean="0"/>
              <a:t> </a:t>
            </a:r>
            <a:r>
              <a:rPr lang="en-US" dirty="0" err="1" smtClean="0"/>
              <a:t>erfolgte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Wizard </a:t>
            </a:r>
            <a:r>
              <a:rPr lang="en-US" dirty="0"/>
              <a:t>®SV Gel </a:t>
            </a:r>
            <a:r>
              <a:rPr lang="en-US" dirty="0" smtClean="0"/>
              <a:t>und </a:t>
            </a:r>
            <a:r>
              <a:rPr lang="en-US" dirty="0"/>
              <a:t>PCR Clean-Up System (A9281, </a:t>
            </a:r>
            <a:r>
              <a:rPr lang="en-US" dirty="0" err="1"/>
              <a:t>Promega</a:t>
            </a:r>
            <a:r>
              <a:rPr lang="en-US" dirty="0"/>
              <a:t>, USA) </a:t>
            </a:r>
            <a:r>
              <a:rPr lang="en-US" dirty="0" smtClean="0"/>
              <a:t>und </a:t>
            </a:r>
            <a:r>
              <a:rPr lang="en-US" dirty="0" err="1" smtClean="0"/>
              <a:t>anschließender</a:t>
            </a:r>
            <a:r>
              <a:rPr lang="en-US" dirty="0" smtClean="0"/>
              <a:t> </a:t>
            </a:r>
            <a:r>
              <a:rPr lang="en-US" dirty="0" err="1" smtClean="0"/>
              <a:t>Sequenzierung</a:t>
            </a:r>
            <a:r>
              <a:rPr lang="en-US" dirty="0" smtClean="0"/>
              <a:t> durch die Firma Eurofins </a:t>
            </a:r>
            <a:r>
              <a:rPr lang="en-US" dirty="0"/>
              <a:t>GmbH Genomics. </a:t>
            </a:r>
            <a:endParaRPr lang="en-US" dirty="0" smtClean="0"/>
          </a:p>
          <a:p>
            <a:r>
              <a:rPr lang="en-US" dirty="0" smtClean="0"/>
              <a:t>DNA </a:t>
            </a:r>
            <a:r>
              <a:rPr lang="en-US" dirty="0" err="1" smtClean="0"/>
              <a:t>Abgleich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der NCBI </a:t>
            </a:r>
            <a:r>
              <a:rPr lang="en-US" dirty="0" err="1"/>
              <a:t>D</a:t>
            </a:r>
            <a:r>
              <a:rPr lang="en-US" dirty="0" err="1" smtClean="0"/>
              <a:t>atenbank</a:t>
            </a:r>
            <a:r>
              <a:rPr lang="en-US" dirty="0" smtClean="0"/>
              <a:t> </a:t>
            </a:r>
            <a:r>
              <a:rPr lang="en-US" dirty="0" err="1" smtClean="0"/>
              <a:t>erfolgt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98435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80983" y="378856"/>
            <a:ext cx="7978525" cy="622091"/>
          </a:xfrm>
        </p:spPr>
        <p:txBody>
          <a:bodyPr/>
          <a:lstStyle/>
          <a:p>
            <a:r>
              <a:rPr lang="de-DE" dirty="0" smtClean="0"/>
              <a:t>Analyse von Mineralstoffen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5372" y="984207"/>
            <a:ext cx="7978775" cy="2983325"/>
          </a:xfrm>
        </p:spPr>
        <p:txBody>
          <a:bodyPr/>
          <a:lstStyle/>
          <a:p>
            <a:r>
              <a:rPr lang="de-DE" dirty="0"/>
              <a:t>Zur Probenvorbereitung der Spurenelemente </a:t>
            </a:r>
            <a:r>
              <a:rPr lang="de-DE" b="1" dirty="0"/>
              <a:t>Kupfer, Eisen, Zink </a:t>
            </a:r>
            <a:r>
              <a:rPr lang="de-DE" dirty="0"/>
              <a:t>und </a:t>
            </a:r>
            <a:r>
              <a:rPr lang="de-DE" b="1" dirty="0"/>
              <a:t>Mangan </a:t>
            </a:r>
            <a:r>
              <a:rPr lang="de-DE" dirty="0"/>
              <a:t>wurden 10 ml des Blutungssaftes mit </a:t>
            </a:r>
            <a:r>
              <a:rPr lang="de-DE" b="1" dirty="0"/>
              <a:t>200 µl 37 % Salzsäure </a:t>
            </a:r>
            <a:r>
              <a:rPr lang="de-DE" dirty="0"/>
              <a:t>versetzt und gemischt. </a:t>
            </a:r>
            <a:endParaRPr lang="de-DE" dirty="0" smtClean="0"/>
          </a:p>
          <a:p>
            <a:r>
              <a:rPr lang="de-DE" dirty="0" smtClean="0"/>
              <a:t>Für </a:t>
            </a:r>
            <a:r>
              <a:rPr lang="de-DE" dirty="0"/>
              <a:t>die Bestimmung der Makroelemente </a:t>
            </a:r>
            <a:r>
              <a:rPr lang="de-DE" b="1" dirty="0"/>
              <a:t>Kalium, Natrium, Magnesium</a:t>
            </a:r>
            <a:r>
              <a:rPr lang="de-DE" dirty="0"/>
              <a:t> und </a:t>
            </a:r>
            <a:r>
              <a:rPr lang="de-DE" b="1" dirty="0"/>
              <a:t>Calcium</a:t>
            </a:r>
            <a:r>
              <a:rPr lang="de-DE" dirty="0"/>
              <a:t> wurde der Blutungssaft </a:t>
            </a:r>
            <a:r>
              <a:rPr lang="de-DE" b="1" dirty="0"/>
              <a:t>1:10 mit Salzsäure </a:t>
            </a:r>
            <a:r>
              <a:rPr lang="de-DE" dirty="0"/>
              <a:t>verdünnt, mit </a:t>
            </a:r>
            <a:r>
              <a:rPr lang="de-DE" b="1" dirty="0"/>
              <a:t>200 µl Cäsiumchlorid-</a:t>
            </a:r>
            <a:r>
              <a:rPr lang="de-DE" b="1" dirty="0" err="1"/>
              <a:t>Lanthanoxid</a:t>
            </a:r>
            <a:r>
              <a:rPr lang="de-DE" b="1" dirty="0"/>
              <a:t> </a:t>
            </a:r>
            <a:r>
              <a:rPr lang="de-DE" dirty="0"/>
              <a:t>Lösung versetzt und anschließend gemischt. 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Die </a:t>
            </a:r>
            <a:r>
              <a:rPr lang="de-DE" dirty="0"/>
              <a:t>angesäuerten Proben wurden mit dem Probengeber in die </a:t>
            </a:r>
            <a:r>
              <a:rPr lang="de-DE" dirty="0" err="1"/>
              <a:t>Zerstäuberkammer</a:t>
            </a:r>
            <a:r>
              <a:rPr lang="de-DE" dirty="0"/>
              <a:t> des </a:t>
            </a:r>
            <a:r>
              <a:rPr lang="de-DE" b="1" dirty="0"/>
              <a:t>Atomabsorptionsgerätes (AAS) (</a:t>
            </a:r>
            <a:r>
              <a:rPr lang="de-DE" b="1" dirty="0" err="1"/>
              <a:t>Unicam</a:t>
            </a:r>
            <a:r>
              <a:rPr lang="de-DE" b="1" dirty="0"/>
              <a:t> U939</a:t>
            </a:r>
            <a:r>
              <a:rPr lang="de-DE" dirty="0"/>
              <a:t>, Offenbach, Deutschland) gesaugt, danach wurde die </a:t>
            </a:r>
            <a:r>
              <a:rPr lang="de-DE" b="1" dirty="0"/>
              <a:t>Extinktion bei 324,8 </a:t>
            </a:r>
            <a:r>
              <a:rPr lang="de-DE" dirty="0"/>
              <a:t>Nanometer (</a:t>
            </a:r>
            <a:r>
              <a:rPr lang="de-DE" dirty="0" err="1"/>
              <a:t>nm</a:t>
            </a:r>
            <a:r>
              <a:rPr lang="de-DE" dirty="0"/>
              <a:t>) und bei einer Brennerstellung von </a:t>
            </a:r>
            <a:r>
              <a:rPr lang="de-DE" dirty="0" smtClean="0"/>
              <a:t>0° </a:t>
            </a:r>
            <a:r>
              <a:rPr lang="de-DE" dirty="0"/>
              <a:t>gemessen.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Die </a:t>
            </a:r>
            <a:r>
              <a:rPr lang="de-DE" dirty="0"/>
              <a:t>Ergebnisse wurden in </a:t>
            </a:r>
            <a:r>
              <a:rPr lang="de-DE" b="1" dirty="0"/>
              <a:t>mg/ml </a:t>
            </a:r>
            <a:r>
              <a:rPr lang="de-DE" dirty="0"/>
              <a:t>ausgegeben.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0593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7762" y="173491"/>
            <a:ext cx="6637025" cy="469414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3" name="Ellipse 2"/>
          <p:cNvSpPr/>
          <p:nvPr/>
        </p:nvSpPr>
        <p:spPr>
          <a:xfrm>
            <a:off x="4097612" y="2378815"/>
            <a:ext cx="1051904" cy="37126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287" y="2373613"/>
            <a:ext cx="1079086" cy="396274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5576923" y="2398627"/>
            <a:ext cx="1051904" cy="37126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7178051" y="2398627"/>
            <a:ext cx="1051904" cy="371260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212635" y="1355439"/>
            <a:ext cx="2076307" cy="92333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/>
              <a:t>Gattungen die sehr häufig gefunden wurden</a:t>
            </a:r>
            <a:endParaRPr lang="en-US" b="1" dirty="0"/>
          </a:p>
        </p:txBody>
      </p:sp>
      <p:sp>
        <p:nvSpPr>
          <p:cNvPr id="10" name="Rechteck 9"/>
          <p:cNvSpPr/>
          <p:nvPr/>
        </p:nvSpPr>
        <p:spPr>
          <a:xfrm>
            <a:off x="153053" y="2581073"/>
            <a:ext cx="2135889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Pseudomonas 100 </a:t>
            </a:r>
            <a:r>
              <a:rPr lang="en-US" dirty="0"/>
              <a:t>%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Massilia</a:t>
            </a:r>
            <a:r>
              <a:rPr lang="en-US" dirty="0" smtClean="0"/>
              <a:t> </a:t>
            </a:r>
            <a:r>
              <a:rPr lang="en-US" dirty="0"/>
              <a:t>88 % </a:t>
            </a:r>
            <a:endParaRPr lang="en-US" dirty="0" smtClean="0"/>
          </a:p>
          <a:p>
            <a:r>
              <a:rPr lang="en-US" dirty="0" err="1" smtClean="0"/>
              <a:t>Zoogloea</a:t>
            </a:r>
            <a:r>
              <a:rPr lang="en-US" dirty="0" smtClean="0"/>
              <a:t> 63 %</a:t>
            </a:r>
          </a:p>
          <a:p>
            <a:r>
              <a:rPr lang="en-US" dirty="0" smtClean="0"/>
              <a:t>Bacillus 50 % </a:t>
            </a:r>
          </a:p>
          <a:p>
            <a:r>
              <a:rPr lang="en-US" dirty="0" err="1" smtClean="0"/>
              <a:t>Ideonella</a:t>
            </a:r>
            <a:r>
              <a:rPr lang="en-US" dirty="0" smtClean="0"/>
              <a:t> </a:t>
            </a:r>
            <a:r>
              <a:rPr lang="en-US" dirty="0" err="1"/>
              <a:t>mit</a:t>
            </a:r>
            <a:r>
              <a:rPr lang="en-US" dirty="0"/>
              <a:t> 50 %, </a:t>
            </a:r>
            <a:r>
              <a:rPr lang="en-US" dirty="0" err="1"/>
              <a:t>Sphingomonas</a:t>
            </a:r>
            <a:r>
              <a:rPr lang="en-US" dirty="0"/>
              <a:t> </a:t>
            </a:r>
            <a:r>
              <a:rPr lang="en-US" dirty="0" smtClean="0"/>
              <a:t>38% </a:t>
            </a:r>
            <a:r>
              <a:rPr lang="en-US" dirty="0" err="1" smtClean="0"/>
              <a:t>Paenibacillus</a:t>
            </a:r>
            <a:r>
              <a:rPr lang="en-US" dirty="0" smtClean="0"/>
              <a:t> 38 %</a:t>
            </a:r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0467" y="2750075"/>
            <a:ext cx="1079086" cy="39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512586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PPT-BMNT-16x9</Template>
  <TotalTime>0</TotalTime>
  <Words>1104</Words>
  <Application>Microsoft Office PowerPoint</Application>
  <PresentationFormat>Bildschirmpräsentation (16:9)</PresentationFormat>
  <Paragraphs>107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9" baseType="lpstr">
      <vt:lpstr>Arial</vt:lpstr>
      <vt:lpstr>Calibri</vt:lpstr>
      <vt:lpstr>Corbel</vt:lpstr>
      <vt:lpstr>Courier New</vt:lpstr>
      <vt:lpstr>Symbol</vt:lpstr>
      <vt:lpstr>Times New Roman</vt:lpstr>
      <vt:lpstr>Wingdings</vt:lpstr>
      <vt:lpstr>Republik-AT-4x3</vt:lpstr>
      <vt:lpstr>Lebendiges im Blutungssaft</vt:lpstr>
      <vt:lpstr>Was ist Blutungssaft?</vt:lpstr>
      <vt:lpstr>Ziel</vt:lpstr>
      <vt:lpstr>Versuchsstandort</vt:lpstr>
      <vt:lpstr>Blutungsaftzusammensetzung</vt:lpstr>
      <vt:lpstr>NGS-DNA Analyse</vt:lpstr>
      <vt:lpstr>ITS1 –IST4 Methode zusätzlicher  Nachweis Aureobasidium pullulans</vt:lpstr>
      <vt:lpstr>Analyse von Mineralstoffen</vt:lpstr>
      <vt:lpstr>PowerPoint-Präsentation</vt:lpstr>
      <vt:lpstr>PowerPoint-Präsentation</vt:lpstr>
      <vt:lpstr>PowerPoint-Präsentation</vt:lpstr>
      <vt:lpstr>Pseudomonas</vt:lpstr>
      <vt:lpstr>Aureobasidium pullulans</vt:lpstr>
      <vt:lpstr>PowerPoint-Präsentation</vt:lpstr>
      <vt:lpstr>Darstellung der Interaktion Pseudomonas - Aureobasidium</vt:lpstr>
      <vt:lpstr>Bacillus</vt:lpstr>
      <vt:lpstr>Ideonella</vt:lpstr>
      <vt:lpstr>Zoogloea</vt:lpstr>
      <vt:lpstr>Massilia</vt:lpstr>
      <vt:lpstr>Zusammenfassung</vt:lpstr>
      <vt:lpstr>Danke für Ihre  Aufmerksamkeit!</vt:lpstr>
    </vt:vector>
  </TitlesOfParts>
  <Company>BMLFUW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Reutter, Niels</dc:creator>
  <cp:lastModifiedBy>Mandl Karin</cp:lastModifiedBy>
  <cp:revision>131</cp:revision>
  <cp:lastPrinted>2019-02-11T07:35:12Z</cp:lastPrinted>
  <dcterms:created xsi:type="dcterms:W3CDTF">2018-12-17T10:37:07Z</dcterms:created>
  <dcterms:modified xsi:type="dcterms:W3CDTF">2023-01-26T10:24:38Z</dcterms:modified>
</cp:coreProperties>
</file>